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 id="568" r:id="rId313"/>
    <p:sldId id="569"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 id="644" r:id="rId389"/>
    <p:sldId id="645" r:id="rId390"/>
    <p:sldId id="646" r:id="rId391"/>
    <p:sldId id="647" r:id="rId392"/>
    <p:sldId id="648" r:id="rId393"/>
    <p:sldId id="649" r:id="rId394"/>
    <p:sldId id="650" r:id="rId395"/>
    <p:sldId id="651" r:id="rId396"/>
    <p:sldId id="652" r:id="rId397"/>
    <p:sldId id="653" r:id="rId398"/>
    <p:sldId id="654" r:id="rId399"/>
    <p:sldId id="655" r:id="rId400"/>
    <p:sldId id="656" r:id="rId401"/>
    <p:sldId id="657" r:id="rId402"/>
    <p:sldId id="658" r:id="rId403"/>
    <p:sldId id="659" r:id="rId404"/>
    <p:sldId id="660" r:id="rId405"/>
    <p:sldId id="661" r:id="rId406"/>
    <p:sldId id="662" r:id="rId407"/>
    <p:sldId id="663" r:id="rId408"/>
    <p:sldId id="664" r:id="rId409"/>
    <p:sldId id="665" r:id="rId410"/>
    <p:sldId id="666" r:id="rId411"/>
    <p:sldId id="667" r:id="rId412"/>
    <p:sldId id="668" r:id="rId413"/>
    <p:sldId id="669" r:id="rId414"/>
    <p:sldId id="670" r:id="rId415"/>
    <p:sldId id="671" r:id="rId416"/>
    <p:sldId id="672" r:id="rId417"/>
    <p:sldId id="673" r:id="rId418"/>
    <p:sldId id="674" r:id="rId419"/>
    <p:sldId id="675" r:id="rId420"/>
    <p:sldId id="676" r:id="rId421"/>
    <p:sldId id="677" r:id="rId422"/>
    <p:sldId id="678" r:id="rId423"/>
    <p:sldId id="679" r:id="rId424"/>
    <p:sldId id="680" r:id="rId425"/>
    <p:sldId id="681" r:id="rId426"/>
    <p:sldId id="682" r:id="rId427"/>
    <p:sldId id="683" r:id="rId428"/>
    <p:sldId id="684" r:id="rId429"/>
    <p:sldId id="685" r:id="rId430"/>
    <p:sldId id="686" r:id="rId431"/>
    <p:sldId id="687" r:id="rId4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6" autoAdjust="0"/>
    <p:restoredTop sz="94660"/>
  </p:normalViewPr>
  <p:slideViewPr>
    <p:cSldViewPr>
      <p:cViewPr varScale="1">
        <p:scale>
          <a:sx n="79" d="100"/>
          <a:sy n="79" d="100"/>
        </p:scale>
        <p:origin x="-78" y="-2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notesMaster" Target="notesMasters/notesMaster1.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434"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theme" Target="theme/theme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471E73-7B1C-4E6A-9DFB-9425B9A00B78}" type="datetimeFigureOut">
              <a:rPr lang="zh-CN" altLang="en-US" smtClean="0"/>
              <a:t>2014/11/11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61ACDB-E0BE-4592-9F23-FFAC19707E04}" type="slidenum">
              <a:rPr lang="zh-CN" altLang="en-US" smtClean="0"/>
              <a:t>‹#›</a:t>
            </a:fld>
            <a:endParaRPr lang="zh-CN" altLang="en-US"/>
          </a:p>
        </p:txBody>
      </p:sp>
    </p:spTree>
    <p:extLst>
      <p:ext uri="{BB962C8B-B14F-4D97-AF65-F5344CB8AC3E}">
        <p14:creationId xmlns:p14="http://schemas.microsoft.com/office/powerpoint/2010/main" val="417440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DD957-B283-4B52-947C-1701ECD13760}"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708759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64</a:t>
            </a:fld>
            <a:endParaRPr lang="zh-CN" altLang="en-US"/>
          </a:p>
        </p:txBody>
      </p:sp>
    </p:spTree>
    <p:extLst>
      <p:ext uri="{BB962C8B-B14F-4D97-AF65-F5344CB8AC3E}">
        <p14:creationId xmlns:p14="http://schemas.microsoft.com/office/powerpoint/2010/main" val="33098422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157</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158</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165</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166</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65</a:t>
            </a:fld>
            <a:endParaRPr lang="zh-CN" altLang="en-US"/>
          </a:p>
        </p:txBody>
      </p:sp>
    </p:spTree>
    <p:extLst>
      <p:ext uri="{BB962C8B-B14F-4D97-AF65-F5344CB8AC3E}">
        <p14:creationId xmlns:p14="http://schemas.microsoft.com/office/powerpoint/2010/main" val="14995262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167</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169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176</a:t>
            </a:fld>
            <a:endParaRPr lang="zh-CN" altLang="en-US"/>
          </a:p>
        </p:txBody>
      </p:sp>
    </p:spTree>
    <p:extLst>
      <p:ext uri="{BB962C8B-B14F-4D97-AF65-F5344CB8AC3E}">
        <p14:creationId xmlns:p14="http://schemas.microsoft.com/office/powerpoint/2010/main" val="12634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178</a:t>
            </a:fld>
            <a:endParaRPr lang="zh-CN" altLang="en-US"/>
          </a:p>
        </p:txBody>
      </p:sp>
    </p:spTree>
    <p:extLst>
      <p:ext uri="{BB962C8B-B14F-4D97-AF65-F5344CB8AC3E}">
        <p14:creationId xmlns:p14="http://schemas.microsoft.com/office/powerpoint/2010/main" val="377788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66</a:t>
            </a:fld>
            <a:endParaRPr lang="zh-CN" altLang="en-US"/>
          </a:p>
        </p:txBody>
      </p:sp>
    </p:spTree>
    <p:extLst>
      <p:ext uri="{BB962C8B-B14F-4D97-AF65-F5344CB8AC3E}">
        <p14:creationId xmlns:p14="http://schemas.microsoft.com/office/powerpoint/2010/main" val="17634340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189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67</a:t>
            </a:fld>
            <a:endParaRPr lang="zh-CN" altLang="en-US"/>
          </a:p>
        </p:txBody>
      </p:sp>
    </p:spTree>
    <p:extLst>
      <p:ext uri="{BB962C8B-B14F-4D97-AF65-F5344CB8AC3E}">
        <p14:creationId xmlns:p14="http://schemas.microsoft.com/office/powerpoint/2010/main" val="14680835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195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68</a:t>
            </a:fld>
            <a:endParaRPr lang="zh-CN" altLang="en-US"/>
          </a:p>
        </p:txBody>
      </p:sp>
    </p:spTree>
    <p:extLst>
      <p:ext uri="{BB962C8B-B14F-4D97-AF65-F5344CB8AC3E}">
        <p14:creationId xmlns:p14="http://schemas.microsoft.com/office/powerpoint/2010/main" val="366368191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209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210</a:t>
            </a:fld>
            <a:endParaRPr lang="zh-CN" altLang="en-US"/>
          </a:p>
        </p:txBody>
      </p:sp>
    </p:spTree>
    <p:extLst>
      <p:ext uri="{BB962C8B-B14F-4D97-AF65-F5344CB8AC3E}">
        <p14:creationId xmlns:p14="http://schemas.microsoft.com/office/powerpoint/2010/main" val="40092534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69</a:t>
            </a:fld>
            <a:endParaRPr lang="zh-CN" altLang="en-US"/>
          </a:p>
        </p:txBody>
      </p:sp>
    </p:spTree>
    <p:extLst>
      <p:ext uri="{BB962C8B-B14F-4D97-AF65-F5344CB8AC3E}">
        <p14:creationId xmlns:p14="http://schemas.microsoft.com/office/powerpoint/2010/main" val="24067806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218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221</a:t>
            </a:fld>
            <a:endParaRPr lang="zh-CN" altLang="en-US"/>
          </a:p>
        </p:txBody>
      </p:sp>
    </p:spTree>
    <p:extLst>
      <p:ext uri="{BB962C8B-B14F-4D97-AF65-F5344CB8AC3E}">
        <p14:creationId xmlns:p14="http://schemas.microsoft.com/office/powerpoint/2010/main" val="19628673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70</a:t>
            </a:fld>
            <a:endParaRPr lang="zh-CN" altLang="en-US"/>
          </a:p>
        </p:txBody>
      </p:sp>
    </p:spTree>
    <p:extLst>
      <p:ext uri="{BB962C8B-B14F-4D97-AF65-F5344CB8AC3E}">
        <p14:creationId xmlns:p14="http://schemas.microsoft.com/office/powerpoint/2010/main" val="24725154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229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237</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71</a:t>
            </a:fld>
            <a:endParaRPr lang="zh-CN" altLang="en-US"/>
          </a:p>
        </p:txBody>
      </p:sp>
    </p:spTree>
    <p:extLst>
      <p:ext uri="{BB962C8B-B14F-4D97-AF65-F5344CB8AC3E}">
        <p14:creationId xmlns:p14="http://schemas.microsoft.com/office/powerpoint/2010/main" val="101712522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238</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239</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240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275</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276</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277</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278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306</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307</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308</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72</a:t>
            </a:fld>
            <a:endParaRPr lang="zh-CN" altLang="en-US"/>
          </a:p>
        </p:txBody>
      </p:sp>
    </p:spTree>
    <p:extLst>
      <p:ext uri="{BB962C8B-B14F-4D97-AF65-F5344CB8AC3E}">
        <p14:creationId xmlns:p14="http://schemas.microsoft.com/office/powerpoint/2010/main" val="38792353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309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73</a:t>
            </a:fld>
            <a:endParaRPr lang="zh-CN" altLang="en-US"/>
          </a:p>
        </p:txBody>
      </p:sp>
    </p:spTree>
    <p:extLst>
      <p:ext uri="{BB962C8B-B14F-4D97-AF65-F5344CB8AC3E}">
        <p14:creationId xmlns:p14="http://schemas.microsoft.com/office/powerpoint/2010/main" val="15680628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319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323</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324</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325</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DD957-B283-4B52-947C-1701ECD13760}" type="slidenum">
              <a:rPr lang="zh-CN" altLang="en-US" smtClean="0">
                <a:solidFill>
                  <a:prstClr val="black"/>
                </a:solidFill>
              </a:rPr>
              <a:pPr/>
              <a:t>49</a:t>
            </a:fld>
            <a:endParaRPr lang="zh-CN" altLang="en-US">
              <a:solidFill>
                <a:prstClr val="black"/>
              </a:solidFill>
            </a:endParaRPr>
          </a:p>
        </p:txBody>
      </p:sp>
    </p:spTree>
    <p:extLst>
      <p:ext uri="{BB962C8B-B14F-4D97-AF65-F5344CB8AC3E}">
        <p14:creationId xmlns:p14="http://schemas.microsoft.com/office/powerpoint/2010/main" val="2740415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74</a:t>
            </a:fld>
            <a:endParaRPr lang="zh-CN" altLang="en-US"/>
          </a:p>
        </p:txBody>
      </p:sp>
    </p:spTree>
    <p:extLst>
      <p:ext uri="{BB962C8B-B14F-4D97-AF65-F5344CB8AC3E}">
        <p14:creationId xmlns:p14="http://schemas.microsoft.com/office/powerpoint/2010/main" val="52073412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329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75</a:t>
            </a:fld>
            <a:endParaRPr lang="zh-CN" altLang="en-US"/>
          </a:p>
        </p:txBody>
      </p:sp>
    </p:spTree>
    <p:extLst>
      <p:ext uri="{BB962C8B-B14F-4D97-AF65-F5344CB8AC3E}">
        <p14:creationId xmlns:p14="http://schemas.microsoft.com/office/powerpoint/2010/main" val="26004605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339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76</a:t>
            </a:fld>
            <a:endParaRPr lang="zh-CN" altLang="en-US"/>
          </a:p>
        </p:txBody>
      </p:sp>
    </p:spTree>
    <p:extLst>
      <p:ext uri="{BB962C8B-B14F-4D97-AF65-F5344CB8AC3E}">
        <p14:creationId xmlns:p14="http://schemas.microsoft.com/office/powerpoint/2010/main" val="39731737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349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358</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359</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360</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77</a:t>
            </a:fld>
            <a:endParaRPr lang="zh-CN" altLang="en-US"/>
          </a:p>
        </p:txBody>
      </p:sp>
    </p:spTree>
    <p:extLst>
      <p:ext uri="{BB962C8B-B14F-4D97-AF65-F5344CB8AC3E}">
        <p14:creationId xmlns:p14="http://schemas.microsoft.com/office/powerpoint/2010/main" val="60182600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369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78</a:t>
            </a:fld>
            <a:endParaRPr lang="zh-CN" altLang="en-US"/>
          </a:p>
        </p:txBody>
      </p:sp>
    </p:spTree>
    <p:extLst>
      <p:ext uri="{BB962C8B-B14F-4D97-AF65-F5344CB8AC3E}">
        <p14:creationId xmlns:p14="http://schemas.microsoft.com/office/powerpoint/2010/main" val="388812775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379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79</a:t>
            </a:fld>
            <a:endParaRPr lang="zh-CN" altLang="en-US"/>
          </a:p>
        </p:txBody>
      </p:sp>
    </p:spTree>
    <p:extLst>
      <p:ext uri="{BB962C8B-B14F-4D97-AF65-F5344CB8AC3E}">
        <p14:creationId xmlns:p14="http://schemas.microsoft.com/office/powerpoint/2010/main" val="80669454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389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80</a:t>
            </a:fld>
            <a:endParaRPr lang="zh-CN" altLang="en-US"/>
          </a:p>
        </p:txBody>
      </p:sp>
    </p:spTree>
    <p:extLst>
      <p:ext uri="{BB962C8B-B14F-4D97-AF65-F5344CB8AC3E}">
        <p14:creationId xmlns:p14="http://schemas.microsoft.com/office/powerpoint/2010/main" val="135578202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396</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397</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398</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399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27DD957-B283-4B52-947C-1701ECD13760}" type="slidenum">
              <a:rPr lang="zh-CN" altLang="en-US" smtClean="0"/>
              <a:t>81</a:t>
            </a:fld>
            <a:endParaRPr lang="zh-CN" altLang="en-US"/>
          </a:p>
        </p:txBody>
      </p:sp>
    </p:spTree>
    <p:extLst>
      <p:ext uri="{BB962C8B-B14F-4D97-AF65-F5344CB8AC3E}">
        <p14:creationId xmlns:p14="http://schemas.microsoft.com/office/powerpoint/2010/main" val="4149484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409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410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411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416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417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419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82</a:t>
            </a:fld>
            <a:endParaRPr lang="zh-CN" altLang="en-US"/>
          </a:p>
        </p:txBody>
      </p:sp>
    </p:spTree>
    <p:extLst>
      <p:ext uri="{BB962C8B-B14F-4D97-AF65-F5344CB8AC3E}">
        <p14:creationId xmlns:p14="http://schemas.microsoft.com/office/powerpoint/2010/main" val="277884383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421</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422</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423</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424</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425</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426</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427</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428</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429</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83</a:t>
            </a:fld>
            <a:endParaRPr lang="zh-CN" altLang="en-US"/>
          </a:p>
        </p:txBody>
      </p:sp>
    </p:spTree>
    <p:extLst>
      <p:ext uri="{BB962C8B-B14F-4D97-AF65-F5344CB8AC3E}">
        <p14:creationId xmlns:p14="http://schemas.microsoft.com/office/powerpoint/2010/main" val="356472394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430</a:t>
            </a:fld>
            <a:endParaRPr lang="zh-CN" altLang="en-US"/>
          </a:p>
        </p:txBody>
      </p:sp>
    </p:spTree>
    <p:extLst>
      <p:ext uri="{BB962C8B-B14F-4D97-AF65-F5344CB8AC3E}">
        <p14:creationId xmlns:p14="http://schemas.microsoft.com/office/powerpoint/2010/main" val="307490053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431</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57</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84</a:t>
            </a:fld>
            <a:endParaRPr lang="zh-CN" altLang="en-US"/>
          </a:p>
        </p:txBody>
      </p:sp>
    </p:spTree>
    <p:extLst>
      <p:ext uri="{BB962C8B-B14F-4D97-AF65-F5344CB8AC3E}">
        <p14:creationId xmlns:p14="http://schemas.microsoft.com/office/powerpoint/2010/main" val="2239539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85</a:t>
            </a:fld>
            <a:endParaRPr lang="zh-CN" altLang="en-US"/>
          </a:p>
        </p:txBody>
      </p:sp>
    </p:spTree>
    <p:extLst>
      <p:ext uri="{BB962C8B-B14F-4D97-AF65-F5344CB8AC3E}">
        <p14:creationId xmlns:p14="http://schemas.microsoft.com/office/powerpoint/2010/main" val="1017442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86</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87</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88</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89</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90</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91</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92</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93</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58</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94</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95</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96</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97</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98</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99</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100</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101</a:t>
            </a:fld>
            <a:endParaRPr lang="zh-CN" altLang="en-US"/>
          </a:p>
        </p:txBody>
      </p:sp>
    </p:spTree>
    <p:extLst>
      <p:ext uri="{BB962C8B-B14F-4D97-AF65-F5344CB8AC3E}">
        <p14:creationId xmlns:p14="http://schemas.microsoft.com/office/powerpoint/2010/main" val="907830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102</a:t>
            </a:fld>
            <a:endParaRPr lang="zh-CN" altLang="en-US"/>
          </a:p>
        </p:txBody>
      </p:sp>
    </p:spTree>
    <p:extLst>
      <p:ext uri="{BB962C8B-B14F-4D97-AF65-F5344CB8AC3E}">
        <p14:creationId xmlns:p14="http://schemas.microsoft.com/office/powerpoint/2010/main" val="1853329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103</a:t>
            </a:fld>
            <a:endParaRPr lang="zh-CN" altLang="en-US"/>
          </a:p>
        </p:txBody>
      </p:sp>
    </p:spTree>
    <p:extLst>
      <p:ext uri="{BB962C8B-B14F-4D97-AF65-F5344CB8AC3E}">
        <p14:creationId xmlns:p14="http://schemas.microsoft.com/office/powerpoint/2010/main" val="410872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59</a:t>
            </a:fld>
            <a:endParaRPr lang="zh-CN" altLang="en-US"/>
          </a:p>
        </p:txBody>
      </p:sp>
    </p:spTree>
    <p:extLst>
      <p:ext uri="{BB962C8B-B14F-4D97-AF65-F5344CB8AC3E}">
        <p14:creationId xmlns:p14="http://schemas.microsoft.com/office/powerpoint/2010/main" val="2933853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104</a:t>
            </a:fld>
            <a:endParaRPr lang="zh-CN" altLang="en-US"/>
          </a:p>
        </p:txBody>
      </p:sp>
    </p:spTree>
    <p:extLst>
      <p:ext uri="{BB962C8B-B14F-4D97-AF65-F5344CB8AC3E}">
        <p14:creationId xmlns:p14="http://schemas.microsoft.com/office/powerpoint/2010/main" val="484319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105</a:t>
            </a:fld>
            <a:endParaRPr lang="zh-CN" altLang="en-US"/>
          </a:p>
        </p:txBody>
      </p:sp>
    </p:spTree>
    <p:extLst>
      <p:ext uri="{BB962C8B-B14F-4D97-AF65-F5344CB8AC3E}">
        <p14:creationId xmlns:p14="http://schemas.microsoft.com/office/powerpoint/2010/main" val="2137930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107</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108</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109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113</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60</a:t>
            </a:fld>
            <a:endParaRPr lang="zh-CN" altLang="en-US"/>
          </a:p>
        </p:txBody>
      </p:sp>
    </p:spTree>
    <p:extLst>
      <p:ext uri="{BB962C8B-B14F-4D97-AF65-F5344CB8AC3E}">
        <p14:creationId xmlns:p14="http://schemas.microsoft.com/office/powerpoint/2010/main" val="2664202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115</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117</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118</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119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123</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61</a:t>
            </a:fld>
            <a:endParaRPr lang="zh-CN" altLang="en-US"/>
          </a:p>
        </p:txBody>
      </p:sp>
    </p:spTree>
    <p:extLst>
      <p:ext uri="{BB962C8B-B14F-4D97-AF65-F5344CB8AC3E}">
        <p14:creationId xmlns:p14="http://schemas.microsoft.com/office/powerpoint/2010/main" val="34252982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125</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127</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128</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129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62</a:t>
            </a:fld>
            <a:endParaRPr lang="zh-CN" altLang="en-US"/>
          </a:p>
        </p:txBody>
      </p:sp>
    </p:spTree>
    <p:extLst>
      <p:ext uri="{BB962C8B-B14F-4D97-AF65-F5344CB8AC3E}">
        <p14:creationId xmlns:p14="http://schemas.microsoft.com/office/powerpoint/2010/main" val="2077244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135</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137</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138</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139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143</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63</a:t>
            </a:fld>
            <a:endParaRPr lang="zh-CN" altLang="en-US"/>
          </a:p>
        </p:txBody>
      </p:sp>
    </p:spTree>
    <p:extLst>
      <p:ext uri="{BB962C8B-B14F-4D97-AF65-F5344CB8AC3E}">
        <p14:creationId xmlns:p14="http://schemas.microsoft.com/office/powerpoint/2010/main" val="28546185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145</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146</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147</a:t>
            </a:fld>
            <a:endParaRPr lang="zh-CN" altLang="en-US"/>
          </a:p>
        </p:txBody>
      </p:sp>
    </p:spTree>
    <p:extLst>
      <p:ext uri="{BB962C8B-B14F-4D97-AF65-F5344CB8AC3E}">
        <p14:creationId xmlns:p14="http://schemas.microsoft.com/office/powerpoint/2010/main" val="8821538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149</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150</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151</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152</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153</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154</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C27DD957-B283-4B52-947C-1701ECD13760}" type="slidenum">
              <a:rPr lang="zh-CN" altLang="en-US" smtClean="0"/>
              <a:t>155</a:t>
            </a:fld>
            <a:endParaRPr lang="zh-CN" altLang="en-US"/>
          </a:p>
        </p:txBody>
      </p:sp>
    </p:spTree>
    <p:extLst>
      <p:ext uri="{BB962C8B-B14F-4D97-AF65-F5344CB8AC3E}">
        <p14:creationId xmlns:p14="http://schemas.microsoft.com/office/powerpoint/2010/main" val="4181025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4.gi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3137" name="Object 65"/>
          <p:cNvGraphicFramePr>
            <a:graphicFrameLocks noChangeAspect="1"/>
          </p:cNvGraphicFramePr>
          <p:nvPr/>
        </p:nvGraphicFramePr>
        <p:xfrm>
          <a:off x="0" y="0"/>
          <a:ext cx="9144000" cy="4876800"/>
        </p:xfrm>
        <a:graphic>
          <a:graphicData uri="http://schemas.openxmlformats.org/presentationml/2006/ole">
            <mc:AlternateContent xmlns:mc="http://schemas.openxmlformats.org/markup-compatibility/2006">
              <mc:Choice xmlns:v="urn:schemas-microsoft-com:vml" Requires="v">
                <p:oleObj spid="_x0000_s2051" name="Image" r:id="rId3" imgW="13003175" imgH="6933333" progId="Photoshop.Image.7">
                  <p:embed/>
                </p:oleObj>
              </mc:Choice>
              <mc:Fallback>
                <p:oleObj name="Image" r:id="rId3" imgW="13003175" imgH="6933333"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9144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8" name="Rectangle 66"/>
          <p:cNvSpPr>
            <a:spLocks noChangeArrowheads="1"/>
          </p:cNvSpPr>
          <p:nvPr/>
        </p:nvSpPr>
        <p:spPr bwMode="ltGray">
          <a:xfrm>
            <a:off x="0" y="4919663"/>
            <a:ext cx="9144000" cy="1951037"/>
          </a:xfrm>
          <a:prstGeom prst="rect">
            <a:avLst/>
          </a:prstGeom>
          <a:solidFill>
            <a:schemeClr val="accent1"/>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
        <p:nvSpPr>
          <p:cNvPr id="3074" name="Rectangle 2"/>
          <p:cNvSpPr>
            <a:spLocks noGrp="1" noChangeArrowheads="1"/>
          </p:cNvSpPr>
          <p:nvPr>
            <p:ph type="ctrTitle"/>
          </p:nvPr>
        </p:nvSpPr>
        <p:spPr bwMode="white">
          <a:xfrm>
            <a:off x="228600" y="3276600"/>
            <a:ext cx="8686800" cy="762000"/>
          </a:xfrm>
          <a:effectLst>
            <a:outerShdw dist="71842" dir="2700000" algn="ctr" rotWithShape="0">
              <a:srgbClr val="000000">
                <a:alpha val="50000"/>
              </a:srgbClr>
            </a:outerShdw>
          </a:effectLst>
        </p:spPr>
        <p:txBody>
          <a:bodyPr/>
          <a:lstStyle>
            <a:lvl1pPr>
              <a:defRPr sz="4000"/>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bwMode="white">
          <a:xfrm>
            <a:off x="1219200" y="5257800"/>
            <a:ext cx="6705600" cy="533400"/>
          </a:xfrm>
          <a:prstGeom prst="rect">
            <a:avLst/>
          </a:prstGeom>
        </p:spPr>
        <p:txBody>
          <a:bodyPr/>
          <a:lstStyle>
            <a:lvl1pPr marL="0" indent="0" algn="ctr">
              <a:buFont typeface="Wingdings" pitchFamily="2" charset="2"/>
              <a:buNone/>
              <a:defRPr sz="2400">
                <a:solidFill>
                  <a:schemeClr val="bg1"/>
                </a:solidFill>
              </a:defRPr>
            </a:lvl1pPr>
          </a:lstStyle>
          <a:p>
            <a:pPr lvl="0"/>
            <a:r>
              <a:rPr lang="zh-CN" altLang="en-US" noProof="0" smtClean="0"/>
              <a:t>单击此处编辑母版副标题样式</a:t>
            </a:r>
            <a:endParaRPr lang="en-US" altLang="zh-CN" noProof="0" smtClean="0"/>
          </a:p>
        </p:txBody>
      </p:sp>
      <p:pic>
        <p:nvPicPr>
          <p:cNvPr id="3140" name="Picture 68" descr="5"/>
          <p:cNvPicPr>
            <a:picLocks noChangeAspect="1" noChangeArrowheads="1" noCrop="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667500" y="1743075"/>
            <a:ext cx="13906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95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71600"/>
            <a:ext cx="8229600" cy="49530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2DCFA9F8-4667-44AB-99D4-8E2D0115733E}"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6" name="日期占位符 5"/>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250974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019800" cy="60198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B8EDB87B-93BA-470D-99A2-A03407611F03}"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6" name="日期占位符 5"/>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80627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81534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71600"/>
            <a:ext cx="8229600" cy="4953000"/>
          </a:xfrm>
          <a:prstGeom prst="rect">
            <a:avLst/>
          </a:prstGeom>
        </p:spPr>
        <p:txBody>
          <a:bodyPr/>
          <a:lstStyle/>
          <a:p>
            <a:r>
              <a:rPr lang="zh-CN" altLang="en-US" smtClean="0"/>
              <a:t>单击图标添加表格</a:t>
            </a:r>
            <a:endParaRPr lang="zh-CN" altLang="en-US"/>
          </a:p>
        </p:txBody>
      </p:sp>
      <p:sp>
        <p:nvSpPr>
          <p:cNvPr id="5" name="灯片编号占位符 4"/>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A76B5215-53A5-44C3-AF30-A75E476A14A9}"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6" name="日期占位符 5"/>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182970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灯片编号占位符 4"/>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FD9DB38A-BA85-4683-BC11-56BCD415FF69}"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7" name="Rectangle 5"/>
          <p:cNvSpPr txBox="1">
            <a:spLocks noChangeArrowheads="1"/>
          </p:cNvSpPr>
          <p:nvPr userDrawn="1"/>
        </p:nvSpPr>
        <p:spPr bwMode="auto">
          <a:xfrm>
            <a:off x="5084440" y="6525344"/>
            <a:ext cx="3830960" cy="30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b="1" kern="1200">
                <a:solidFill>
                  <a:schemeClr val="tx1"/>
                </a:solidFill>
                <a:latin typeface="+mn-lt"/>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zh-CN" smtClean="0">
                <a:solidFill>
                  <a:srgbClr val="1D528D"/>
                </a:solidFill>
              </a:rPr>
              <a:t>xtwang@mail.xidian.edu.cn</a:t>
            </a:r>
            <a:endParaRPr lang="en-US" altLang="zh-CN" dirty="0">
              <a:solidFill>
                <a:srgbClr val="1D528D"/>
              </a:solidFill>
            </a:endParaRPr>
          </a:p>
        </p:txBody>
      </p:sp>
    </p:spTree>
    <p:extLst>
      <p:ext uri="{BB962C8B-B14F-4D97-AF65-F5344CB8AC3E}">
        <p14:creationId xmlns:p14="http://schemas.microsoft.com/office/powerpoint/2010/main" val="17043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灯片编号占位符 4"/>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F04A88CF-E478-4679-8ECC-BF09EB817B26}"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6" name="日期占位符 5"/>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
        <p:nvSpPr>
          <p:cNvPr id="7" name="Rectangle 5"/>
          <p:cNvSpPr>
            <a:spLocks noGrp="1" noChangeArrowheads="1"/>
          </p:cNvSpPr>
          <p:nvPr>
            <p:ph type="ftr" sz="quarter" idx="3"/>
          </p:nvPr>
        </p:nvSpPr>
        <p:spPr bwMode="auto">
          <a:xfrm>
            <a:off x="4932040" y="6511652"/>
            <a:ext cx="3830960" cy="30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n-lt"/>
                <a:ea typeface="宋体" charset="-122"/>
              </a:defRPr>
            </a:lvl1pPr>
          </a:lstStyle>
          <a:p>
            <a:r>
              <a:rPr lang="en-US" altLang="zh-CN" dirty="0" smtClean="0">
                <a:solidFill>
                  <a:srgbClr val="1D528D"/>
                </a:solidFill>
              </a:rPr>
              <a:t>xtwang@mail.xidian.edu.cn</a:t>
            </a:r>
            <a:endParaRPr lang="en-US" altLang="zh-CN" dirty="0">
              <a:solidFill>
                <a:srgbClr val="1D528D"/>
              </a:solidFill>
            </a:endParaRPr>
          </a:p>
        </p:txBody>
      </p:sp>
    </p:spTree>
    <p:extLst>
      <p:ext uri="{BB962C8B-B14F-4D97-AF65-F5344CB8AC3E}">
        <p14:creationId xmlns:p14="http://schemas.microsoft.com/office/powerpoint/2010/main" val="345555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B8A70929-2E62-4478-BD6F-FD125AC34F9A}"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7" name="日期占位符 6"/>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4110147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7"/>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3BBF585C-A59E-4DF8-B12F-391BBF1C14E4}"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9" name="日期占位符 8"/>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2094076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灯片编号占位符 3"/>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840CF035-04BA-4812-9D6F-D47528F472D9}"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5" name="日期占位符 4"/>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234781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545A541C-D658-4E60-9DB3-E679168CE927}"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4" name="日期占位符 3"/>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246227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灯片编号占位符 5"/>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6B8BF935-6DB2-4E99-942F-82BD4144C0F5}"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7" name="日期占位符 6"/>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395479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灯片编号占位符 5"/>
          <p:cNvSpPr>
            <a:spLocks noGrp="1"/>
          </p:cNvSpPr>
          <p:nvPr>
            <p:ph type="sldNum" sz="quarter" idx="11"/>
          </p:nvPr>
        </p:nvSpPr>
        <p:spPr>
          <a:xfrm>
            <a:off x="3429000" y="6508750"/>
            <a:ext cx="2133600" cy="307975"/>
          </a:xfrm>
          <a:prstGeom prst="rect">
            <a:avLst/>
          </a:prstGeom>
        </p:spPr>
        <p:txBody>
          <a:bodyPr/>
          <a:lstStyle>
            <a:lvl1pPr>
              <a:defRPr/>
            </a:lvl1pPr>
          </a:lstStyle>
          <a:p>
            <a:pPr fontAlgn="base">
              <a:spcBef>
                <a:spcPct val="0"/>
              </a:spcBef>
              <a:spcAft>
                <a:spcPct val="0"/>
              </a:spcAft>
            </a:pPr>
            <a:fld id="{8D66179D-63CE-463E-866D-108C3ECB1C14}" type="slidenum">
              <a:rPr lang="en-US" altLang="zh-CN">
                <a:solidFill>
                  <a:srgbClr val="1D528D"/>
                </a:solidFill>
                <a:latin typeface="Arial" charset="0"/>
              </a:rPr>
              <a:pPr fontAlgn="base">
                <a:spcBef>
                  <a:spcPct val="0"/>
                </a:spcBef>
                <a:spcAft>
                  <a:spcPct val="0"/>
                </a:spcAft>
              </a:pPr>
              <a:t>‹#›</a:t>
            </a:fld>
            <a:endParaRPr lang="en-US" altLang="zh-CN">
              <a:solidFill>
                <a:srgbClr val="1D528D"/>
              </a:solidFill>
              <a:latin typeface="Arial" charset="0"/>
            </a:endParaRPr>
          </a:p>
        </p:txBody>
      </p:sp>
      <p:sp>
        <p:nvSpPr>
          <p:cNvPr id="7" name="日期占位符 6"/>
          <p:cNvSpPr>
            <a:spLocks noGrp="1"/>
          </p:cNvSpPr>
          <p:nvPr>
            <p:ph type="dt" sz="half" idx="12"/>
          </p:nvPr>
        </p:nvSpPr>
        <p:spPr>
          <a:xfrm>
            <a:off x="7162800" y="1143000"/>
            <a:ext cx="1981200" cy="228600"/>
          </a:xfrm>
          <a:prstGeom prst="rect">
            <a:avLst/>
          </a:prstGeom>
        </p:spPr>
        <p:txBody>
          <a:bodyPr/>
          <a:lstStyle>
            <a:lvl1pPr>
              <a:defRPr/>
            </a:lvl1pPr>
          </a:lstStyle>
          <a:p>
            <a:pPr fontAlgn="base">
              <a:spcBef>
                <a:spcPct val="0"/>
              </a:spcBef>
              <a:spcAft>
                <a:spcPct val="0"/>
              </a:spcAft>
            </a:pPr>
            <a:r>
              <a:rPr lang="en-US" altLang="zh-CN">
                <a:solidFill>
                  <a:srgbClr val="1D528D"/>
                </a:solidFill>
                <a:latin typeface="Arial" charset="0"/>
              </a:rPr>
              <a:t>www.themegallery.com</a:t>
            </a:r>
          </a:p>
        </p:txBody>
      </p:sp>
    </p:spTree>
    <p:extLst>
      <p:ext uri="{BB962C8B-B14F-4D97-AF65-F5344CB8AC3E}">
        <p14:creationId xmlns:p14="http://schemas.microsoft.com/office/powerpoint/2010/main" val="11695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2" name="Rectangle 68"/>
          <p:cNvSpPr>
            <a:spLocks noChangeArrowheads="1"/>
          </p:cNvSpPr>
          <p:nvPr/>
        </p:nvSpPr>
        <p:spPr bwMode="ltGray">
          <a:xfrm flipV="1">
            <a:off x="0" y="1065213"/>
            <a:ext cx="9144000" cy="873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
        <p:nvSpPr>
          <p:cNvPr id="1093" name="Line 69"/>
          <p:cNvSpPr>
            <a:spLocks noChangeShapeType="1"/>
          </p:cNvSpPr>
          <p:nvPr/>
        </p:nvSpPr>
        <p:spPr bwMode="ltGray">
          <a:xfrm>
            <a:off x="0" y="1096963"/>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D528D"/>
              </a:solidFill>
              <a:latin typeface="Arial" charset="0"/>
            </a:endParaRPr>
          </a:p>
        </p:txBody>
      </p:sp>
      <p:graphicFrame>
        <p:nvGraphicFramePr>
          <p:cNvPr id="1091" name="Object 67"/>
          <p:cNvGraphicFramePr>
            <a:graphicFrameLocks noChangeAspect="1"/>
          </p:cNvGraphicFramePr>
          <p:nvPr/>
        </p:nvGraphicFramePr>
        <p:xfrm>
          <a:off x="0" y="0"/>
          <a:ext cx="9144000" cy="1052513"/>
        </p:xfrm>
        <a:graphic>
          <a:graphicData uri="http://schemas.openxmlformats.org/presentationml/2006/ole">
            <mc:AlternateContent xmlns:mc="http://schemas.openxmlformats.org/markup-compatibility/2006">
              <mc:Choice xmlns:v="urn:schemas-microsoft-com:vml" Requires="v">
                <p:oleObj spid="_x0000_s1027" name="Image" r:id="rId15" imgW="12749206" imgH="2323810" progId="Photoshop.Image.7">
                  <p:embed/>
                </p:oleObj>
              </mc:Choice>
              <mc:Fallback>
                <p:oleObj name="Image" r:id="rId15" imgW="12749206" imgH="2323810"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invGray">
                      <a:xfrm>
                        <a:off x="0" y="0"/>
                        <a:ext cx="91440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Rectangle 5"/>
          <p:cNvSpPr>
            <a:spLocks noGrp="1" noChangeArrowheads="1"/>
          </p:cNvSpPr>
          <p:nvPr>
            <p:ph type="ftr" sz="quarter" idx="3"/>
          </p:nvPr>
        </p:nvSpPr>
        <p:spPr bwMode="auto">
          <a:xfrm>
            <a:off x="4932040" y="6511652"/>
            <a:ext cx="3830960" cy="30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n-lt"/>
                <a:ea typeface="宋体" charset="-122"/>
              </a:defRPr>
            </a:lvl1pPr>
          </a:lstStyle>
          <a:p>
            <a:pPr fontAlgn="base">
              <a:spcBef>
                <a:spcPct val="0"/>
              </a:spcBef>
              <a:spcAft>
                <a:spcPct val="0"/>
              </a:spcAft>
            </a:pPr>
            <a:r>
              <a:rPr lang="en-US" altLang="zh-CN" dirty="0" smtClean="0">
                <a:solidFill>
                  <a:srgbClr val="1D528D"/>
                </a:solidFill>
              </a:rPr>
              <a:t>xtwang@mail.xidian.edu.cn</a:t>
            </a:r>
            <a:endParaRPr lang="en-US" altLang="zh-CN" dirty="0">
              <a:solidFill>
                <a:srgbClr val="1D528D"/>
              </a:solidFill>
            </a:endParaRPr>
          </a:p>
        </p:txBody>
      </p:sp>
      <p:sp>
        <p:nvSpPr>
          <p:cNvPr id="1026" name="Rectangle 2"/>
          <p:cNvSpPr>
            <a:spLocks noGrp="1" noChangeArrowheads="1"/>
          </p:cNvSpPr>
          <p:nvPr>
            <p:ph type="title"/>
          </p:nvPr>
        </p:nvSpPr>
        <p:spPr bwMode="auto">
          <a:xfrm>
            <a:off x="533400" y="304800"/>
            <a:ext cx="8153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pic>
        <p:nvPicPr>
          <p:cNvPr id="10" name="Picture 10" descr="E:\New folder\TEACHING\xidian_logo.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0" y="6165304"/>
            <a:ext cx="3012947" cy="69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77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sldNum="0" hdr="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3.wmf"/><Relationship Id="rId4" Type="http://schemas.openxmlformats.org/officeDocument/2006/relationships/oleObject" Target="../embeddings/oleObject5.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e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9.wmf"/><Relationship Id="rId4" Type="http://schemas.openxmlformats.org/officeDocument/2006/relationships/oleObject" Target="../embeddings/oleObject9.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6.w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wmf"/><Relationship Id="rId5" Type="http://schemas.openxmlformats.org/officeDocument/2006/relationships/oleObject" Target="../embeddings/oleObject12.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14.bin"/></Relationships>
</file>

<file path=ppt/slides/_rels/slide289.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5.wmf"/><Relationship Id="rId3" Type="http://schemas.openxmlformats.org/officeDocument/2006/relationships/oleObject" Target="../embeddings/oleObject15.bin"/><Relationship Id="rId7" Type="http://schemas.openxmlformats.org/officeDocument/2006/relationships/image" Target="../media/image42.wmf"/><Relationship Id="rId12"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11" Type="http://schemas.openxmlformats.org/officeDocument/2006/relationships/image" Target="../media/image44.wmf"/><Relationship Id="rId5" Type="http://schemas.openxmlformats.org/officeDocument/2006/relationships/oleObject" Target="../embeddings/oleObject16.bin"/><Relationship Id="rId10" Type="http://schemas.openxmlformats.org/officeDocument/2006/relationships/oleObject" Target="../embeddings/oleObject19.bin"/><Relationship Id="rId4" Type="http://schemas.openxmlformats.org/officeDocument/2006/relationships/image" Target="../media/image41.wmf"/><Relationship Id="rId9" Type="http://schemas.openxmlformats.org/officeDocument/2006/relationships/image" Target="../media/image4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6.wmf"/></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0.w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1.wmf"/><Relationship Id="rId4" Type="http://schemas.openxmlformats.org/officeDocument/2006/relationships/oleObject" Target="../embeddings/oleObject23.bin"/></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2.wmf"/><Relationship Id="rId4" Type="http://schemas.openxmlformats.org/officeDocument/2006/relationships/oleObject" Target="../embeddings/oleObject24.bin"/></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3.wmf"/><Relationship Id="rId4" Type="http://schemas.openxmlformats.org/officeDocument/2006/relationships/oleObject" Target="../embeddings/oleObject25.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wmf"/><Relationship Id="rId5" Type="http://schemas.openxmlformats.org/officeDocument/2006/relationships/oleObject" Target="../embeddings/oleObject27.bin"/><Relationship Id="rId4" Type="http://schemas.openxmlformats.org/officeDocument/2006/relationships/image" Target="../media/image55.wmf"/></Relationships>
</file>

<file path=ppt/slides/_rels/slide3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58.emf"/><Relationship Id="rId4" Type="http://schemas.openxmlformats.org/officeDocument/2006/relationships/oleObject" Target="../embeddings/oleObject28.bin"/></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280.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0.bin"/><Relationship Id="rId5" Type="http://schemas.openxmlformats.org/officeDocument/2006/relationships/image" Target="../media/image59.wmf"/><Relationship Id="rId4" Type="http://schemas.openxmlformats.org/officeDocument/2006/relationships/oleObject" Target="../embeddings/oleObject29.bin"/></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1.wmf"/><Relationship Id="rId4" Type="http://schemas.openxmlformats.org/officeDocument/2006/relationships/oleObject" Target="../embeddings/oleObject31.bin"/></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284.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3.bin"/><Relationship Id="rId5" Type="http://schemas.openxmlformats.org/officeDocument/2006/relationships/image" Target="../media/image62.wmf"/><Relationship Id="rId4" Type="http://schemas.openxmlformats.org/officeDocument/2006/relationships/oleObject" Target="../embeddings/oleObject32.bin"/><Relationship Id="rId9" Type="http://schemas.openxmlformats.org/officeDocument/2006/relationships/image" Target="../media/image64.wmf"/></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54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4" name="Rectangle 6"/>
          <p:cNvSpPr>
            <a:spLocks noChangeArrowheads="1"/>
          </p:cNvSpPr>
          <p:nvPr/>
        </p:nvSpPr>
        <p:spPr bwMode="auto">
          <a:xfrm>
            <a:off x="304800" y="1219200"/>
            <a:ext cx="8401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srgbClr val="1D528D"/>
                </a:solidFill>
                <a:latin typeface="Arial" charset="0"/>
              </a:rPr>
              <a:t>7.</a:t>
            </a:r>
            <a:r>
              <a:rPr lang="zh-CN" altLang="en-US" sz="2800" b="1">
                <a:solidFill>
                  <a:srgbClr val="1D528D"/>
                </a:solidFill>
                <a:latin typeface="Arial" charset="0"/>
              </a:rPr>
              <a:t>从汇编语言源程序到可执行程序所经过的处理过程</a:t>
            </a:r>
          </a:p>
        </p:txBody>
      </p:sp>
      <p:sp>
        <p:nvSpPr>
          <p:cNvPr id="5" name="Rectangle 7"/>
          <p:cNvSpPr>
            <a:spLocks noChangeArrowheads="1"/>
          </p:cNvSpPr>
          <p:nvPr/>
        </p:nvSpPr>
        <p:spPr bwMode="auto">
          <a:xfrm>
            <a:off x="304800" y="2209800"/>
            <a:ext cx="3581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ctr" fontAlgn="base">
              <a:spcBef>
                <a:spcPct val="0"/>
              </a:spcBef>
              <a:spcAft>
                <a:spcPct val="0"/>
              </a:spcAft>
            </a:pPr>
            <a:r>
              <a:rPr lang="zh-CN" altLang="en-US" sz="2000" b="1">
                <a:solidFill>
                  <a:srgbClr val="000000"/>
                </a:solidFill>
                <a:latin typeface="Arial" charset="0"/>
              </a:rPr>
              <a:t>用全屏幕编辑软件编辑汇</a:t>
            </a:r>
          </a:p>
          <a:p>
            <a:pPr algn="ctr" fontAlgn="base">
              <a:spcBef>
                <a:spcPct val="0"/>
              </a:spcBef>
              <a:spcAft>
                <a:spcPct val="0"/>
              </a:spcAft>
            </a:pPr>
            <a:r>
              <a:rPr lang="zh-CN" altLang="en-US" sz="2000" b="1">
                <a:solidFill>
                  <a:srgbClr val="000000"/>
                </a:solidFill>
                <a:latin typeface="Arial" charset="0"/>
              </a:rPr>
              <a:t>编语言源程序 </a:t>
            </a:r>
            <a:r>
              <a:rPr lang="zh-CN" altLang="en-US" sz="2000" b="1">
                <a:solidFill>
                  <a:srgbClr val="1D528D"/>
                </a:solidFill>
                <a:latin typeface="Arial" charset="0"/>
              </a:rPr>
              <a:t>文件名</a:t>
            </a:r>
            <a:r>
              <a:rPr lang="en-US" altLang="zh-CN" sz="2000" b="1">
                <a:solidFill>
                  <a:srgbClr val="1D528D"/>
                </a:solidFill>
                <a:latin typeface="Arial" charset="0"/>
              </a:rPr>
              <a:t>.ASM</a:t>
            </a:r>
          </a:p>
        </p:txBody>
      </p:sp>
      <p:sp>
        <p:nvSpPr>
          <p:cNvPr id="6" name="Rectangle 9"/>
          <p:cNvSpPr>
            <a:spLocks noChangeArrowheads="1"/>
          </p:cNvSpPr>
          <p:nvPr/>
        </p:nvSpPr>
        <p:spPr bwMode="auto">
          <a:xfrm>
            <a:off x="228600" y="3200400"/>
            <a:ext cx="403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ctr" fontAlgn="base">
              <a:spcBef>
                <a:spcPct val="0"/>
              </a:spcBef>
              <a:spcAft>
                <a:spcPct val="0"/>
              </a:spcAft>
            </a:pPr>
            <a:r>
              <a:rPr lang="zh-CN" altLang="en-US" sz="2000" b="1">
                <a:solidFill>
                  <a:srgbClr val="000000"/>
                </a:solidFill>
                <a:latin typeface="Arial" charset="0"/>
              </a:rPr>
              <a:t>用汇编程序</a:t>
            </a:r>
            <a:r>
              <a:rPr lang="en-US" altLang="zh-CN" sz="2000" b="1">
                <a:solidFill>
                  <a:srgbClr val="FF0000"/>
                </a:solidFill>
                <a:latin typeface="Arial" charset="0"/>
              </a:rPr>
              <a:t>MASM.EXE</a:t>
            </a:r>
            <a:r>
              <a:rPr lang="zh-CN" altLang="en-US" sz="2000" b="1">
                <a:solidFill>
                  <a:srgbClr val="000000"/>
                </a:solidFill>
                <a:latin typeface="Arial" charset="0"/>
              </a:rPr>
              <a:t>对源程序</a:t>
            </a:r>
          </a:p>
          <a:p>
            <a:pPr algn="ctr" fontAlgn="base">
              <a:spcBef>
                <a:spcPct val="0"/>
              </a:spcBef>
              <a:spcAft>
                <a:spcPct val="0"/>
              </a:spcAft>
            </a:pPr>
            <a:r>
              <a:rPr lang="zh-CN" altLang="en-US" sz="2000" b="1">
                <a:solidFill>
                  <a:srgbClr val="000000"/>
                </a:solidFill>
                <a:latin typeface="Arial" charset="0"/>
              </a:rPr>
              <a:t> </a:t>
            </a:r>
            <a:r>
              <a:rPr lang="zh-CN" altLang="en-US" sz="2000" b="1">
                <a:solidFill>
                  <a:srgbClr val="1D528D"/>
                </a:solidFill>
                <a:latin typeface="Arial" charset="0"/>
              </a:rPr>
              <a:t>文件名</a:t>
            </a:r>
            <a:r>
              <a:rPr lang="en-US" altLang="zh-CN" sz="2000" b="1">
                <a:solidFill>
                  <a:srgbClr val="1D528D"/>
                </a:solidFill>
                <a:latin typeface="Arial" charset="0"/>
              </a:rPr>
              <a:t>.ASM</a:t>
            </a:r>
            <a:r>
              <a:rPr lang="en-US" altLang="zh-CN" sz="2000" b="1">
                <a:solidFill>
                  <a:srgbClr val="000000"/>
                </a:solidFill>
                <a:latin typeface="Arial" charset="0"/>
              </a:rPr>
              <a:t> </a:t>
            </a:r>
            <a:r>
              <a:rPr lang="zh-CN" altLang="en-US" sz="2000" b="1">
                <a:solidFill>
                  <a:srgbClr val="000000"/>
                </a:solidFill>
                <a:latin typeface="Arial" charset="0"/>
              </a:rPr>
              <a:t>进行汇编</a:t>
            </a:r>
          </a:p>
        </p:txBody>
      </p:sp>
      <p:sp>
        <p:nvSpPr>
          <p:cNvPr id="7" name="AutoShape 10"/>
          <p:cNvSpPr>
            <a:spLocks noChangeArrowheads="1"/>
          </p:cNvSpPr>
          <p:nvPr/>
        </p:nvSpPr>
        <p:spPr bwMode="auto">
          <a:xfrm>
            <a:off x="457200" y="4343400"/>
            <a:ext cx="3352800" cy="739775"/>
          </a:xfrm>
          <a:prstGeom prst="flowChartDecision">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fontAlgn="base">
              <a:spcBef>
                <a:spcPct val="0"/>
              </a:spcBef>
              <a:spcAft>
                <a:spcPct val="0"/>
              </a:spcAft>
            </a:pPr>
            <a:r>
              <a:rPr lang="zh-CN" altLang="en-US" sz="2000" b="1">
                <a:solidFill>
                  <a:srgbClr val="1D528D"/>
                </a:solidFill>
                <a:latin typeface="Arial" charset="0"/>
              </a:rPr>
              <a:t>有语法错误吗？</a:t>
            </a:r>
          </a:p>
        </p:txBody>
      </p:sp>
      <p:sp>
        <p:nvSpPr>
          <p:cNvPr id="8" name="Rectangle 11"/>
          <p:cNvSpPr>
            <a:spLocks noChangeArrowheads="1"/>
          </p:cNvSpPr>
          <p:nvPr/>
        </p:nvSpPr>
        <p:spPr bwMode="auto">
          <a:xfrm>
            <a:off x="533400" y="5486400"/>
            <a:ext cx="325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fontAlgn="base">
              <a:spcBef>
                <a:spcPct val="0"/>
              </a:spcBef>
              <a:spcAft>
                <a:spcPct val="0"/>
              </a:spcAft>
            </a:pPr>
            <a:r>
              <a:rPr lang="zh-CN" altLang="en-US" sz="2000" b="1">
                <a:solidFill>
                  <a:srgbClr val="000000"/>
                </a:solidFill>
                <a:latin typeface="Arial" charset="0"/>
              </a:rPr>
              <a:t>在磁盘上形成目标程序文件</a:t>
            </a:r>
          </a:p>
          <a:p>
            <a:pPr algn="ctr" fontAlgn="base">
              <a:spcBef>
                <a:spcPct val="0"/>
              </a:spcBef>
              <a:spcAft>
                <a:spcPct val="0"/>
              </a:spcAft>
            </a:pPr>
            <a:r>
              <a:rPr lang="zh-CN" altLang="en-US" sz="2000" b="1">
                <a:solidFill>
                  <a:srgbClr val="000000"/>
                </a:solidFill>
                <a:latin typeface="Arial" charset="0"/>
              </a:rPr>
              <a:t> </a:t>
            </a:r>
            <a:r>
              <a:rPr lang="zh-CN" altLang="en-US" sz="2000" b="1">
                <a:solidFill>
                  <a:srgbClr val="1D528D"/>
                </a:solidFill>
                <a:latin typeface="Arial" charset="0"/>
              </a:rPr>
              <a:t>文件名</a:t>
            </a:r>
            <a:r>
              <a:rPr lang="en-US" altLang="zh-CN" sz="2000" b="1">
                <a:solidFill>
                  <a:srgbClr val="1D528D"/>
                </a:solidFill>
                <a:latin typeface="Arial" charset="0"/>
              </a:rPr>
              <a:t>.OBJ</a:t>
            </a:r>
          </a:p>
        </p:txBody>
      </p:sp>
      <p:sp>
        <p:nvSpPr>
          <p:cNvPr id="9" name="Rectangle 13"/>
          <p:cNvSpPr>
            <a:spLocks noChangeArrowheads="1"/>
          </p:cNvSpPr>
          <p:nvPr/>
        </p:nvSpPr>
        <p:spPr bwMode="auto">
          <a:xfrm>
            <a:off x="4876800" y="2514600"/>
            <a:ext cx="2746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fontAlgn="base">
              <a:spcBef>
                <a:spcPct val="0"/>
              </a:spcBef>
              <a:spcAft>
                <a:spcPct val="0"/>
              </a:spcAft>
            </a:pPr>
            <a:r>
              <a:rPr lang="zh-CN" altLang="en-US" sz="2000" b="1">
                <a:solidFill>
                  <a:srgbClr val="000000"/>
                </a:solidFill>
                <a:latin typeface="Arial" charset="0"/>
              </a:rPr>
              <a:t>用连接程序</a:t>
            </a:r>
            <a:r>
              <a:rPr lang="en-US" altLang="zh-CN" sz="2000" b="1">
                <a:solidFill>
                  <a:srgbClr val="FF0000"/>
                </a:solidFill>
                <a:latin typeface="Arial" charset="0"/>
              </a:rPr>
              <a:t>LINK.EXE</a:t>
            </a:r>
            <a:r>
              <a:rPr lang="zh-CN" altLang="en-US" sz="2000" b="1">
                <a:solidFill>
                  <a:srgbClr val="000000"/>
                </a:solidFill>
                <a:latin typeface="Arial" charset="0"/>
              </a:rPr>
              <a:t>对</a:t>
            </a:r>
          </a:p>
          <a:p>
            <a:pPr algn="ctr" fontAlgn="base">
              <a:spcBef>
                <a:spcPct val="0"/>
              </a:spcBef>
              <a:spcAft>
                <a:spcPct val="0"/>
              </a:spcAft>
            </a:pPr>
            <a:r>
              <a:rPr lang="zh-CN" altLang="en-US" sz="2000" b="1">
                <a:solidFill>
                  <a:srgbClr val="000000"/>
                </a:solidFill>
                <a:latin typeface="Arial" charset="0"/>
              </a:rPr>
              <a:t> </a:t>
            </a:r>
            <a:r>
              <a:rPr lang="zh-CN" altLang="en-US" sz="2000" b="1">
                <a:solidFill>
                  <a:srgbClr val="1D528D"/>
                </a:solidFill>
                <a:latin typeface="Arial" charset="0"/>
              </a:rPr>
              <a:t>文件名</a:t>
            </a:r>
            <a:r>
              <a:rPr lang="en-US" altLang="zh-CN" sz="2000" b="1">
                <a:solidFill>
                  <a:srgbClr val="1D528D"/>
                </a:solidFill>
                <a:latin typeface="Arial" charset="0"/>
              </a:rPr>
              <a:t>.OBJ</a:t>
            </a:r>
            <a:r>
              <a:rPr lang="en-US" altLang="zh-CN" sz="2000" b="1">
                <a:solidFill>
                  <a:srgbClr val="000000"/>
                </a:solidFill>
                <a:latin typeface="Arial" charset="0"/>
              </a:rPr>
              <a:t> </a:t>
            </a:r>
            <a:r>
              <a:rPr lang="zh-CN" altLang="en-US" sz="2000" b="1">
                <a:solidFill>
                  <a:srgbClr val="000000"/>
                </a:solidFill>
                <a:latin typeface="Arial" charset="0"/>
              </a:rPr>
              <a:t>进行连接</a:t>
            </a:r>
          </a:p>
        </p:txBody>
      </p:sp>
      <p:sp>
        <p:nvSpPr>
          <p:cNvPr id="10" name="AutoShape 14"/>
          <p:cNvSpPr>
            <a:spLocks noChangeArrowheads="1"/>
          </p:cNvSpPr>
          <p:nvPr/>
        </p:nvSpPr>
        <p:spPr bwMode="auto">
          <a:xfrm>
            <a:off x="4876800" y="3581400"/>
            <a:ext cx="2779713" cy="739775"/>
          </a:xfrm>
          <a:prstGeom prst="flowChartDecision">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fontAlgn="base">
              <a:spcBef>
                <a:spcPct val="0"/>
              </a:spcBef>
              <a:spcAft>
                <a:spcPct val="0"/>
              </a:spcAft>
            </a:pPr>
            <a:r>
              <a:rPr lang="zh-CN" altLang="en-US" sz="2000" b="1">
                <a:solidFill>
                  <a:srgbClr val="1D528D"/>
                </a:solidFill>
                <a:latin typeface="Arial" charset="0"/>
              </a:rPr>
              <a:t>有错误吗？</a:t>
            </a:r>
          </a:p>
        </p:txBody>
      </p:sp>
      <p:sp>
        <p:nvSpPr>
          <p:cNvPr id="11" name="Rectangle 15"/>
          <p:cNvSpPr>
            <a:spLocks noChangeArrowheads="1"/>
          </p:cNvSpPr>
          <p:nvPr/>
        </p:nvSpPr>
        <p:spPr bwMode="auto">
          <a:xfrm>
            <a:off x="4876800" y="4876800"/>
            <a:ext cx="3379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fontAlgn="base">
              <a:spcBef>
                <a:spcPct val="0"/>
              </a:spcBef>
              <a:spcAft>
                <a:spcPct val="0"/>
              </a:spcAft>
            </a:pPr>
            <a:r>
              <a:rPr lang="zh-CN" altLang="en-US" sz="2000" b="1">
                <a:solidFill>
                  <a:srgbClr val="000000"/>
                </a:solidFill>
                <a:latin typeface="Arial" charset="0"/>
              </a:rPr>
              <a:t>在磁盘上形成了可执行文件 </a:t>
            </a:r>
          </a:p>
          <a:p>
            <a:pPr algn="ctr" fontAlgn="base">
              <a:spcBef>
                <a:spcPct val="0"/>
              </a:spcBef>
              <a:spcAft>
                <a:spcPct val="0"/>
              </a:spcAft>
            </a:pPr>
            <a:r>
              <a:rPr lang="zh-CN" altLang="en-US" sz="2000" b="1">
                <a:solidFill>
                  <a:srgbClr val="1D528D"/>
                </a:solidFill>
                <a:latin typeface="Arial" charset="0"/>
              </a:rPr>
              <a:t>文件名</a:t>
            </a:r>
            <a:r>
              <a:rPr lang="en-US" altLang="zh-CN" sz="2000" b="1">
                <a:solidFill>
                  <a:srgbClr val="1D528D"/>
                </a:solidFill>
                <a:latin typeface="Arial" charset="0"/>
              </a:rPr>
              <a:t>.EXE</a:t>
            </a:r>
            <a:r>
              <a:rPr lang="en-US" altLang="zh-CN" sz="2000" b="1">
                <a:solidFill>
                  <a:srgbClr val="339933"/>
                </a:solidFill>
                <a:latin typeface="Arial" charset="0"/>
              </a:rPr>
              <a:t> </a:t>
            </a:r>
          </a:p>
        </p:txBody>
      </p:sp>
      <p:sp>
        <p:nvSpPr>
          <p:cNvPr id="12" name="Line 16"/>
          <p:cNvSpPr>
            <a:spLocks noChangeShapeType="1"/>
          </p:cNvSpPr>
          <p:nvPr/>
        </p:nvSpPr>
        <p:spPr bwMode="auto">
          <a:xfrm>
            <a:off x="2133600" y="5105400"/>
            <a:ext cx="0" cy="4572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3" name="Line 17"/>
          <p:cNvSpPr>
            <a:spLocks noChangeShapeType="1"/>
          </p:cNvSpPr>
          <p:nvPr/>
        </p:nvSpPr>
        <p:spPr bwMode="auto">
          <a:xfrm>
            <a:off x="6248400" y="2133600"/>
            <a:ext cx="0" cy="3810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4" name="Line 18"/>
          <p:cNvSpPr>
            <a:spLocks noChangeShapeType="1"/>
          </p:cNvSpPr>
          <p:nvPr/>
        </p:nvSpPr>
        <p:spPr bwMode="auto">
          <a:xfrm>
            <a:off x="2133600" y="3886200"/>
            <a:ext cx="0" cy="4572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5" name="Line 19"/>
          <p:cNvSpPr>
            <a:spLocks noChangeShapeType="1"/>
          </p:cNvSpPr>
          <p:nvPr/>
        </p:nvSpPr>
        <p:spPr bwMode="auto">
          <a:xfrm>
            <a:off x="2133600" y="2819400"/>
            <a:ext cx="0" cy="5334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6" name="Line 20"/>
          <p:cNvSpPr>
            <a:spLocks noChangeShapeType="1"/>
          </p:cNvSpPr>
          <p:nvPr/>
        </p:nvSpPr>
        <p:spPr bwMode="auto">
          <a:xfrm>
            <a:off x="2133600" y="1676400"/>
            <a:ext cx="0" cy="6096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7" name="Line 21"/>
          <p:cNvSpPr>
            <a:spLocks noChangeShapeType="1"/>
          </p:cNvSpPr>
          <p:nvPr/>
        </p:nvSpPr>
        <p:spPr bwMode="auto">
          <a:xfrm>
            <a:off x="6248400" y="3124200"/>
            <a:ext cx="0" cy="4572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8" name="Line 22"/>
          <p:cNvSpPr>
            <a:spLocks noChangeShapeType="1"/>
          </p:cNvSpPr>
          <p:nvPr/>
        </p:nvSpPr>
        <p:spPr bwMode="auto">
          <a:xfrm>
            <a:off x="6248400" y="4343400"/>
            <a:ext cx="0" cy="6096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9" name="Line 23"/>
          <p:cNvSpPr>
            <a:spLocks noChangeShapeType="1"/>
          </p:cNvSpPr>
          <p:nvPr/>
        </p:nvSpPr>
        <p:spPr bwMode="auto">
          <a:xfrm>
            <a:off x="7620000" y="3962400"/>
            <a:ext cx="9906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0" name="Line 24"/>
          <p:cNvSpPr>
            <a:spLocks noChangeShapeType="1"/>
          </p:cNvSpPr>
          <p:nvPr/>
        </p:nvSpPr>
        <p:spPr bwMode="auto">
          <a:xfrm>
            <a:off x="2133600" y="1905000"/>
            <a:ext cx="6477000" cy="0"/>
          </a:xfrm>
          <a:prstGeom prst="line">
            <a:avLst/>
          </a:prstGeom>
          <a:noFill/>
          <a:ln w="38100">
            <a:solidFill>
              <a:srgbClr val="339933"/>
            </a:solidFill>
            <a:round/>
            <a:headEnd type="triangle" w="med" len="me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1" name="Line 25"/>
          <p:cNvSpPr>
            <a:spLocks noChangeShapeType="1"/>
          </p:cNvSpPr>
          <p:nvPr/>
        </p:nvSpPr>
        <p:spPr bwMode="auto">
          <a:xfrm rot="5400000">
            <a:off x="7581900" y="2933700"/>
            <a:ext cx="20574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2" name="Rectangle 27"/>
          <p:cNvSpPr>
            <a:spLocks noChangeArrowheads="1"/>
          </p:cNvSpPr>
          <p:nvPr/>
        </p:nvSpPr>
        <p:spPr bwMode="auto">
          <a:xfrm>
            <a:off x="7620000" y="3581400"/>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a:solidFill>
                  <a:srgbClr val="FF0000"/>
                </a:solidFill>
                <a:latin typeface="Arial" charset="0"/>
              </a:rPr>
              <a:t>有</a:t>
            </a:r>
          </a:p>
        </p:txBody>
      </p:sp>
      <p:sp>
        <p:nvSpPr>
          <p:cNvPr id="23" name="Rectangle 28"/>
          <p:cNvSpPr>
            <a:spLocks noChangeArrowheads="1"/>
          </p:cNvSpPr>
          <p:nvPr/>
        </p:nvSpPr>
        <p:spPr bwMode="auto">
          <a:xfrm>
            <a:off x="6172200" y="4267200"/>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a:solidFill>
                  <a:srgbClr val="FF0000"/>
                </a:solidFill>
                <a:latin typeface="Arial" charset="0"/>
              </a:rPr>
              <a:t>没</a:t>
            </a:r>
          </a:p>
        </p:txBody>
      </p:sp>
      <p:sp>
        <p:nvSpPr>
          <p:cNvPr id="24" name="Rectangle 29"/>
          <p:cNvSpPr>
            <a:spLocks noChangeArrowheads="1"/>
          </p:cNvSpPr>
          <p:nvPr/>
        </p:nvSpPr>
        <p:spPr bwMode="auto">
          <a:xfrm>
            <a:off x="3810000" y="4191000"/>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a:solidFill>
                  <a:srgbClr val="FF0000"/>
                </a:solidFill>
                <a:latin typeface="Arial" charset="0"/>
              </a:rPr>
              <a:t>有</a:t>
            </a:r>
          </a:p>
        </p:txBody>
      </p:sp>
      <p:sp>
        <p:nvSpPr>
          <p:cNvPr id="25" name="Rectangle 30"/>
          <p:cNvSpPr>
            <a:spLocks noChangeArrowheads="1"/>
          </p:cNvSpPr>
          <p:nvPr/>
        </p:nvSpPr>
        <p:spPr bwMode="auto">
          <a:xfrm>
            <a:off x="2133600" y="5029200"/>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a:solidFill>
                  <a:srgbClr val="FF0000"/>
                </a:solidFill>
                <a:latin typeface="Arial" charset="0"/>
              </a:rPr>
              <a:t>没</a:t>
            </a:r>
          </a:p>
        </p:txBody>
      </p:sp>
      <p:sp>
        <p:nvSpPr>
          <p:cNvPr id="26" name="Line 36"/>
          <p:cNvSpPr>
            <a:spLocks noChangeShapeType="1"/>
          </p:cNvSpPr>
          <p:nvPr/>
        </p:nvSpPr>
        <p:spPr bwMode="auto">
          <a:xfrm>
            <a:off x="3886200" y="4724400"/>
            <a:ext cx="4572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7" name="Line 37"/>
          <p:cNvSpPr>
            <a:spLocks noChangeShapeType="1"/>
          </p:cNvSpPr>
          <p:nvPr/>
        </p:nvSpPr>
        <p:spPr bwMode="auto">
          <a:xfrm rot="5400000">
            <a:off x="2933700" y="3314700"/>
            <a:ext cx="28194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8" name="Line 38"/>
          <p:cNvSpPr>
            <a:spLocks noChangeShapeType="1"/>
          </p:cNvSpPr>
          <p:nvPr/>
        </p:nvSpPr>
        <p:spPr bwMode="auto">
          <a:xfrm rot="5400000">
            <a:off x="2628900" y="4229100"/>
            <a:ext cx="41910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9" name="Line 39"/>
          <p:cNvSpPr>
            <a:spLocks noChangeShapeType="1"/>
          </p:cNvSpPr>
          <p:nvPr/>
        </p:nvSpPr>
        <p:spPr bwMode="auto">
          <a:xfrm rot="5400000">
            <a:off x="2019300" y="6210300"/>
            <a:ext cx="2286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30" name="Line 40"/>
          <p:cNvSpPr>
            <a:spLocks noChangeShapeType="1"/>
          </p:cNvSpPr>
          <p:nvPr/>
        </p:nvSpPr>
        <p:spPr bwMode="auto">
          <a:xfrm>
            <a:off x="2133600" y="6324600"/>
            <a:ext cx="25908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31" name="Line 41"/>
          <p:cNvSpPr>
            <a:spLocks noChangeShapeType="1"/>
          </p:cNvSpPr>
          <p:nvPr/>
        </p:nvSpPr>
        <p:spPr bwMode="auto">
          <a:xfrm>
            <a:off x="4724400" y="2133600"/>
            <a:ext cx="15240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Tree>
    <p:extLst>
      <p:ext uri="{BB962C8B-B14F-4D97-AF65-F5344CB8AC3E}">
        <p14:creationId xmlns:p14="http://schemas.microsoft.com/office/powerpoint/2010/main" val="23385796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7784" y="4869160"/>
            <a:ext cx="4392488" cy="1988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a:t>
            </a:r>
            <a:r>
              <a:rPr lang="zh-CN" altLang="en-US" dirty="0" smtClean="0">
                <a:solidFill>
                  <a:srgbClr val="FFFF00"/>
                </a:solidFill>
                <a:effectLst>
                  <a:outerShdw blurRad="38100" dist="38100" dir="2700000" algn="tl">
                    <a:srgbClr val="000000"/>
                  </a:outerShdw>
                </a:effectLst>
                <a:latin typeface="黑体" pitchFamily="49" charset="-122"/>
                <a:ea typeface="黑体" pitchFamily="49" charset="-122"/>
              </a:rPr>
              <a:t>总结</a:t>
            </a:r>
            <a:endParaRPr lang="zh-CN" altLang="en-US" dirty="0">
              <a:solidFill>
                <a:srgbClr val="FFFF00"/>
              </a:solidFill>
            </a:endParaRPr>
          </a:p>
        </p:txBody>
      </p:sp>
      <p:sp>
        <p:nvSpPr>
          <p:cNvPr id="3" name="Rectangle 2"/>
          <p:cNvSpPr>
            <a:spLocks noChangeArrowheads="1"/>
          </p:cNvSpPr>
          <p:nvPr/>
        </p:nvSpPr>
        <p:spPr bwMode="auto">
          <a:xfrm>
            <a:off x="169238" y="1073462"/>
            <a:ext cx="80772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chemeClr val="accent6">
                    <a:lumMod val="75000"/>
                  </a:schemeClr>
                </a:solidFill>
              </a:rPr>
              <a:t>数据的寻址方式</a:t>
            </a:r>
            <a:r>
              <a:rPr lang="zh-CN" altLang="en-US" sz="2000" dirty="0"/>
              <a:t>（共</a:t>
            </a:r>
            <a:r>
              <a:rPr lang="en-US" altLang="zh-CN" sz="2000" dirty="0"/>
              <a:t>8</a:t>
            </a:r>
            <a:r>
              <a:rPr lang="zh-CN" altLang="en-US" sz="2000" dirty="0"/>
              <a:t>种）：</a:t>
            </a:r>
          </a:p>
          <a:p>
            <a:pPr eaLnBrk="1" hangingPunct="1">
              <a:spcBef>
                <a:spcPct val="50000"/>
              </a:spcBef>
              <a:buClr>
                <a:srgbClr val="FF0101"/>
              </a:buClr>
              <a:buFont typeface="Wingdings" pitchFamily="2" charset="2"/>
              <a:buChar char="l"/>
            </a:pPr>
            <a:r>
              <a:rPr lang="zh-CN" altLang="en-US" sz="2000" dirty="0"/>
              <a:t>立即寻址</a:t>
            </a:r>
            <a:r>
              <a:rPr lang="en-US" altLang="zh-CN" sz="2000" dirty="0"/>
              <a:t>(Immediate Addressing </a:t>
            </a:r>
            <a:r>
              <a:rPr lang="en-US" altLang="zh-CN" sz="2000" dirty="0" smtClean="0"/>
              <a:t>)     MOV   AL ,  </a:t>
            </a:r>
            <a:r>
              <a:rPr lang="en-US" altLang="zh-CN" sz="2000" dirty="0" smtClean="0">
                <a:solidFill>
                  <a:srgbClr val="FF0000"/>
                </a:solidFill>
              </a:rPr>
              <a:t>20H</a:t>
            </a:r>
            <a:endParaRPr lang="en-US" altLang="zh-CN" sz="2000" dirty="0">
              <a:solidFill>
                <a:srgbClr val="FF0000"/>
              </a:solidFill>
            </a:endParaRPr>
          </a:p>
          <a:p>
            <a:pPr eaLnBrk="1" hangingPunct="1">
              <a:spcBef>
                <a:spcPct val="50000"/>
              </a:spcBef>
              <a:buClr>
                <a:srgbClr val="FF0101"/>
              </a:buClr>
              <a:buFont typeface="Wingdings" pitchFamily="2" charset="2"/>
              <a:buChar char="l"/>
            </a:pPr>
            <a:r>
              <a:rPr lang="zh-CN" altLang="en-US" sz="2000" dirty="0"/>
              <a:t>寄存器寻址</a:t>
            </a:r>
            <a:r>
              <a:rPr lang="en-US" altLang="zh-CN" sz="2000" dirty="0"/>
              <a:t>(Register Addressing </a:t>
            </a:r>
            <a:r>
              <a:rPr lang="en-US" altLang="zh-CN" sz="2000" dirty="0" smtClean="0"/>
              <a:t>)    MOV   </a:t>
            </a:r>
            <a:r>
              <a:rPr lang="en-US" altLang="zh-CN" sz="2000" dirty="0" smtClean="0">
                <a:solidFill>
                  <a:srgbClr val="FF0000"/>
                </a:solidFill>
              </a:rPr>
              <a:t>BX</a:t>
            </a:r>
            <a:r>
              <a:rPr lang="en-US" altLang="zh-CN" sz="2000" dirty="0" smtClean="0"/>
              <a:t>,   </a:t>
            </a:r>
            <a:r>
              <a:rPr lang="en-US" altLang="zh-CN" sz="2000" dirty="0" smtClean="0">
                <a:solidFill>
                  <a:srgbClr val="FF0000"/>
                </a:solidFill>
              </a:rPr>
              <a:t>AX</a:t>
            </a:r>
            <a:endParaRPr lang="en-US" altLang="zh-CN" sz="2000" dirty="0">
              <a:solidFill>
                <a:srgbClr val="FF0000"/>
              </a:solidFill>
            </a:endParaRPr>
          </a:p>
          <a:p>
            <a:pPr eaLnBrk="1" hangingPunct="1">
              <a:spcBef>
                <a:spcPct val="50000"/>
              </a:spcBef>
              <a:buClr>
                <a:srgbClr val="FF0101"/>
              </a:buClr>
              <a:buFont typeface="Wingdings" pitchFamily="2" charset="2"/>
              <a:buChar char="l"/>
            </a:pPr>
            <a:r>
              <a:rPr lang="zh-CN" altLang="en-US" sz="2000" dirty="0"/>
              <a:t>存储器寻址</a:t>
            </a:r>
            <a:r>
              <a:rPr lang="en-US" altLang="zh-CN" sz="2000" dirty="0"/>
              <a:t>(Memory Addressing )</a:t>
            </a:r>
            <a:r>
              <a:rPr lang="zh-CN" altLang="en-US" sz="2000" dirty="0"/>
              <a:t>（</a:t>
            </a:r>
            <a:r>
              <a:rPr lang="en-US" altLang="zh-CN" sz="2000" dirty="0"/>
              <a:t>5</a:t>
            </a:r>
            <a:r>
              <a:rPr lang="zh-CN" altLang="en-US" sz="2000" dirty="0"/>
              <a:t>种）</a:t>
            </a:r>
            <a:r>
              <a:rPr lang="zh-CN" altLang="en-US" sz="2000" dirty="0" smtClean="0"/>
              <a:t>：</a:t>
            </a:r>
            <a:endParaRPr lang="en-US" altLang="zh-CN" sz="2000" dirty="0" smtClean="0"/>
          </a:p>
          <a:p>
            <a:pPr lvl="1" eaLnBrk="1" hangingPunct="1">
              <a:spcBef>
                <a:spcPct val="50000"/>
              </a:spcBef>
              <a:buClr>
                <a:srgbClr val="FF0101"/>
              </a:buClr>
              <a:buFont typeface="Wingdings" pitchFamily="2" charset="2"/>
              <a:buChar char="l"/>
            </a:pPr>
            <a:r>
              <a:rPr lang="zh-CN" altLang="en-US" sz="2000" dirty="0" smtClean="0"/>
              <a:t>直接寻址           </a:t>
            </a:r>
            <a:r>
              <a:rPr lang="en-US" altLang="zh-CN" sz="2000" dirty="0" smtClean="0"/>
              <a:t>MOV   AL,  </a:t>
            </a:r>
            <a:r>
              <a:rPr lang="en-US" altLang="zh-CN" sz="2000" dirty="0" smtClean="0">
                <a:solidFill>
                  <a:srgbClr val="FF0000"/>
                </a:solidFill>
              </a:rPr>
              <a:t>[1200H]</a:t>
            </a:r>
          </a:p>
          <a:p>
            <a:pPr lvl="1" eaLnBrk="1" hangingPunct="1">
              <a:spcBef>
                <a:spcPct val="50000"/>
              </a:spcBef>
              <a:buClr>
                <a:srgbClr val="FF0101"/>
              </a:buClr>
              <a:buFont typeface="Wingdings" pitchFamily="2" charset="2"/>
              <a:buChar char="l"/>
            </a:pPr>
            <a:r>
              <a:rPr lang="zh-CN" altLang="en-US" sz="2000" dirty="0" smtClean="0"/>
              <a:t>寄存器间接寻址     </a:t>
            </a:r>
            <a:r>
              <a:rPr lang="en-US" altLang="zh-CN" sz="2000" dirty="0" smtClean="0"/>
              <a:t>MOV   AL,   </a:t>
            </a:r>
            <a:r>
              <a:rPr lang="en-US" altLang="zh-CN" sz="2000" dirty="0" smtClean="0">
                <a:solidFill>
                  <a:srgbClr val="FF0000"/>
                </a:solidFill>
              </a:rPr>
              <a:t>[BX]</a:t>
            </a:r>
          </a:p>
          <a:p>
            <a:pPr lvl="1" eaLnBrk="1" hangingPunct="1">
              <a:spcBef>
                <a:spcPct val="50000"/>
              </a:spcBef>
              <a:buClr>
                <a:srgbClr val="FF0101"/>
              </a:buClr>
              <a:buFont typeface="Wingdings" pitchFamily="2" charset="2"/>
              <a:buChar char="l"/>
            </a:pPr>
            <a:r>
              <a:rPr lang="zh-CN" altLang="en-US" sz="2000" dirty="0" smtClean="0"/>
              <a:t>寄存器相对寻址     </a:t>
            </a:r>
            <a:r>
              <a:rPr lang="en-US" altLang="zh-CN" sz="2000" dirty="0" smtClean="0"/>
              <a:t>MOV   AL,   </a:t>
            </a:r>
            <a:r>
              <a:rPr lang="en-US" altLang="zh-CN" sz="2000" dirty="0" smtClean="0">
                <a:solidFill>
                  <a:srgbClr val="FF0000"/>
                </a:solidFill>
              </a:rPr>
              <a:t>[BX]+03H</a:t>
            </a:r>
          </a:p>
          <a:p>
            <a:pPr lvl="1" eaLnBrk="1" hangingPunct="1">
              <a:spcBef>
                <a:spcPct val="50000"/>
              </a:spcBef>
              <a:buClr>
                <a:srgbClr val="FF0101"/>
              </a:buClr>
              <a:buFont typeface="Wingdings" pitchFamily="2" charset="2"/>
              <a:buChar char="l"/>
            </a:pPr>
            <a:r>
              <a:rPr lang="zh-CN" altLang="en-US" sz="2000" dirty="0" smtClean="0"/>
              <a:t>基址</a:t>
            </a:r>
            <a:r>
              <a:rPr lang="zh-CN" altLang="en-US" sz="2000" dirty="0"/>
              <a:t>变址</a:t>
            </a:r>
            <a:r>
              <a:rPr lang="zh-CN" altLang="en-US" sz="2000" dirty="0" smtClean="0"/>
              <a:t>寻址       </a:t>
            </a:r>
            <a:r>
              <a:rPr lang="en-US" altLang="zh-CN" sz="2000" dirty="0" smtClean="0"/>
              <a:t>MOV   AL,   </a:t>
            </a:r>
            <a:r>
              <a:rPr lang="en-US" altLang="zh-CN" sz="2000" dirty="0" smtClean="0">
                <a:solidFill>
                  <a:srgbClr val="FF0000"/>
                </a:solidFill>
              </a:rPr>
              <a:t>[BX][SI]</a:t>
            </a:r>
          </a:p>
          <a:p>
            <a:pPr lvl="1" eaLnBrk="1" hangingPunct="1">
              <a:spcBef>
                <a:spcPct val="50000"/>
              </a:spcBef>
              <a:buClr>
                <a:srgbClr val="FF0101"/>
              </a:buClr>
              <a:buFont typeface="Wingdings" pitchFamily="2" charset="2"/>
              <a:buChar char="l"/>
            </a:pPr>
            <a:r>
              <a:rPr lang="zh-CN" altLang="en-US" sz="2000" dirty="0" smtClean="0"/>
              <a:t>基址</a:t>
            </a:r>
            <a:r>
              <a:rPr lang="zh-CN" altLang="en-US" sz="2000" dirty="0"/>
              <a:t>变址且</a:t>
            </a:r>
            <a:r>
              <a:rPr lang="zh-CN" altLang="en-US" sz="2000" dirty="0" smtClean="0"/>
              <a:t>相对寻址 </a:t>
            </a:r>
            <a:r>
              <a:rPr lang="en-US" altLang="zh-CN" sz="2000" dirty="0" smtClean="0"/>
              <a:t>MOV   AL,   </a:t>
            </a:r>
            <a:r>
              <a:rPr lang="en-US" altLang="zh-CN" sz="2000" dirty="0" smtClean="0">
                <a:solidFill>
                  <a:srgbClr val="FF0000"/>
                </a:solidFill>
              </a:rPr>
              <a:t>[BX][SI]04H</a:t>
            </a:r>
            <a:endParaRPr lang="zh-CN" altLang="en-US" sz="2000" dirty="0">
              <a:solidFill>
                <a:srgbClr val="FF0000"/>
              </a:solidFill>
            </a:endParaRPr>
          </a:p>
          <a:p>
            <a:pPr eaLnBrk="1" hangingPunct="1">
              <a:spcBef>
                <a:spcPct val="50000"/>
              </a:spcBef>
              <a:buClr>
                <a:srgbClr val="FF0101"/>
              </a:buClr>
              <a:buFont typeface="Wingdings" pitchFamily="2" charset="2"/>
              <a:buChar char="l"/>
            </a:pPr>
            <a:r>
              <a:rPr lang="zh-CN" altLang="en-US" sz="2000" dirty="0"/>
              <a:t>隐含寻址</a:t>
            </a:r>
            <a:r>
              <a:rPr lang="en-US" altLang="zh-CN" sz="2000" dirty="0"/>
              <a:t>(Hidden Addressing </a:t>
            </a:r>
            <a:r>
              <a:rPr lang="en-US" altLang="zh-CN" sz="2000" dirty="0" smtClean="0"/>
              <a:t>)    </a:t>
            </a:r>
            <a:r>
              <a:rPr lang="en-US" altLang="zh-CN" sz="2000" dirty="0" smtClean="0">
                <a:solidFill>
                  <a:srgbClr val="FF0000"/>
                </a:solidFill>
              </a:rPr>
              <a:t>STI</a:t>
            </a:r>
          </a:p>
          <a:p>
            <a:pPr eaLnBrk="1" hangingPunct="1">
              <a:spcBef>
                <a:spcPct val="50000"/>
              </a:spcBef>
              <a:buClr>
                <a:srgbClr val="FF0101"/>
              </a:buClr>
            </a:pPr>
            <a:r>
              <a:rPr lang="en-US" altLang="zh-CN" sz="2000" dirty="0" smtClean="0">
                <a:solidFill>
                  <a:srgbClr val="FF0000"/>
                </a:solidFill>
              </a:rPr>
              <a:t>                                 CLI</a:t>
            </a:r>
            <a:endParaRPr lang="en-US" altLang="zh-CN" sz="2000" dirty="0">
              <a:solidFill>
                <a:srgbClr val="FF0000"/>
              </a:solidFill>
            </a:endParaRPr>
          </a:p>
        </p:txBody>
      </p:sp>
    </p:spTree>
    <p:extLst>
      <p:ext uri="{BB962C8B-B14F-4D97-AF65-F5344CB8AC3E}">
        <p14:creationId xmlns:p14="http://schemas.microsoft.com/office/powerpoint/2010/main" val="1415754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矩形 2"/>
          <p:cNvSpPr/>
          <p:nvPr/>
        </p:nvSpPr>
        <p:spPr>
          <a:xfrm>
            <a:off x="179512" y="1196752"/>
            <a:ext cx="3068469" cy="861774"/>
          </a:xfrm>
          <a:prstGeom prst="rect">
            <a:avLst/>
          </a:prstGeom>
        </p:spPr>
        <p:txBody>
          <a:bodyPr wrap="none">
            <a:spAutoFit/>
          </a:bodyPr>
          <a:lstStyle/>
          <a:p>
            <a:r>
              <a:rPr kumimoji="1" lang="zh-CN" altLang="en-US" sz="3200" b="1" dirty="0">
                <a:solidFill>
                  <a:schemeClr val="accent6">
                    <a:lumMod val="75000"/>
                  </a:schemeClr>
                </a:solidFill>
                <a:latin typeface="楷体_GB2312" pitchFamily="49" charset="-122"/>
                <a:ea typeface="楷体_GB2312" pitchFamily="49" charset="-122"/>
              </a:rPr>
              <a:t>指令的寻址方式</a:t>
            </a:r>
            <a:endParaRPr kumimoji="1" lang="en-US" altLang="zh-CN" sz="3200" b="1" dirty="0">
              <a:solidFill>
                <a:schemeClr val="accent6">
                  <a:lumMod val="75000"/>
                </a:schemeClr>
              </a:solidFill>
              <a:latin typeface="楷体_GB2312" pitchFamily="49" charset="-122"/>
              <a:ea typeface="楷体_GB2312" pitchFamily="49" charset="-122"/>
            </a:endParaRPr>
          </a:p>
          <a:p>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726367427"/>
              </p:ext>
            </p:extLst>
          </p:nvPr>
        </p:nvGraphicFramePr>
        <p:xfrm>
          <a:off x="3324225" y="1176338"/>
          <a:ext cx="4043363" cy="1852612"/>
        </p:xfrm>
        <a:graphic>
          <a:graphicData uri="http://schemas.openxmlformats.org/presentationml/2006/ole">
            <mc:AlternateContent xmlns:mc="http://schemas.openxmlformats.org/markup-compatibility/2006">
              <mc:Choice xmlns:v="urn:schemas-microsoft-com:vml" Requires="v">
                <p:oleObj spid="_x0000_s5123" name="Equation" r:id="rId4" imgW="2171520" imgH="990360" progId="Equation.DSMT4">
                  <p:embed/>
                </p:oleObj>
              </mc:Choice>
              <mc:Fallback>
                <p:oleObj name="Equation" r:id="rId4" imgW="2171520" imgH="990360" progId="Equation.DSMT4">
                  <p:embed/>
                  <p:pic>
                    <p:nvPicPr>
                      <p:cNvPr id="0" name=""/>
                      <p:cNvPicPr>
                        <a:picLocks noChangeAspect="1" noChangeArrowheads="1"/>
                      </p:cNvPicPr>
                      <p:nvPr/>
                    </p:nvPicPr>
                    <p:blipFill>
                      <a:blip r:embed="rId5"/>
                      <a:srcRect/>
                      <a:stretch>
                        <a:fillRect/>
                      </a:stretch>
                    </p:blipFill>
                    <p:spPr bwMode="auto">
                      <a:xfrm>
                        <a:off x="3324225" y="1176338"/>
                        <a:ext cx="4043363"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2339752" y="3300664"/>
            <a:ext cx="3929345" cy="369332"/>
          </a:xfrm>
          <a:prstGeom prst="rect">
            <a:avLst/>
          </a:prstGeom>
        </p:spPr>
        <p:txBody>
          <a:bodyPr wrap="none">
            <a:spAutoFit/>
          </a:bodyPr>
          <a:lstStyle/>
          <a:p>
            <a:r>
              <a:rPr lang="en-US" altLang="zh-CN" dirty="0">
                <a:solidFill>
                  <a:srgbClr val="000000"/>
                </a:solidFill>
              </a:rPr>
              <a:t>JMP  </a:t>
            </a:r>
            <a:r>
              <a:rPr lang="en-US" altLang="zh-CN" dirty="0" smtClean="0">
                <a:solidFill>
                  <a:srgbClr val="000000"/>
                </a:solidFill>
              </a:rPr>
              <a:t>LABEL        </a:t>
            </a:r>
            <a:r>
              <a:rPr lang="zh-CN" altLang="en-US" dirty="0" smtClean="0">
                <a:solidFill>
                  <a:srgbClr val="000000"/>
                </a:solidFill>
              </a:rPr>
              <a:t>（</a:t>
            </a:r>
            <a:r>
              <a:rPr lang="en-US" altLang="zh-CN" dirty="0" smtClean="0">
                <a:solidFill>
                  <a:srgbClr val="000000"/>
                </a:solidFill>
              </a:rPr>
              <a:t>LABLE</a:t>
            </a:r>
            <a:r>
              <a:rPr lang="zh-CN" altLang="en-US" dirty="0" smtClean="0">
                <a:solidFill>
                  <a:srgbClr val="000000"/>
                </a:solidFill>
              </a:rPr>
              <a:t>在本段）</a:t>
            </a:r>
            <a:r>
              <a:rPr lang="en-US" altLang="zh-CN" dirty="0" smtClean="0">
                <a:solidFill>
                  <a:srgbClr val="000000"/>
                </a:solidFill>
              </a:rPr>
              <a:t> </a:t>
            </a:r>
            <a:endParaRPr lang="en-US" dirty="0"/>
          </a:p>
        </p:txBody>
      </p:sp>
      <p:sp>
        <p:nvSpPr>
          <p:cNvPr id="6" name="TextBox 5"/>
          <p:cNvSpPr txBox="1"/>
          <p:nvPr/>
        </p:nvSpPr>
        <p:spPr>
          <a:xfrm>
            <a:off x="467544" y="3284984"/>
            <a:ext cx="1584176" cy="369332"/>
          </a:xfrm>
          <a:prstGeom prst="rect">
            <a:avLst/>
          </a:prstGeom>
          <a:noFill/>
        </p:spPr>
        <p:txBody>
          <a:bodyPr wrap="square" rtlCol="0">
            <a:spAutoFit/>
          </a:bodyPr>
          <a:lstStyle/>
          <a:p>
            <a:r>
              <a:rPr lang="zh-CN" altLang="en-US" b="1" dirty="0"/>
              <a:t>段内直接寻址</a:t>
            </a:r>
            <a:endParaRPr lang="en-US" b="1" dirty="0"/>
          </a:p>
        </p:txBody>
      </p:sp>
      <p:sp>
        <p:nvSpPr>
          <p:cNvPr id="7" name="TextBox 6"/>
          <p:cNvSpPr txBox="1"/>
          <p:nvPr/>
        </p:nvSpPr>
        <p:spPr>
          <a:xfrm>
            <a:off x="467544" y="3779748"/>
            <a:ext cx="1584176" cy="369332"/>
          </a:xfrm>
          <a:prstGeom prst="rect">
            <a:avLst/>
          </a:prstGeom>
          <a:noFill/>
        </p:spPr>
        <p:txBody>
          <a:bodyPr wrap="square" rtlCol="0">
            <a:spAutoFit/>
          </a:bodyPr>
          <a:lstStyle/>
          <a:p>
            <a:r>
              <a:rPr lang="zh-CN" altLang="en-US" b="1" dirty="0"/>
              <a:t>段</a:t>
            </a:r>
            <a:r>
              <a:rPr lang="zh-CN" altLang="en-US" b="1" dirty="0" smtClean="0"/>
              <a:t>内间接寻址</a:t>
            </a:r>
            <a:endParaRPr lang="en-US" b="1" dirty="0"/>
          </a:p>
        </p:txBody>
      </p:sp>
      <p:sp>
        <p:nvSpPr>
          <p:cNvPr id="8" name="矩形 7"/>
          <p:cNvSpPr/>
          <p:nvPr/>
        </p:nvSpPr>
        <p:spPr>
          <a:xfrm>
            <a:off x="2399319" y="3778590"/>
            <a:ext cx="1078180" cy="369332"/>
          </a:xfrm>
          <a:prstGeom prst="rect">
            <a:avLst/>
          </a:prstGeom>
        </p:spPr>
        <p:txBody>
          <a:bodyPr wrap="none">
            <a:spAutoFit/>
          </a:bodyPr>
          <a:lstStyle/>
          <a:p>
            <a:r>
              <a:rPr lang="en-US" altLang="zh-CN" dirty="0">
                <a:solidFill>
                  <a:srgbClr val="000000"/>
                </a:solidFill>
              </a:rPr>
              <a:t>JMP  BX</a:t>
            </a:r>
            <a:endParaRPr lang="en-US" dirty="0"/>
          </a:p>
        </p:txBody>
      </p:sp>
      <p:sp>
        <p:nvSpPr>
          <p:cNvPr id="9" name="矩形 8"/>
          <p:cNvSpPr/>
          <p:nvPr/>
        </p:nvSpPr>
        <p:spPr>
          <a:xfrm>
            <a:off x="3883829" y="3778590"/>
            <a:ext cx="1356012" cy="369332"/>
          </a:xfrm>
          <a:prstGeom prst="rect">
            <a:avLst/>
          </a:prstGeom>
        </p:spPr>
        <p:txBody>
          <a:bodyPr wrap="none">
            <a:spAutoFit/>
          </a:bodyPr>
          <a:lstStyle/>
          <a:p>
            <a:r>
              <a:rPr lang="en-US" altLang="zh-CN" dirty="0">
                <a:solidFill>
                  <a:srgbClr val="000000"/>
                </a:solidFill>
              </a:rPr>
              <a:t>JMP  VAR1</a:t>
            </a:r>
            <a:endParaRPr lang="en-US" dirty="0"/>
          </a:p>
        </p:txBody>
      </p:sp>
      <p:sp>
        <p:nvSpPr>
          <p:cNvPr id="10" name="矩形 9"/>
          <p:cNvSpPr/>
          <p:nvPr/>
        </p:nvSpPr>
        <p:spPr>
          <a:xfrm>
            <a:off x="5652120" y="3778590"/>
            <a:ext cx="1702261" cy="369332"/>
          </a:xfrm>
          <a:prstGeom prst="rect">
            <a:avLst/>
          </a:prstGeom>
        </p:spPr>
        <p:txBody>
          <a:bodyPr wrap="none">
            <a:spAutoFit/>
          </a:bodyPr>
          <a:lstStyle/>
          <a:p>
            <a:r>
              <a:rPr lang="en-US" altLang="zh-CN" dirty="0">
                <a:solidFill>
                  <a:srgbClr val="000000"/>
                </a:solidFill>
              </a:rPr>
              <a:t>JMP  VAR1[SI]</a:t>
            </a:r>
            <a:endParaRPr lang="en-US" dirty="0"/>
          </a:p>
        </p:txBody>
      </p:sp>
      <p:sp>
        <p:nvSpPr>
          <p:cNvPr id="11" name="矩形 10"/>
          <p:cNvSpPr/>
          <p:nvPr/>
        </p:nvSpPr>
        <p:spPr>
          <a:xfrm>
            <a:off x="442741" y="4744724"/>
            <a:ext cx="1633781" cy="369332"/>
          </a:xfrm>
          <a:prstGeom prst="rect">
            <a:avLst/>
          </a:prstGeom>
        </p:spPr>
        <p:txBody>
          <a:bodyPr wrap="none">
            <a:spAutoFit/>
          </a:bodyPr>
          <a:lstStyle/>
          <a:p>
            <a:r>
              <a:rPr lang="en-US" altLang="zh-CN" dirty="0">
                <a:solidFill>
                  <a:srgbClr val="FF0000"/>
                </a:solidFill>
              </a:rPr>
              <a:t> </a:t>
            </a:r>
            <a:r>
              <a:rPr lang="zh-CN" altLang="en-US" b="1" dirty="0"/>
              <a:t>段间直接寻址</a:t>
            </a:r>
            <a:endParaRPr lang="en-US" b="1" dirty="0"/>
          </a:p>
        </p:txBody>
      </p:sp>
      <p:sp>
        <p:nvSpPr>
          <p:cNvPr id="12" name="矩形 11"/>
          <p:cNvSpPr/>
          <p:nvPr/>
        </p:nvSpPr>
        <p:spPr>
          <a:xfrm>
            <a:off x="2470537" y="4744724"/>
            <a:ext cx="4160178" cy="369332"/>
          </a:xfrm>
          <a:prstGeom prst="rect">
            <a:avLst/>
          </a:prstGeom>
        </p:spPr>
        <p:txBody>
          <a:bodyPr wrap="none">
            <a:spAutoFit/>
          </a:bodyPr>
          <a:lstStyle/>
          <a:p>
            <a:r>
              <a:rPr lang="en-US" altLang="zh-CN" dirty="0">
                <a:solidFill>
                  <a:srgbClr val="000000"/>
                </a:solidFill>
              </a:rPr>
              <a:t>JMP  </a:t>
            </a:r>
            <a:r>
              <a:rPr lang="en-US" altLang="zh-CN" dirty="0" smtClean="0">
                <a:solidFill>
                  <a:srgbClr val="000000"/>
                </a:solidFill>
              </a:rPr>
              <a:t>LABEL        </a:t>
            </a:r>
            <a:r>
              <a:rPr lang="zh-CN" altLang="en-US" dirty="0" smtClean="0">
                <a:solidFill>
                  <a:srgbClr val="000000"/>
                </a:solidFill>
              </a:rPr>
              <a:t>（</a:t>
            </a:r>
            <a:r>
              <a:rPr lang="en-US" altLang="zh-CN" dirty="0" smtClean="0">
                <a:solidFill>
                  <a:srgbClr val="000000"/>
                </a:solidFill>
              </a:rPr>
              <a:t>LABLE</a:t>
            </a:r>
            <a:r>
              <a:rPr lang="zh-CN" altLang="en-US" dirty="0" smtClean="0">
                <a:solidFill>
                  <a:srgbClr val="000000"/>
                </a:solidFill>
              </a:rPr>
              <a:t>不在本段）</a:t>
            </a:r>
            <a:r>
              <a:rPr lang="en-US" altLang="zh-CN" dirty="0" smtClean="0">
                <a:solidFill>
                  <a:srgbClr val="000000"/>
                </a:solidFill>
              </a:rPr>
              <a:t> </a:t>
            </a:r>
            <a:endParaRPr lang="en-US" dirty="0"/>
          </a:p>
        </p:txBody>
      </p:sp>
      <p:sp>
        <p:nvSpPr>
          <p:cNvPr id="13" name="矩形 12"/>
          <p:cNvSpPr/>
          <p:nvPr/>
        </p:nvSpPr>
        <p:spPr>
          <a:xfrm>
            <a:off x="417939" y="5219908"/>
            <a:ext cx="1643399" cy="369332"/>
          </a:xfrm>
          <a:prstGeom prst="rect">
            <a:avLst/>
          </a:prstGeom>
        </p:spPr>
        <p:txBody>
          <a:bodyPr wrap="none">
            <a:spAutoFit/>
          </a:bodyPr>
          <a:lstStyle/>
          <a:p>
            <a:r>
              <a:rPr lang="en-US" altLang="zh-CN" dirty="0">
                <a:solidFill>
                  <a:srgbClr val="FF0000"/>
                </a:solidFill>
              </a:rPr>
              <a:t> </a:t>
            </a:r>
            <a:r>
              <a:rPr lang="zh-CN" altLang="en-US" b="1" dirty="0"/>
              <a:t>段</a:t>
            </a:r>
            <a:r>
              <a:rPr lang="zh-CN" altLang="en-US" b="1" dirty="0" smtClean="0"/>
              <a:t>间间接寻址</a:t>
            </a:r>
            <a:endParaRPr lang="en-US" b="1" dirty="0"/>
          </a:p>
        </p:txBody>
      </p:sp>
      <p:sp>
        <p:nvSpPr>
          <p:cNvPr id="14" name="矩形 13"/>
          <p:cNvSpPr/>
          <p:nvPr/>
        </p:nvSpPr>
        <p:spPr>
          <a:xfrm>
            <a:off x="2527817" y="5219908"/>
            <a:ext cx="6019661" cy="369332"/>
          </a:xfrm>
          <a:prstGeom prst="rect">
            <a:avLst/>
          </a:prstGeom>
        </p:spPr>
        <p:txBody>
          <a:bodyPr wrap="none">
            <a:spAutoFit/>
          </a:bodyPr>
          <a:lstStyle/>
          <a:p>
            <a:r>
              <a:rPr lang="en-US" altLang="zh-CN" dirty="0" smtClean="0">
                <a:solidFill>
                  <a:srgbClr val="000000"/>
                </a:solidFill>
              </a:rPr>
              <a:t>JMP  VAR3</a:t>
            </a:r>
            <a:r>
              <a:rPr lang="zh-CN" altLang="en-US" dirty="0" smtClean="0">
                <a:solidFill>
                  <a:srgbClr val="000000"/>
                </a:solidFill>
              </a:rPr>
              <a:t>；                    </a:t>
            </a:r>
            <a:r>
              <a:rPr lang="en-US" altLang="zh-CN" dirty="0" smtClean="0">
                <a:solidFill>
                  <a:srgbClr val="000000"/>
                </a:solidFill>
              </a:rPr>
              <a:t>VAR3</a:t>
            </a:r>
            <a:r>
              <a:rPr lang="zh-CN" altLang="en-US" dirty="0" smtClean="0">
                <a:solidFill>
                  <a:srgbClr val="000000"/>
                </a:solidFill>
              </a:rPr>
              <a:t>位双字变量</a:t>
            </a:r>
            <a:r>
              <a:rPr lang="en-US" altLang="zh-CN" dirty="0" smtClean="0">
                <a:solidFill>
                  <a:srgbClr val="000000"/>
                </a:solidFill>
              </a:rPr>
              <a:t>                      </a:t>
            </a:r>
            <a:endParaRPr lang="en-US" dirty="0"/>
          </a:p>
        </p:txBody>
      </p:sp>
      <p:sp>
        <p:nvSpPr>
          <p:cNvPr id="15" name="矩形 14"/>
          <p:cNvSpPr/>
          <p:nvPr/>
        </p:nvSpPr>
        <p:spPr>
          <a:xfrm>
            <a:off x="2527816" y="5589240"/>
            <a:ext cx="6616183" cy="646331"/>
          </a:xfrm>
          <a:prstGeom prst="rect">
            <a:avLst/>
          </a:prstGeom>
        </p:spPr>
        <p:txBody>
          <a:bodyPr wrap="square">
            <a:spAutoFit/>
          </a:bodyPr>
          <a:lstStyle/>
          <a:p>
            <a:pPr eaLnBrk="1" hangingPunct="1"/>
            <a:r>
              <a:rPr lang="en-US" altLang="zh-CN" dirty="0">
                <a:solidFill>
                  <a:srgbClr val="000000"/>
                </a:solidFill>
              </a:rPr>
              <a:t>JMP  VAR1[SI]	; </a:t>
            </a:r>
            <a:r>
              <a:rPr lang="zh-CN" altLang="en-US" dirty="0">
                <a:solidFill>
                  <a:srgbClr val="000000"/>
                </a:solidFill>
              </a:rPr>
              <a:t>目的地址保存在存储器，其有效</a:t>
            </a:r>
          </a:p>
          <a:p>
            <a:pPr eaLnBrk="1" hangingPunct="1"/>
            <a:r>
              <a:rPr lang="zh-CN" altLang="en-US" dirty="0">
                <a:solidFill>
                  <a:srgbClr val="000000"/>
                </a:solidFill>
              </a:rPr>
              <a:t>                    </a:t>
            </a:r>
            <a:r>
              <a:rPr lang="zh-CN" altLang="en-US" dirty="0" smtClean="0">
                <a:solidFill>
                  <a:srgbClr val="000000"/>
                </a:solidFill>
              </a:rPr>
              <a:t>           地址</a:t>
            </a:r>
            <a:r>
              <a:rPr lang="zh-CN" altLang="en-US" dirty="0">
                <a:solidFill>
                  <a:srgbClr val="000000"/>
                </a:solidFill>
              </a:rPr>
              <a:t>为（</a:t>
            </a:r>
            <a:r>
              <a:rPr lang="en-US" altLang="zh-CN" dirty="0">
                <a:solidFill>
                  <a:srgbClr val="000000"/>
                </a:solidFill>
              </a:rPr>
              <a:t>SI</a:t>
            </a:r>
            <a:r>
              <a:rPr lang="zh-CN" altLang="en-US" dirty="0">
                <a:solidFill>
                  <a:srgbClr val="000000"/>
                </a:solidFill>
              </a:rPr>
              <a:t>）＋</a:t>
            </a:r>
            <a:r>
              <a:rPr lang="en-US" altLang="zh-CN" dirty="0">
                <a:solidFill>
                  <a:srgbClr val="000000"/>
                </a:solidFill>
              </a:rPr>
              <a:t>OFFSET VAR3</a:t>
            </a:r>
            <a:r>
              <a:rPr lang="en-US" altLang="zh-CN" dirty="0"/>
              <a:t> </a:t>
            </a:r>
          </a:p>
        </p:txBody>
      </p:sp>
    </p:spTree>
    <p:extLst>
      <p:ext uri="{BB962C8B-B14F-4D97-AF65-F5344CB8AC3E}">
        <p14:creationId xmlns:p14="http://schemas.microsoft.com/office/powerpoint/2010/main" val="24975995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35985740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108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43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4.8086</a:t>
            </a:r>
            <a:r>
              <a:rPr lang="zh-CN" altLang="en-US" dirty="0"/>
              <a:t>的指令系统</a:t>
            </a:r>
            <a:endParaRPr lang="en-US" dirty="0"/>
          </a:p>
        </p:txBody>
      </p:sp>
      <p:sp>
        <p:nvSpPr>
          <p:cNvPr id="3" name="Rectangle 5"/>
          <p:cNvSpPr>
            <a:spLocks noChangeArrowheads="1"/>
          </p:cNvSpPr>
          <p:nvPr/>
        </p:nvSpPr>
        <p:spPr bwMode="auto">
          <a:xfrm>
            <a:off x="538518" y="1556792"/>
            <a:ext cx="80772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4000" dirty="0"/>
              <a:t>指令系统</a:t>
            </a:r>
            <a:r>
              <a:rPr lang="zh-CN" altLang="en-US" sz="4400" dirty="0">
                <a:solidFill>
                  <a:srgbClr val="000000"/>
                </a:solidFill>
              </a:rPr>
              <a:t>     </a:t>
            </a:r>
            <a:endParaRPr lang="en-US" altLang="zh-CN" sz="4400" dirty="0" smtClean="0">
              <a:solidFill>
                <a:srgbClr val="000000"/>
              </a:solidFill>
            </a:endParaRPr>
          </a:p>
          <a:p>
            <a:pPr eaLnBrk="1" hangingPunct="1">
              <a:spcBef>
                <a:spcPct val="50000"/>
              </a:spcBef>
            </a:pPr>
            <a:r>
              <a:rPr lang="zh-CN" altLang="en-US" dirty="0" smtClean="0">
                <a:solidFill>
                  <a:srgbClr val="000000"/>
                </a:solidFill>
              </a:rPr>
              <a:t>是</a:t>
            </a:r>
            <a:r>
              <a:rPr lang="zh-CN" altLang="en-US" dirty="0">
                <a:solidFill>
                  <a:srgbClr val="000000"/>
                </a:solidFill>
              </a:rPr>
              <a:t>指</a:t>
            </a:r>
            <a:r>
              <a:rPr lang="en-US" altLang="zh-CN" dirty="0">
                <a:solidFill>
                  <a:srgbClr val="000000"/>
                </a:solidFill>
              </a:rPr>
              <a:t>CPU</a:t>
            </a:r>
            <a:r>
              <a:rPr lang="zh-CN" altLang="en-US" dirty="0">
                <a:solidFill>
                  <a:srgbClr val="000000"/>
                </a:solidFill>
              </a:rPr>
              <a:t>能完成的</a:t>
            </a:r>
            <a:r>
              <a:rPr lang="zh-CN" altLang="en-US" dirty="0" smtClean="0">
                <a:solidFill>
                  <a:srgbClr val="000000"/>
                </a:solidFill>
              </a:rPr>
              <a:t>所有指令</a:t>
            </a:r>
            <a:r>
              <a:rPr lang="zh-CN" altLang="en-US" dirty="0">
                <a:solidFill>
                  <a:srgbClr val="000000"/>
                </a:solidFill>
              </a:rPr>
              <a:t>的集合，它是在</a:t>
            </a:r>
            <a:r>
              <a:rPr lang="en-US" altLang="zh-CN" dirty="0">
                <a:solidFill>
                  <a:srgbClr val="000000"/>
                </a:solidFill>
              </a:rPr>
              <a:t>CPU</a:t>
            </a:r>
            <a:r>
              <a:rPr lang="zh-CN" altLang="en-US" dirty="0">
                <a:solidFill>
                  <a:srgbClr val="000000"/>
                </a:solidFill>
              </a:rPr>
              <a:t>设计时就确定了的</a:t>
            </a:r>
            <a:r>
              <a:rPr lang="zh-CN" altLang="en-US" dirty="0" smtClean="0">
                <a:solidFill>
                  <a:srgbClr val="000000"/>
                </a:solidFill>
              </a:rPr>
              <a:t>。所以</a:t>
            </a:r>
            <a:r>
              <a:rPr lang="zh-CN" altLang="en-US" dirty="0">
                <a:solidFill>
                  <a:srgbClr val="000000"/>
                </a:solidFill>
              </a:rPr>
              <a:t>，对不同的</a:t>
            </a:r>
            <a:r>
              <a:rPr lang="en-US" altLang="zh-CN" dirty="0">
                <a:solidFill>
                  <a:srgbClr val="000000"/>
                </a:solidFill>
              </a:rPr>
              <a:t>CPU</a:t>
            </a:r>
            <a:r>
              <a:rPr lang="zh-CN" altLang="en-US" dirty="0">
                <a:solidFill>
                  <a:srgbClr val="000000"/>
                </a:solidFill>
              </a:rPr>
              <a:t>，其指令系统中所</a:t>
            </a:r>
            <a:r>
              <a:rPr lang="zh-CN" altLang="en-US" dirty="0" smtClean="0">
                <a:solidFill>
                  <a:srgbClr val="000000"/>
                </a:solidFill>
              </a:rPr>
              <a:t>包含的</a:t>
            </a:r>
            <a:r>
              <a:rPr lang="zh-CN" altLang="en-US" dirty="0">
                <a:solidFill>
                  <a:srgbClr val="000000"/>
                </a:solidFill>
              </a:rPr>
              <a:t>具体指令将是各不相同的。但</a:t>
            </a:r>
            <a:r>
              <a:rPr lang="en-US" altLang="zh-CN" dirty="0">
                <a:solidFill>
                  <a:srgbClr val="000000"/>
                </a:solidFill>
              </a:rPr>
              <a:t>8088/8086 </a:t>
            </a:r>
            <a:r>
              <a:rPr lang="en-US" altLang="zh-CN" dirty="0" smtClean="0">
                <a:solidFill>
                  <a:srgbClr val="000000"/>
                </a:solidFill>
              </a:rPr>
              <a:t>CPU</a:t>
            </a:r>
            <a:r>
              <a:rPr lang="zh-CN" altLang="en-US" dirty="0">
                <a:solidFill>
                  <a:srgbClr val="000000"/>
                </a:solidFill>
              </a:rPr>
              <a:t>的指令系统是完全一样的。      </a:t>
            </a:r>
          </a:p>
        </p:txBody>
      </p:sp>
    </p:spTree>
    <p:extLst>
      <p:ext uri="{BB962C8B-B14F-4D97-AF65-F5344CB8AC3E}">
        <p14:creationId xmlns:p14="http://schemas.microsoft.com/office/powerpoint/2010/main" val="32995560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Tree>
    <p:extLst>
      <p:ext uri="{BB962C8B-B14F-4D97-AF65-F5344CB8AC3E}">
        <p14:creationId xmlns:p14="http://schemas.microsoft.com/office/powerpoint/2010/main" val="22697402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5" name="矩形 4"/>
          <p:cNvSpPr/>
          <p:nvPr/>
        </p:nvSpPr>
        <p:spPr>
          <a:xfrm>
            <a:off x="107504" y="1153180"/>
            <a:ext cx="2945037" cy="584775"/>
          </a:xfrm>
          <a:prstGeom prst="rect">
            <a:avLst/>
          </a:prstGeom>
        </p:spPr>
        <p:txBody>
          <a:bodyPr wrap="none">
            <a:spAutoFit/>
          </a:bodyPr>
          <a:lstStyle/>
          <a:p>
            <a:pPr marL="285750" indent="-285750">
              <a:buFont typeface="Arial" panose="020B0604020202020204" pitchFamily="34" charset="0"/>
              <a:buChar char="•"/>
            </a:pPr>
            <a:r>
              <a:rPr lang="zh-CN" altLang="en-US" sz="3200" b="1" dirty="0">
                <a:solidFill>
                  <a:srgbClr val="C00000"/>
                </a:solidFill>
                <a:latin typeface="华文琥珀" panose="02010800040101010101" pitchFamily="2" charset="-122"/>
                <a:ea typeface="华文琥珀" panose="02010800040101010101" pitchFamily="2" charset="-122"/>
              </a:rPr>
              <a:t>数据传送指令</a:t>
            </a:r>
          </a:p>
        </p:txBody>
      </p:sp>
      <p:sp>
        <p:nvSpPr>
          <p:cNvPr id="6" name="Text Box 16"/>
          <p:cNvSpPr txBox="1">
            <a:spLocks noChangeArrowheads="1"/>
          </p:cNvSpPr>
          <p:nvPr/>
        </p:nvSpPr>
        <p:spPr bwMode="auto">
          <a:xfrm>
            <a:off x="480109" y="1771293"/>
            <a:ext cx="82073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数据传送类指令可以完成数据在寄存器、存储单元之间的传递。这一类的指令有：</a:t>
            </a:r>
            <a:r>
              <a:rPr lang="en-US" altLang="zh-CN" sz="2400" dirty="0">
                <a:solidFill>
                  <a:srgbClr val="000000"/>
                </a:solidFill>
              </a:rPr>
              <a:t>MOV</a:t>
            </a:r>
            <a:r>
              <a:rPr lang="zh-CN" altLang="en-US" sz="2400" dirty="0">
                <a:solidFill>
                  <a:srgbClr val="000000"/>
                </a:solidFill>
              </a:rPr>
              <a:t>、</a:t>
            </a:r>
            <a:r>
              <a:rPr lang="en-US" altLang="zh-CN" sz="2400" dirty="0">
                <a:solidFill>
                  <a:srgbClr val="000000"/>
                </a:solidFill>
              </a:rPr>
              <a:t>LEA</a:t>
            </a:r>
            <a:r>
              <a:rPr lang="zh-CN" altLang="en-US" sz="2400" dirty="0">
                <a:solidFill>
                  <a:srgbClr val="000000"/>
                </a:solidFill>
              </a:rPr>
              <a:t>、</a:t>
            </a:r>
            <a:r>
              <a:rPr lang="en-US" altLang="zh-CN" sz="2400" dirty="0">
                <a:solidFill>
                  <a:srgbClr val="000000"/>
                </a:solidFill>
              </a:rPr>
              <a:t>LDS</a:t>
            </a:r>
            <a:r>
              <a:rPr lang="zh-CN" altLang="en-US" sz="2400" dirty="0">
                <a:solidFill>
                  <a:srgbClr val="000000"/>
                </a:solidFill>
              </a:rPr>
              <a:t>、</a:t>
            </a:r>
            <a:r>
              <a:rPr lang="en-US" altLang="zh-CN" sz="2400" dirty="0">
                <a:solidFill>
                  <a:srgbClr val="000000"/>
                </a:solidFill>
              </a:rPr>
              <a:t>LES</a:t>
            </a:r>
            <a:r>
              <a:rPr lang="zh-CN" altLang="en-US" sz="2400" dirty="0">
                <a:solidFill>
                  <a:srgbClr val="000000"/>
                </a:solidFill>
              </a:rPr>
              <a:t>、</a:t>
            </a:r>
            <a:r>
              <a:rPr lang="en-US" altLang="zh-CN" sz="2400" dirty="0">
                <a:solidFill>
                  <a:srgbClr val="000000"/>
                </a:solidFill>
              </a:rPr>
              <a:t>LAHF</a:t>
            </a:r>
            <a:r>
              <a:rPr lang="zh-CN" altLang="en-US" sz="2400" dirty="0">
                <a:solidFill>
                  <a:srgbClr val="000000"/>
                </a:solidFill>
              </a:rPr>
              <a:t>、</a:t>
            </a:r>
            <a:r>
              <a:rPr lang="en-US" altLang="zh-CN" sz="2400" dirty="0">
                <a:solidFill>
                  <a:srgbClr val="000000"/>
                </a:solidFill>
              </a:rPr>
              <a:t>SAHF</a:t>
            </a:r>
            <a:r>
              <a:rPr lang="zh-CN" altLang="en-US" sz="2400" dirty="0">
                <a:solidFill>
                  <a:srgbClr val="000000"/>
                </a:solidFill>
              </a:rPr>
              <a:t>、</a:t>
            </a:r>
            <a:r>
              <a:rPr lang="en-US" altLang="zh-CN" sz="2400" dirty="0">
                <a:solidFill>
                  <a:srgbClr val="000000"/>
                </a:solidFill>
              </a:rPr>
              <a:t>XCHG</a:t>
            </a:r>
            <a:r>
              <a:rPr lang="zh-CN" altLang="en-US" sz="2400" dirty="0">
                <a:solidFill>
                  <a:srgbClr val="000000"/>
                </a:solidFill>
              </a:rPr>
              <a:t>、</a:t>
            </a:r>
            <a:r>
              <a:rPr lang="en-US" altLang="zh-CN" sz="2400" dirty="0">
                <a:solidFill>
                  <a:srgbClr val="000000"/>
                </a:solidFill>
              </a:rPr>
              <a:t>XLAT</a:t>
            </a:r>
            <a:r>
              <a:rPr lang="zh-CN" altLang="en-US" sz="2400" dirty="0">
                <a:solidFill>
                  <a:srgbClr val="000000"/>
                </a:solidFill>
              </a:rPr>
              <a:t>、</a:t>
            </a:r>
            <a:r>
              <a:rPr lang="en-US" altLang="zh-CN" sz="2400" dirty="0">
                <a:solidFill>
                  <a:srgbClr val="000000"/>
                </a:solidFill>
              </a:rPr>
              <a:t>PUSH</a:t>
            </a:r>
            <a:r>
              <a:rPr lang="zh-CN" altLang="en-US" sz="2400" dirty="0">
                <a:solidFill>
                  <a:srgbClr val="000000"/>
                </a:solidFill>
              </a:rPr>
              <a:t>、</a:t>
            </a:r>
            <a:r>
              <a:rPr lang="en-US" altLang="zh-CN" sz="2400" dirty="0">
                <a:solidFill>
                  <a:srgbClr val="000000"/>
                </a:solidFill>
              </a:rPr>
              <a:t>POP</a:t>
            </a:r>
            <a:r>
              <a:rPr lang="zh-CN" altLang="en-US" sz="2400" dirty="0">
                <a:solidFill>
                  <a:srgbClr val="000000"/>
                </a:solidFill>
              </a:rPr>
              <a:t>、</a:t>
            </a:r>
            <a:r>
              <a:rPr lang="en-US" altLang="zh-CN" sz="2400" dirty="0">
                <a:solidFill>
                  <a:srgbClr val="000000"/>
                </a:solidFill>
              </a:rPr>
              <a:t>PUSHF</a:t>
            </a:r>
            <a:r>
              <a:rPr lang="zh-CN" altLang="en-US" sz="2400" dirty="0">
                <a:solidFill>
                  <a:srgbClr val="000000"/>
                </a:solidFill>
              </a:rPr>
              <a:t>和</a:t>
            </a:r>
            <a:r>
              <a:rPr lang="en-US" altLang="zh-CN" sz="2400" dirty="0">
                <a:solidFill>
                  <a:srgbClr val="000000"/>
                </a:solidFill>
              </a:rPr>
              <a:t>POPF</a:t>
            </a:r>
            <a:r>
              <a:rPr lang="zh-CN" altLang="en-US" sz="2400" dirty="0">
                <a:solidFill>
                  <a:srgbClr val="000000"/>
                </a:solidFill>
              </a:rPr>
              <a:t>，其共同点有：</a:t>
            </a:r>
          </a:p>
          <a:p>
            <a:pPr eaLnBrk="1" hangingPunct="1"/>
            <a:endParaRPr lang="zh-CN" altLang="en-US" sz="2400" dirty="0">
              <a:solidFill>
                <a:srgbClr val="000000"/>
              </a:solidFill>
            </a:endParaRPr>
          </a:p>
          <a:p>
            <a:pPr eaLnBrk="1" hangingPunct="1">
              <a:buFontTx/>
              <a:buAutoNum type="circleNumDbPlain"/>
            </a:pPr>
            <a:r>
              <a:rPr lang="zh-CN" altLang="en-US" sz="2400" dirty="0">
                <a:solidFill>
                  <a:srgbClr val="000000"/>
                </a:solidFill>
              </a:rPr>
              <a:t>除指令</a:t>
            </a:r>
            <a:r>
              <a:rPr lang="en-US" altLang="zh-CN" sz="2400" dirty="0">
                <a:solidFill>
                  <a:srgbClr val="000000"/>
                </a:solidFill>
              </a:rPr>
              <a:t>SAHF</a:t>
            </a:r>
            <a:r>
              <a:rPr lang="zh-CN" altLang="en-US" sz="2400" dirty="0">
                <a:solidFill>
                  <a:srgbClr val="000000"/>
                </a:solidFill>
              </a:rPr>
              <a:t>、 </a:t>
            </a:r>
            <a:r>
              <a:rPr lang="en-US" altLang="zh-CN" sz="2400" dirty="0">
                <a:solidFill>
                  <a:srgbClr val="000000"/>
                </a:solidFill>
              </a:rPr>
              <a:t>POPF</a:t>
            </a:r>
            <a:r>
              <a:rPr lang="zh-CN" altLang="en-US" sz="2400" dirty="0">
                <a:solidFill>
                  <a:srgbClr val="000000"/>
                </a:solidFill>
              </a:rPr>
              <a:t>之外，其它指令不影响</a:t>
            </a:r>
            <a:r>
              <a:rPr lang="en-US" altLang="zh-CN" sz="2400" dirty="0">
                <a:solidFill>
                  <a:srgbClr val="000000"/>
                </a:solidFill>
              </a:rPr>
              <a:t>PSW</a:t>
            </a:r>
            <a:r>
              <a:rPr lang="zh-CN" altLang="en-US" sz="2400" dirty="0">
                <a:solidFill>
                  <a:srgbClr val="000000"/>
                </a:solidFill>
              </a:rPr>
              <a:t>（微处理器状态字）中的各标志位；</a:t>
            </a:r>
          </a:p>
          <a:p>
            <a:pPr eaLnBrk="1" hangingPunct="1">
              <a:buFontTx/>
              <a:buAutoNum type="circleNumDbPlain"/>
            </a:pPr>
            <a:r>
              <a:rPr lang="zh-CN" altLang="en-US" sz="2400" dirty="0">
                <a:solidFill>
                  <a:srgbClr val="000000"/>
                </a:solidFill>
              </a:rPr>
              <a:t>当指令中有两个操作数时，第一个操作数为目的操作数，第二个为源操作数；</a:t>
            </a:r>
          </a:p>
          <a:p>
            <a:pPr eaLnBrk="1" hangingPunct="1">
              <a:buFontTx/>
              <a:buAutoNum type="circleNumDbPlain"/>
            </a:pPr>
            <a:r>
              <a:rPr lang="zh-CN" altLang="en-US" sz="2400" dirty="0">
                <a:solidFill>
                  <a:srgbClr val="000000"/>
                </a:solidFill>
              </a:rPr>
              <a:t>目的操作数的寻址方式一定不能为立即数和段寄存器</a:t>
            </a:r>
            <a:r>
              <a:rPr lang="en-US" altLang="zh-CN" sz="2400" dirty="0">
                <a:solidFill>
                  <a:srgbClr val="000000"/>
                </a:solidFill>
              </a:rPr>
              <a:t>CS</a:t>
            </a:r>
            <a:r>
              <a:rPr lang="zh-CN" altLang="en-US" sz="2400" dirty="0">
                <a:solidFill>
                  <a:srgbClr val="000000"/>
                </a:solidFill>
              </a:rPr>
              <a:t>。</a:t>
            </a:r>
            <a:r>
              <a:rPr lang="zh-CN" altLang="en-US" sz="2400" b="0" dirty="0"/>
              <a:t> </a:t>
            </a:r>
          </a:p>
        </p:txBody>
      </p:sp>
    </p:spTree>
    <p:extLst>
      <p:ext uri="{BB962C8B-B14F-4D97-AF65-F5344CB8AC3E}">
        <p14:creationId xmlns:p14="http://schemas.microsoft.com/office/powerpoint/2010/main" val="11234187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21"/>
          <p:cNvSpPr>
            <a:spLocks noChangeArrowheads="1"/>
          </p:cNvSpPr>
          <p:nvPr/>
        </p:nvSpPr>
        <p:spPr bwMode="auto">
          <a:xfrm>
            <a:off x="179512" y="1172308"/>
            <a:ext cx="6038850"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dirty="0">
                <a:solidFill>
                  <a:schemeClr val="bg1"/>
                </a:solidFill>
              </a:rPr>
              <a:t>1.</a:t>
            </a:r>
            <a:r>
              <a:rPr lang="zh-CN" altLang="en-US" dirty="0">
                <a:solidFill>
                  <a:schemeClr val="bg1"/>
                </a:solidFill>
              </a:rPr>
              <a:t>通用传送指令（</a:t>
            </a:r>
            <a:r>
              <a:rPr lang="en-US" altLang="zh-CN" dirty="0">
                <a:solidFill>
                  <a:schemeClr val="bg1"/>
                </a:solidFill>
              </a:rPr>
              <a:t>MOV</a:t>
            </a:r>
            <a:r>
              <a:rPr lang="zh-CN" altLang="en-US" dirty="0">
                <a:solidFill>
                  <a:schemeClr val="bg1"/>
                </a:solidFill>
              </a:rPr>
              <a:t>）</a:t>
            </a:r>
          </a:p>
        </p:txBody>
      </p:sp>
      <p:sp>
        <p:nvSpPr>
          <p:cNvPr id="4" name="Text Box 23"/>
          <p:cNvSpPr txBox="1">
            <a:spLocks noChangeArrowheads="1"/>
          </p:cNvSpPr>
          <p:nvPr/>
        </p:nvSpPr>
        <p:spPr bwMode="auto">
          <a:xfrm>
            <a:off x="511259" y="1988840"/>
            <a:ext cx="820896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格式：</a:t>
            </a:r>
          </a:p>
          <a:p>
            <a:pPr eaLnBrk="1" hangingPunct="1"/>
            <a:r>
              <a:rPr lang="zh-CN" altLang="en-US" sz="3200" dirty="0">
                <a:solidFill>
                  <a:srgbClr val="000000"/>
                </a:solidFill>
              </a:rPr>
              <a:t>   </a:t>
            </a:r>
            <a:r>
              <a:rPr lang="en-US" altLang="zh-CN" sz="3200" dirty="0"/>
              <a:t>MOV  DST, SRC		</a:t>
            </a:r>
            <a:r>
              <a:rPr lang="zh-CN" altLang="en-US" sz="3200" dirty="0"/>
              <a:t>；</a:t>
            </a:r>
            <a:r>
              <a:rPr lang="en-US" altLang="zh-CN" sz="3200" dirty="0">
                <a:solidFill>
                  <a:schemeClr val="accent6"/>
                </a:solidFill>
              </a:rPr>
              <a:t>(DST)←(SRC)</a:t>
            </a:r>
          </a:p>
          <a:p>
            <a:pPr marL="457200" indent="-457200" eaLnBrk="1" hangingPunct="1">
              <a:buFont typeface="Arial" panose="020B0604020202020204" pitchFamily="34" charset="0"/>
              <a:buChar char="•"/>
            </a:pPr>
            <a:r>
              <a:rPr lang="zh-CN" altLang="en-US" sz="3200" dirty="0">
                <a:solidFill>
                  <a:srgbClr val="000000"/>
                </a:solidFill>
              </a:rPr>
              <a:t>说明：将</a:t>
            </a:r>
            <a:r>
              <a:rPr lang="en-US" altLang="zh-CN" sz="3200" dirty="0">
                <a:solidFill>
                  <a:srgbClr val="000000"/>
                </a:solidFill>
              </a:rPr>
              <a:t>SRC</a:t>
            </a:r>
            <a:r>
              <a:rPr lang="zh-CN" altLang="en-US" sz="3200" dirty="0">
                <a:solidFill>
                  <a:srgbClr val="000000"/>
                </a:solidFill>
              </a:rPr>
              <a:t>（源操作数）中的一个字节或一个字传送到</a:t>
            </a:r>
            <a:r>
              <a:rPr lang="en-US" altLang="zh-CN" sz="3200" dirty="0">
                <a:solidFill>
                  <a:srgbClr val="000000"/>
                </a:solidFill>
              </a:rPr>
              <a:t>DST</a:t>
            </a:r>
            <a:r>
              <a:rPr lang="zh-CN" altLang="en-US" sz="3200" dirty="0">
                <a:solidFill>
                  <a:srgbClr val="000000"/>
                </a:solidFill>
              </a:rPr>
              <a:t>（目的操作数）所指定的位置</a:t>
            </a:r>
            <a:r>
              <a:rPr lang="zh-CN" altLang="en-US" sz="3200" dirty="0" smtClean="0">
                <a:solidFill>
                  <a:srgbClr val="000000"/>
                </a:solidFill>
              </a:rPr>
              <a:t>。</a:t>
            </a:r>
            <a:endParaRPr lang="en-US" altLang="zh-CN" sz="3200" dirty="0" smtClean="0">
              <a:solidFill>
                <a:srgbClr val="000000"/>
              </a:solidFill>
            </a:endParaRPr>
          </a:p>
          <a:p>
            <a:pPr marL="457200" indent="-457200" eaLnBrk="1" hangingPunct="1">
              <a:buFont typeface="Arial" panose="020B0604020202020204" pitchFamily="34" charset="0"/>
              <a:buChar char="•"/>
            </a:pPr>
            <a:r>
              <a:rPr lang="en-US" altLang="zh-CN" sz="3200" dirty="0" smtClean="0">
                <a:solidFill>
                  <a:srgbClr val="000000"/>
                </a:solidFill>
              </a:rPr>
              <a:t>MOV</a:t>
            </a:r>
            <a:r>
              <a:rPr lang="zh-CN" altLang="en-US" sz="3200" dirty="0">
                <a:solidFill>
                  <a:srgbClr val="000000"/>
                </a:solidFill>
              </a:rPr>
              <a:t>指令可以在立即数、存储单元、寄存器和段寄存器之间传送数据，其传送路径如图</a:t>
            </a:r>
            <a:r>
              <a:rPr lang="en-US" altLang="zh-CN" sz="3200" dirty="0">
                <a:solidFill>
                  <a:srgbClr val="000000"/>
                </a:solidFill>
              </a:rPr>
              <a:t>3.3</a:t>
            </a:r>
            <a:r>
              <a:rPr lang="zh-CN" altLang="en-US" sz="3200" dirty="0">
                <a:solidFill>
                  <a:srgbClr val="000000"/>
                </a:solidFill>
              </a:rPr>
              <a:t>所示。 </a:t>
            </a:r>
          </a:p>
        </p:txBody>
      </p:sp>
    </p:spTree>
    <p:extLst>
      <p:ext uri="{BB962C8B-B14F-4D97-AF65-F5344CB8AC3E}">
        <p14:creationId xmlns:p14="http://schemas.microsoft.com/office/powerpoint/2010/main" val="371926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2" y="1484784"/>
            <a:ext cx="4831548" cy="510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72668" y="1196752"/>
            <a:ext cx="3919812" cy="6001643"/>
          </a:xfrm>
          <a:prstGeom prst="rect">
            <a:avLst/>
          </a:prstGeom>
          <a:noFill/>
        </p:spPr>
        <p:txBody>
          <a:bodyPr wrap="square" rtlCol="0">
            <a:spAutoFit/>
          </a:bodyPr>
          <a:lstStyle/>
          <a:p>
            <a:pPr marL="342900" indent="-342900">
              <a:buAutoNum type="arabicPeriod"/>
            </a:pPr>
            <a:r>
              <a:rPr lang="zh-CN" altLang="en-US" sz="2400" b="1" dirty="0" smtClean="0"/>
              <a:t>立即数、代码段寄存器</a:t>
            </a:r>
            <a:r>
              <a:rPr lang="en-US" altLang="zh-CN" sz="2400" b="1" dirty="0" smtClean="0"/>
              <a:t>CS</a:t>
            </a:r>
            <a:r>
              <a:rPr lang="zh-CN" altLang="en-US" sz="2400" b="1" dirty="0" smtClean="0"/>
              <a:t>只能做源，不能作目的操作数；</a:t>
            </a:r>
            <a:endParaRPr lang="en-US" altLang="zh-CN" sz="2400" b="1" dirty="0" smtClean="0"/>
          </a:p>
          <a:p>
            <a:pPr marL="342900" indent="-342900">
              <a:buAutoNum type="arabicPeriod"/>
            </a:pPr>
            <a:r>
              <a:rPr lang="en-US" altLang="zh-CN" sz="2400" b="1" dirty="0" smtClean="0"/>
              <a:t>IP</a:t>
            </a:r>
            <a:r>
              <a:rPr lang="zh-CN" altLang="en-US" sz="2400" b="1" dirty="0" smtClean="0"/>
              <a:t>不能作源也不能作目的操作数；</a:t>
            </a:r>
            <a:endParaRPr lang="en-US" altLang="zh-CN" sz="2400" b="1" dirty="0" smtClean="0"/>
          </a:p>
          <a:p>
            <a:pPr marL="342900" indent="-342900">
              <a:buAutoNum type="arabicPeriod"/>
            </a:pPr>
            <a:r>
              <a:rPr lang="zh-CN" altLang="en-US" sz="2400" b="1" dirty="0"/>
              <a:t>两个存储单元之间不能</a:t>
            </a:r>
            <a:r>
              <a:rPr lang="zh-CN" altLang="en-US" sz="2400" b="1" dirty="0" smtClean="0"/>
              <a:t>直接进行数据传送，两个段</a:t>
            </a:r>
            <a:r>
              <a:rPr lang="en-US" altLang="zh-CN" sz="2400" b="1" dirty="0" smtClean="0"/>
              <a:t>REG</a:t>
            </a:r>
            <a:r>
              <a:rPr lang="zh-CN" altLang="en-US" sz="2400" b="1" dirty="0" smtClean="0"/>
              <a:t>也不能直接互传；</a:t>
            </a:r>
            <a:endParaRPr lang="en-US" altLang="zh-CN" sz="2400" b="1" dirty="0" smtClean="0"/>
          </a:p>
          <a:p>
            <a:pPr marL="342900" indent="-342900">
              <a:buAutoNum type="arabicPeriod"/>
            </a:pPr>
            <a:r>
              <a:rPr lang="zh-CN" altLang="en-US" sz="2400" b="1" dirty="0"/>
              <a:t>两个</a:t>
            </a:r>
            <a:r>
              <a:rPr lang="zh-CN" altLang="en-US" sz="2400" b="1" dirty="0" smtClean="0"/>
              <a:t>操作数的类型必须保持一致；</a:t>
            </a:r>
            <a:endParaRPr lang="en-US" altLang="zh-CN" sz="2400" b="1" dirty="0" smtClean="0"/>
          </a:p>
          <a:p>
            <a:pPr marL="342900" indent="-342900">
              <a:buAutoNum type="arabicPeriod"/>
            </a:pPr>
            <a:r>
              <a:rPr lang="zh-CN" altLang="en-US" sz="2400" b="1" dirty="0"/>
              <a:t>至少有一个</a:t>
            </a:r>
            <a:r>
              <a:rPr lang="zh-CN" altLang="en-US" sz="2400" b="1" dirty="0" smtClean="0"/>
              <a:t>操作数能确定数据长度；</a:t>
            </a:r>
            <a:endParaRPr lang="en-US" altLang="zh-CN" sz="2400" b="1" dirty="0" smtClean="0"/>
          </a:p>
          <a:p>
            <a:pPr marL="342900" indent="-342900">
              <a:buAutoNum type="arabicPeriod"/>
            </a:pPr>
            <a:r>
              <a:rPr lang="en-US" altLang="zh-CN" sz="2400" b="1" dirty="0"/>
              <a:t> </a:t>
            </a:r>
            <a:r>
              <a:rPr lang="zh-CN" altLang="en-US" sz="2400" b="1" dirty="0" smtClean="0"/>
              <a:t>若目的操作数是段寄存器，则源操作数不能是立即数。</a:t>
            </a:r>
            <a:endParaRPr lang="en-US" altLang="zh-CN" sz="2400" b="1" dirty="0" smtClean="0"/>
          </a:p>
          <a:p>
            <a:pPr marL="342900" indent="-342900">
              <a:buAutoNum type="arabicPeriod"/>
            </a:pPr>
            <a:endParaRPr lang="en-US" sz="2400" b="1" dirty="0"/>
          </a:p>
        </p:txBody>
      </p:sp>
    </p:spTree>
    <p:extLst>
      <p:ext uri="{BB962C8B-B14F-4D97-AF65-F5344CB8AC3E}">
        <p14:creationId xmlns:p14="http://schemas.microsoft.com/office/powerpoint/2010/main" val="3535919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 </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grpSp>
        <p:nvGrpSpPr>
          <p:cNvPr id="4" name="Group 6"/>
          <p:cNvGrpSpPr>
            <a:grpSpLocks/>
          </p:cNvGrpSpPr>
          <p:nvPr/>
        </p:nvGrpSpPr>
        <p:grpSpPr bwMode="auto">
          <a:xfrm>
            <a:off x="805369" y="1634065"/>
            <a:ext cx="5943600" cy="714022"/>
            <a:chOff x="576" y="2448"/>
            <a:chExt cx="2256" cy="506"/>
          </a:xfrm>
        </p:grpSpPr>
        <p:sp>
          <p:nvSpPr>
            <p:cNvPr id="5" name="Rectangle 7"/>
            <p:cNvSpPr>
              <a:spLocks noChangeArrowheads="1"/>
            </p:cNvSpPr>
            <p:nvPr/>
          </p:nvSpPr>
          <p:spPr bwMode="auto">
            <a:xfrm>
              <a:off x="576" y="2448"/>
              <a:ext cx="2256" cy="432"/>
            </a:xfrm>
            <a:prstGeom prst="rect">
              <a:avLst/>
            </a:prstGeom>
            <a:gradFill rotWithShape="0">
              <a:gsLst>
                <a:gs pos="0">
                  <a:srgbClr val="3B3B00"/>
                </a:gs>
                <a:gs pos="100000">
                  <a:srgbClr val="808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3600" b="1">
                <a:solidFill>
                  <a:srgbClr val="1D528D"/>
                </a:solidFill>
                <a:latin typeface="Arial" charset="0"/>
              </a:endParaRPr>
            </a:p>
          </p:txBody>
        </p:sp>
        <p:sp>
          <p:nvSpPr>
            <p:cNvPr id="6" name="Rectangle 8"/>
            <p:cNvSpPr>
              <a:spLocks noChangeArrowheads="1"/>
            </p:cNvSpPr>
            <p:nvPr/>
          </p:nvSpPr>
          <p:spPr bwMode="auto">
            <a:xfrm>
              <a:off x="628" y="2496"/>
              <a:ext cx="2180"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3600" b="1" dirty="0" smtClean="0">
                  <a:solidFill>
                    <a:srgbClr val="FFFFFF"/>
                  </a:solidFill>
                  <a:latin typeface="Arial" charset="0"/>
                </a:rPr>
                <a:t>汇编语言</a:t>
              </a:r>
              <a:r>
                <a:rPr lang="zh-CN" altLang="en-US" sz="3600" b="1" dirty="0">
                  <a:solidFill>
                    <a:srgbClr val="FFFFFF"/>
                  </a:solidFill>
                  <a:latin typeface="Arial" charset="0"/>
                </a:rPr>
                <a:t>程序中语句的种类</a:t>
              </a:r>
            </a:p>
          </p:txBody>
        </p:sp>
      </p:grpSp>
      <p:sp>
        <p:nvSpPr>
          <p:cNvPr id="7" name="Rectangle 11"/>
          <p:cNvSpPr>
            <a:spLocks noChangeArrowheads="1"/>
          </p:cNvSpPr>
          <p:nvPr/>
        </p:nvSpPr>
        <p:spPr bwMode="auto">
          <a:xfrm>
            <a:off x="304800" y="2590800"/>
            <a:ext cx="8458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4000" b="1" dirty="0">
                <a:solidFill>
                  <a:srgbClr val="000000"/>
                </a:solidFill>
                <a:latin typeface="Arial" charset="0"/>
              </a:rPr>
              <a:t>    </a:t>
            </a:r>
            <a:r>
              <a:rPr lang="zh-CN" altLang="en-US" sz="4000" b="1" dirty="0">
                <a:solidFill>
                  <a:srgbClr val="000000"/>
                </a:solidFill>
                <a:latin typeface="Arial" charset="0"/>
              </a:rPr>
              <a:t>在汇编语言程序设计中，程序中的语句</a:t>
            </a:r>
            <a:r>
              <a:rPr lang="zh-CN" altLang="en-US" sz="4000" b="1" dirty="0" smtClean="0">
                <a:solidFill>
                  <a:srgbClr val="000000"/>
                </a:solidFill>
                <a:latin typeface="Arial" charset="0"/>
              </a:rPr>
              <a:t>有</a:t>
            </a:r>
            <a:endParaRPr lang="zh-CN" altLang="en-US" sz="4000" b="1" dirty="0">
              <a:solidFill>
                <a:srgbClr val="000000"/>
              </a:solidFill>
              <a:latin typeface="Arial" charset="0"/>
            </a:endParaRPr>
          </a:p>
        </p:txBody>
      </p:sp>
      <p:sp>
        <p:nvSpPr>
          <p:cNvPr id="8" name="Rectangle 15"/>
          <p:cNvSpPr>
            <a:spLocks noChangeArrowheads="1"/>
          </p:cNvSpPr>
          <p:nvPr/>
        </p:nvSpPr>
        <p:spPr bwMode="auto">
          <a:xfrm>
            <a:off x="3370763" y="3657600"/>
            <a:ext cx="22429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4000" b="1">
                <a:solidFill>
                  <a:srgbClr val="000000"/>
                </a:solidFill>
                <a:latin typeface="Arial" charset="0"/>
              </a:rPr>
              <a:t>指令语句</a:t>
            </a:r>
          </a:p>
        </p:txBody>
      </p:sp>
      <p:sp>
        <p:nvSpPr>
          <p:cNvPr id="9" name="Rectangle 16"/>
          <p:cNvSpPr>
            <a:spLocks noChangeArrowheads="1"/>
          </p:cNvSpPr>
          <p:nvPr/>
        </p:nvSpPr>
        <p:spPr bwMode="auto">
          <a:xfrm>
            <a:off x="3370763" y="4495800"/>
            <a:ext cx="2757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4000" b="1">
                <a:solidFill>
                  <a:srgbClr val="000000"/>
                </a:solidFill>
                <a:latin typeface="Arial" charset="0"/>
              </a:rPr>
              <a:t>伪指令语句</a:t>
            </a:r>
          </a:p>
        </p:txBody>
      </p:sp>
      <p:sp>
        <p:nvSpPr>
          <p:cNvPr id="10" name="Rectangle 17"/>
          <p:cNvSpPr>
            <a:spLocks noChangeArrowheads="1"/>
          </p:cNvSpPr>
          <p:nvPr/>
        </p:nvSpPr>
        <p:spPr bwMode="auto">
          <a:xfrm>
            <a:off x="3370763" y="5334000"/>
            <a:ext cx="2757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4000" b="1" dirty="0">
                <a:solidFill>
                  <a:srgbClr val="000000"/>
                </a:solidFill>
                <a:latin typeface="Arial" charset="0"/>
              </a:rPr>
              <a:t>宏指令语句</a:t>
            </a:r>
          </a:p>
        </p:txBody>
      </p:sp>
      <p:sp>
        <p:nvSpPr>
          <p:cNvPr id="12" name="左大括号 11"/>
          <p:cNvSpPr/>
          <p:nvPr/>
        </p:nvSpPr>
        <p:spPr>
          <a:xfrm>
            <a:off x="2627784" y="3821633"/>
            <a:ext cx="548137" cy="212764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a:solidFill>
                <a:srgbClr val="1D528D"/>
              </a:solidFill>
            </a:endParaRPr>
          </a:p>
        </p:txBody>
      </p:sp>
    </p:spTree>
    <p:extLst>
      <p:ext uri="{BB962C8B-B14F-4D97-AF65-F5344CB8AC3E}">
        <p14:creationId xmlns:p14="http://schemas.microsoft.com/office/powerpoint/2010/main" val="34193080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82625" y="1196752"/>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dirty="0"/>
              <a:t>①</a:t>
            </a:r>
            <a:r>
              <a:rPr lang="zh-CN" altLang="en-US" sz="3200" dirty="0"/>
              <a:t>立即数→通用寄存器或存储单元</a:t>
            </a:r>
            <a:r>
              <a:rPr lang="zh-CN" altLang="en-US" sz="3200" b="0" dirty="0"/>
              <a:t> </a:t>
            </a:r>
            <a:endParaRPr lang="zh-CN" altLang="en-US" dirty="0">
              <a:solidFill>
                <a:srgbClr val="000000"/>
              </a:solidFill>
            </a:endParaRPr>
          </a:p>
          <a:p>
            <a:pPr eaLnBrk="1" hangingPunct="1"/>
            <a:r>
              <a:rPr lang="zh-CN" altLang="en-US" sz="3200" dirty="0">
                <a:solidFill>
                  <a:srgbClr val="000000"/>
                </a:solidFill>
              </a:rPr>
              <a:t>例</a:t>
            </a:r>
            <a:r>
              <a:rPr lang="en-US" altLang="zh-CN" sz="3200" dirty="0">
                <a:solidFill>
                  <a:srgbClr val="000000"/>
                </a:solidFill>
              </a:rPr>
              <a:t>1:</a:t>
            </a:r>
            <a:r>
              <a:rPr lang="en-US" altLang="zh-CN" sz="2800" dirty="0">
                <a:solidFill>
                  <a:srgbClr val="000000"/>
                </a:solidFill>
              </a:rPr>
              <a:t>  </a:t>
            </a:r>
            <a:r>
              <a:rPr lang="en-US" altLang="zh-CN" sz="2800" dirty="0"/>
              <a:t>MOV AX,1234H</a:t>
            </a:r>
            <a:r>
              <a:rPr lang="en-US" altLang="zh-CN" sz="2800" dirty="0">
                <a:solidFill>
                  <a:srgbClr val="000000"/>
                </a:solidFill>
              </a:rPr>
              <a:t>   </a:t>
            </a:r>
            <a:r>
              <a:rPr lang="en-US" altLang="zh-CN" sz="2800" dirty="0" smtClean="0">
                <a:solidFill>
                  <a:srgbClr val="000000"/>
                </a:solidFill>
              </a:rPr>
              <a:t>;</a:t>
            </a:r>
            <a:r>
              <a:rPr lang="zh-CN" altLang="en-US" sz="2800" dirty="0">
                <a:solidFill>
                  <a:srgbClr val="000000"/>
                </a:solidFill>
              </a:rPr>
              <a:t>将</a:t>
            </a:r>
            <a:r>
              <a:rPr lang="en-US" altLang="zh-CN" sz="2800" dirty="0">
                <a:solidFill>
                  <a:srgbClr val="000000"/>
                </a:solidFill>
              </a:rPr>
              <a:t>1234H</a:t>
            </a:r>
            <a:r>
              <a:rPr lang="zh-CN" altLang="en-US" sz="2800" dirty="0">
                <a:solidFill>
                  <a:srgbClr val="000000"/>
                </a:solidFill>
              </a:rPr>
              <a:t>传送到</a:t>
            </a:r>
            <a:r>
              <a:rPr lang="en-US" altLang="zh-CN" sz="2800" dirty="0">
                <a:solidFill>
                  <a:srgbClr val="000000"/>
                </a:solidFill>
              </a:rPr>
              <a:t>AX</a:t>
            </a:r>
            <a:r>
              <a:rPr lang="zh-CN" altLang="en-US" sz="2800" dirty="0" smtClean="0">
                <a:solidFill>
                  <a:srgbClr val="000000"/>
                </a:solidFill>
              </a:rPr>
              <a:t>中</a:t>
            </a:r>
            <a:endParaRPr lang="zh-CN" altLang="en-US" sz="2800" dirty="0">
              <a:solidFill>
                <a:srgbClr val="000000"/>
              </a:solidFill>
            </a:endParaRPr>
          </a:p>
        </p:txBody>
      </p:sp>
      <p:sp>
        <p:nvSpPr>
          <p:cNvPr id="4" name="Line 6"/>
          <p:cNvSpPr>
            <a:spLocks noChangeShapeType="1"/>
          </p:cNvSpPr>
          <p:nvPr/>
        </p:nvSpPr>
        <p:spPr bwMode="auto">
          <a:xfrm flipH="1">
            <a:off x="4440238" y="2674318"/>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Text Box 7"/>
          <p:cNvSpPr txBox="1">
            <a:spLocks noChangeArrowheads="1"/>
          </p:cNvSpPr>
          <p:nvPr/>
        </p:nvSpPr>
        <p:spPr bwMode="auto">
          <a:xfrm>
            <a:off x="5659438" y="2369518"/>
            <a:ext cx="1447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t>1234H</a:t>
            </a:r>
          </a:p>
        </p:txBody>
      </p:sp>
      <p:grpSp>
        <p:nvGrpSpPr>
          <p:cNvPr id="6" name="Group 8"/>
          <p:cNvGrpSpPr>
            <a:grpSpLocks/>
          </p:cNvGrpSpPr>
          <p:nvPr/>
        </p:nvGrpSpPr>
        <p:grpSpPr bwMode="auto">
          <a:xfrm>
            <a:off x="2541588" y="2348880"/>
            <a:ext cx="1912937" cy="685800"/>
            <a:chOff x="2033" y="2544"/>
            <a:chExt cx="1205" cy="432"/>
          </a:xfrm>
        </p:grpSpPr>
        <p:sp>
          <p:nvSpPr>
            <p:cNvPr id="7" name="AutoShape 9"/>
            <p:cNvSpPr>
              <a:spLocks noChangeArrowheads="1"/>
            </p:cNvSpPr>
            <p:nvPr/>
          </p:nvSpPr>
          <p:spPr bwMode="auto">
            <a:xfrm>
              <a:off x="2033" y="2544"/>
              <a:ext cx="1205" cy="430"/>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AX  ????</a:t>
              </a:r>
            </a:p>
          </p:txBody>
        </p:sp>
        <p:sp>
          <p:nvSpPr>
            <p:cNvPr id="8" name="Line 10"/>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9" name="Text Box 12"/>
          <p:cNvSpPr txBox="1">
            <a:spLocks noChangeArrowheads="1"/>
          </p:cNvSpPr>
          <p:nvPr/>
        </p:nvSpPr>
        <p:spPr bwMode="auto">
          <a:xfrm>
            <a:off x="3276600" y="2425080"/>
            <a:ext cx="1066800" cy="579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1234</a:t>
            </a:r>
          </a:p>
        </p:txBody>
      </p:sp>
      <p:sp>
        <p:nvSpPr>
          <p:cNvPr id="10" name="矩形 9"/>
          <p:cNvSpPr/>
          <p:nvPr/>
        </p:nvSpPr>
        <p:spPr>
          <a:xfrm>
            <a:off x="846189" y="3212976"/>
            <a:ext cx="6428485" cy="584775"/>
          </a:xfrm>
          <a:prstGeom prst="rect">
            <a:avLst/>
          </a:prstGeom>
        </p:spPr>
        <p:txBody>
          <a:bodyPr wrap="square">
            <a:spAutoFit/>
          </a:bodyPr>
          <a:lstStyle/>
          <a:p>
            <a:r>
              <a:rPr lang="en-US" altLang="zh-CN" sz="3200" dirty="0"/>
              <a:t>①</a:t>
            </a:r>
            <a:r>
              <a:rPr kumimoji="1" lang="zh-CN" altLang="en-US" sz="3200" b="1" dirty="0" smtClean="0">
                <a:solidFill>
                  <a:srgbClr val="0000FF"/>
                </a:solidFill>
                <a:latin typeface="楷体_GB2312" pitchFamily="49" charset="-122"/>
                <a:ea typeface="楷体_GB2312" pitchFamily="49" charset="-122"/>
              </a:rPr>
              <a:t>立即</a:t>
            </a:r>
            <a:r>
              <a:rPr kumimoji="1" lang="zh-CN" altLang="en-US" sz="3200" b="1" dirty="0">
                <a:solidFill>
                  <a:srgbClr val="0000FF"/>
                </a:solidFill>
                <a:latin typeface="楷体_GB2312" pitchFamily="49" charset="-122"/>
                <a:ea typeface="楷体_GB2312" pitchFamily="49" charset="-122"/>
              </a:rPr>
              <a:t>数→通用寄存器或存储单元 </a:t>
            </a:r>
            <a:endParaRPr kumimoji="1" lang="en-US" sz="3200" b="1" dirty="0">
              <a:solidFill>
                <a:srgbClr val="0000FF"/>
              </a:solidFill>
              <a:latin typeface="楷体_GB2312" pitchFamily="49" charset="-122"/>
              <a:ea typeface="楷体_GB2312" pitchFamily="49" charset="-122"/>
            </a:endParaRPr>
          </a:p>
        </p:txBody>
      </p:sp>
      <p:sp>
        <p:nvSpPr>
          <p:cNvPr id="11" name="矩形 10"/>
          <p:cNvSpPr/>
          <p:nvPr/>
        </p:nvSpPr>
        <p:spPr>
          <a:xfrm>
            <a:off x="323528" y="3908685"/>
            <a:ext cx="8568009" cy="523220"/>
          </a:xfrm>
          <a:prstGeom prst="rect">
            <a:avLst/>
          </a:prstGeom>
        </p:spPr>
        <p:txBody>
          <a:bodyPr wrap="square">
            <a:spAutoFit/>
          </a:bodyPr>
          <a:lstStyle/>
          <a:p>
            <a:pPr eaLnBrk="1" hangingPunct="1"/>
            <a:r>
              <a:rPr kumimoji="1" lang="zh-CN" altLang="en-US" sz="2800" b="1" dirty="0">
                <a:solidFill>
                  <a:schemeClr val="tx2"/>
                </a:solidFill>
                <a:latin typeface="楷体_GB2312" pitchFamily="49" charset="-122"/>
                <a:ea typeface="楷体_GB2312" pitchFamily="49" charset="-122"/>
              </a:rPr>
              <a:t>例</a:t>
            </a:r>
            <a:r>
              <a:rPr kumimoji="1" lang="en-US" altLang="zh-CN" sz="2800" b="1" dirty="0">
                <a:solidFill>
                  <a:schemeClr val="tx2"/>
                </a:solidFill>
                <a:latin typeface="楷体_GB2312" pitchFamily="49" charset="-122"/>
                <a:ea typeface="楷体_GB2312" pitchFamily="49" charset="-122"/>
              </a:rPr>
              <a:t>2:  </a:t>
            </a:r>
            <a:r>
              <a:rPr kumimoji="1" lang="en-US" altLang="zh-CN" sz="2800" b="1" dirty="0">
                <a:solidFill>
                  <a:srgbClr val="0000FF"/>
                </a:solidFill>
                <a:latin typeface="楷体_GB2312" pitchFamily="49" charset="-122"/>
                <a:ea typeface="楷体_GB2312" pitchFamily="49" charset="-122"/>
              </a:rPr>
              <a:t>MOV var1,1234H  </a:t>
            </a:r>
            <a:r>
              <a:rPr kumimoji="1" lang="en-US" altLang="zh-CN" sz="2800" b="1" dirty="0" smtClean="0">
                <a:solidFill>
                  <a:schemeClr val="tx2"/>
                </a:solidFill>
                <a:latin typeface="楷体_GB2312" pitchFamily="49" charset="-122"/>
                <a:ea typeface="楷体_GB2312" pitchFamily="49" charset="-122"/>
              </a:rPr>
              <a:t>;</a:t>
            </a:r>
            <a:r>
              <a:rPr kumimoji="1" lang="zh-CN" altLang="en-US" sz="2800" b="1" dirty="0">
                <a:solidFill>
                  <a:schemeClr val="tx2"/>
                </a:solidFill>
                <a:latin typeface="楷体_GB2312" pitchFamily="49" charset="-122"/>
                <a:ea typeface="楷体_GB2312" pitchFamily="49" charset="-122"/>
              </a:rPr>
              <a:t>将</a:t>
            </a:r>
            <a:r>
              <a:rPr kumimoji="1" lang="en-US" altLang="zh-CN" sz="2800" b="1" dirty="0">
                <a:solidFill>
                  <a:schemeClr val="tx2"/>
                </a:solidFill>
                <a:latin typeface="楷体_GB2312" pitchFamily="49" charset="-122"/>
                <a:ea typeface="楷体_GB2312" pitchFamily="49" charset="-122"/>
              </a:rPr>
              <a:t>1234H</a:t>
            </a:r>
            <a:r>
              <a:rPr kumimoji="1" lang="zh-CN" altLang="en-US" sz="2800" b="1" dirty="0">
                <a:solidFill>
                  <a:schemeClr val="tx2"/>
                </a:solidFill>
                <a:latin typeface="楷体_GB2312" pitchFamily="49" charset="-122"/>
                <a:ea typeface="楷体_GB2312" pitchFamily="49" charset="-122"/>
              </a:rPr>
              <a:t>传送到变量</a:t>
            </a:r>
            <a:r>
              <a:rPr kumimoji="1" lang="en-US" altLang="zh-CN" sz="2800" b="1" dirty="0">
                <a:solidFill>
                  <a:schemeClr val="tx2"/>
                </a:solidFill>
                <a:latin typeface="楷体_GB2312" pitchFamily="49" charset="-122"/>
                <a:ea typeface="楷体_GB2312" pitchFamily="49" charset="-122"/>
              </a:rPr>
              <a:t>var1</a:t>
            </a:r>
            <a:r>
              <a:rPr kumimoji="1" lang="zh-CN" altLang="en-US" sz="2800" b="1" dirty="0">
                <a:solidFill>
                  <a:schemeClr val="tx2"/>
                </a:solidFill>
                <a:latin typeface="楷体_GB2312" pitchFamily="49" charset="-122"/>
                <a:ea typeface="楷体_GB2312" pitchFamily="49" charset="-122"/>
              </a:rPr>
              <a:t>中</a:t>
            </a:r>
          </a:p>
        </p:txBody>
      </p:sp>
      <p:sp>
        <p:nvSpPr>
          <p:cNvPr id="12" name="Line 6"/>
          <p:cNvSpPr>
            <a:spLocks noChangeShapeType="1"/>
          </p:cNvSpPr>
          <p:nvPr/>
        </p:nvSpPr>
        <p:spPr bwMode="auto">
          <a:xfrm flipH="1">
            <a:off x="5126038" y="5089798"/>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3" name="Text Box 7"/>
          <p:cNvSpPr txBox="1">
            <a:spLocks noChangeArrowheads="1"/>
          </p:cNvSpPr>
          <p:nvPr/>
        </p:nvSpPr>
        <p:spPr bwMode="auto">
          <a:xfrm>
            <a:off x="6345238" y="4784998"/>
            <a:ext cx="1447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t>1234H</a:t>
            </a:r>
          </a:p>
        </p:txBody>
      </p:sp>
      <p:grpSp>
        <p:nvGrpSpPr>
          <p:cNvPr id="14" name="Group 9"/>
          <p:cNvGrpSpPr>
            <a:grpSpLocks/>
          </p:cNvGrpSpPr>
          <p:nvPr/>
        </p:nvGrpSpPr>
        <p:grpSpPr bwMode="auto">
          <a:xfrm>
            <a:off x="1828800" y="4383360"/>
            <a:ext cx="3276600" cy="2286000"/>
            <a:chOff x="1152" y="2304"/>
            <a:chExt cx="2064" cy="1440"/>
          </a:xfrm>
        </p:grpSpPr>
        <p:sp>
          <p:nvSpPr>
            <p:cNvPr id="15" name="Line 10"/>
            <p:cNvSpPr>
              <a:spLocks noChangeShapeType="1"/>
            </p:cNvSpPr>
            <p:nvPr/>
          </p:nvSpPr>
          <p:spPr bwMode="auto">
            <a:xfrm>
              <a:off x="2304"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Line 11"/>
            <p:cNvSpPr>
              <a:spLocks noChangeShapeType="1"/>
            </p:cNvSpPr>
            <p:nvPr/>
          </p:nvSpPr>
          <p:spPr bwMode="auto">
            <a:xfrm>
              <a:off x="3216"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12"/>
            <p:cNvSpPr>
              <a:spLocks noChangeShapeType="1"/>
            </p:cNvSpPr>
            <p:nvPr/>
          </p:nvSpPr>
          <p:spPr bwMode="auto">
            <a:xfrm>
              <a:off x="2304" y="3120"/>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8" name="Line 13"/>
            <p:cNvSpPr>
              <a:spLocks noChangeShapeType="1"/>
            </p:cNvSpPr>
            <p:nvPr/>
          </p:nvSpPr>
          <p:spPr bwMode="auto">
            <a:xfrm>
              <a:off x="2304" y="3504"/>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Line 14"/>
            <p:cNvSpPr>
              <a:spLocks noChangeShapeType="1"/>
            </p:cNvSpPr>
            <p:nvPr/>
          </p:nvSpPr>
          <p:spPr bwMode="auto">
            <a:xfrm>
              <a:off x="2304" y="273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Rectangle 15"/>
            <p:cNvSpPr>
              <a:spLocks noChangeArrowheads="1"/>
            </p:cNvSpPr>
            <p:nvPr/>
          </p:nvSpPr>
          <p:spPr bwMode="auto">
            <a:xfrm>
              <a:off x="2496" y="273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21" name="Rectangle 16"/>
            <p:cNvSpPr>
              <a:spLocks noChangeArrowheads="1"/>
            </p:cNvSpPr>
            <p:nvPr/>
          </p:nvSpPr>
          <p:spPr bwMode="auto">
            <a:xfrm>
              <a:off x="2496" y="3168"/>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22" name="Rectangle 17"/>
            <p:cNvSpPr>
              <a:spLocks noChangeArrowheads="1"/>
            </p:cNvSpPr>
            <p:nvPr/>
          </p:nvSpPr>
          <p:spPr bwMode="auto">
            <a:xfrm>
              <a:off x="1152" y="2688"/>
              <a:ext cx="101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DS:var1</a:t>
              </a:r>
            </a:p>
          </p:txBody>
        </p:sp>
      </p:grpSp>
      <p:sp>
        <p:nvSpPr>
          <p:cNvPr id="23" name="Text Box 18"/>
          <p:cNvSpPr txBox="1">
            <a:spLocks noChangeArrowheads="1"/>
          </p:cNvSpPr>
          <p:nvPr/>
        </p:nvSpPr>
        <p:spPr bwMode="auto">
          <a:xfrm>
            <a:off x="3848100" y="5098528"/>
            <a:ext cx="990600" cy="11604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dirty="0">
                <a:solidFill>
                  <a:schemeClr val="bg1"/>
                </a:solidFill>
              </a:rPr>
              <a:t>34H</a:t>
            </a:r>
          </a:p>
          <a:p>
            <a:pPr eaLnBrk="1" hangingPunct="1">
              <a:spcBef>
                <a:spcPct val="50000"/>
              </a:spcBef>
            </a:pPr>
            <a:r>
              <a:rPr lang="en-US" altLang="zh-CN" sz="2800" dirty="0">
                <a:solidFill>
                  <a:schemeClr val="bg1"/>
                </a:solidFill>
              </a:rPr>
              <a:t>12H</a:t>
            </a:r>
          </a:p>
        </p:txBody>
      </p:sp>
    </p:spTree>
    <p:extLst>
      <p:ext uri="{BB962C8B-B14F-4D97-AF65-F5344CB8AC3E}">
        <p14:creationId xmlns:p14="http://schemas.microsoft.com/office/powerpoint/2010/main" val="9882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23"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18" name="Rectangle 5"/>
          <p:cNvSpPr>
            <a:spLocks noChangeArrowheads="1"/>
          </p:cNvSpPr>
          <p:nvPr/>
        </p:nvSpPr>
        <p:spPr bwMode="auto">
          <a:xfrm>
            <a:off x="395536" y="1279703"/>
            <a:ext cx="7543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t>② </a:t>
            </a:r>
            <a:r>
              <a:rPr lang="zh-CN" altLang="en-US" sz="2400" dirty="0" smtClean="0"/>
              <a:t>通用寄存器         存储单元</a:t>
            </a:r>
            <a:endParaRPr lang="zh-CN" altLang="en-US" sz="2400" dirty="0"/>
          </a:p>
          <a:p>
            <a:pPr eaLnBrk="1" hangingPunct="1"/>
            <a:r>
              <a:rPr lang="zh-CN" altLang="en-US" sz="3200" dirty="0">
                <a:solidFill>
                  <a:srgbClr val="000000"/>
                </a:solidFill>
              </a:rPr>
              <a:t>例</a:t>
            </a:r>
            <a:r>
              <a:rPr lang="en-US" altLang="zh-CN" sz="3200" dirty="0">
                <a:solidFill>
                  <a:srgbClr val="000000"/>
                </a:solidFill>
              </a:rPr>
              <a:t>3:</a:t>
            </a:r>
            <a:r>
              <a:rPr lang="en-US" altLang="zh-CN" sz="2800" dirty="0">
                <a:solidFill>
                  <a:srgbClr val="000000"/>
                </a:solidFill>
              </a:rPr>
              <a:t>  </a:t>
            </a:r>
            <a:r>
              <a:rPr lang="en-US" altLang="zh-CN" sz="2800" dirty="0"/>
              <a:t>MOV var1,DX</a:t>
            </a:r>
            <a:r>
              <a:rPr lang="en-US" altLang="zh-CN" sz="2800" dirty="0">
                <a:solidFill>
                  <a:srgbClr val="000000"/>
                </a:solidFill>
              </a:rPr>
              <a:t>   </a:t>
            </a:r>
          </a:p>
          <a:p>
            <a:pPr eaLnBrk="1" hangingPunct="1"/>
            <a:r>
              <a:rPr lang="en-US" altLang="zh-CN" sz="2800" dirty="0">
                <a:solidFill>
                  <a:srgbClr val="000000"/>
                </a:solidFill>
              </a:rPr>
              <a:t>	;</a:t>
            </a:r>
            <a:r>
              <a:rPr lang="zh-CN" altLang="en-US" sz="2800" dirty="0">
                <a:solidFill>
                  <a:srgbClr val="000000"/>
                </a:solidFill>
              </a:rPr>
              <a:t>将</a:t>
            </a:r>
            <a:r>
              <a:rPr lang="en-US" altLang="zh-CN" sz="2800" dirty="0">
                <a:solidFill>
                  <a:srgbClr val="000000"/>
                </a:solidFill>
              </a:rPr>
              <a:t>DX</a:t>
            </a:r>
            <a:r>
              <a:rPr lang="zh-CN" altLang="en-US" sz="2800" dirty="0">
                <a:solidFill>
                  <a:srgbClr val="000000"/>
                </a:solidFill>
              </a:rPr>
              <a:t>的内容传送到变量</a:t>
            </a:r>
            <a:r>
              <a:rPr lang="en-US" altLang="zh-CN" sz="2800" dirty="0">
                <a:solidFill>
                  <a:srgbClr val="000000"/>
                </a:solidFill>
              </a:rPr>
              <a:t>var1</a:t>
            </a:r>
            <a:r>
              <a:rPr lang="zh-CN" altLang="en-US" sz="2800" dirty="0">
                <a:solidFill>
                  <a:srgbClr val="000000"/>
                </a:solidFill>
              </a:rPr>
              <a:t>中  </a:t>
            </a:r>
          </a:p>
        </p:txBody>
      </p:sp>
      <p:sp>
        <p:nvSpPr>
          <p:cNvPr id="19" name="Line 6"/>
          <p:cNvSpPr>
            <a:spLocks noChangeShapeType="1"/>
          </p:cNvSpPr>
          <p:nvPr/>
        </p:nvSpPr>
        <p:spPr bwMode="auto">
          <a:xfrm flipH="1">
            <a:off x="4237062" y="4919464"/>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20" name="Group 7"/>
          <p:cNvGrpSpPr>
            <a:grpSpLocks/>
          </p:cNvGrpSpPr>
          <p:nvPr/>
        </p:nvGrpSpPr>
        <p:grpSpPr bwMode="auto">
          <a:xfrm>
            <a:off x="5459437" y="4614664"/>
            <a:ext cx="1920875" cy="685800"/>
            <a:chOff x="2031" y="3456"/>
            <a:chExt cx="1210" cy="432"/>
          </a:xfrm>
        </p:grpSpPr>
        <p:sp>
          <p:nvSpPr>
            <p:cNvPr id="21" name="AutoShape 8"/>
            <p:cNvSpPr>
              <a:spLocks noChangeArrowheads="1"/>
            </p:cNvSpPr>
            <p:nvPr/>
          </p:nvSpPr>
          <p:spPr bwMode="auto">
            <a:xfrm>
              <a:off x="2031" y="3456"/>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DX </a:t>
              </a:r>
              <a:r>
                <a:rPr lang="en-US" altLang="zh-CN" sz="3200">
                  <a:solidFill>
                    <a:srgbClr val="FF0000"/>
                  </a:solidFill>
                </a:rPr>
                <a:t>55AAH</a:t>
              </a:r>
              <a:endParaRPr lang="en-US" altLang="zh-CN" sz="3200" b="0">
                <a:solidFill>
                  <a:srgbClr val="FF0000"/>
                </a:solidFill>
              </a:endParaRPr>
            </a:p>
          </p:txBody>
        </p:sp>
        <p:sp>
          <p:nvSpPr>
            <p:cNvPr id="22" name="Line 9"/>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23" name="Group 11"/>
          <p:cNvGrpSpPr>
            <a:grpSpLocks/>
          </p:cNvGrpSpPr>
          <p:nvPr/>
        </p:nvGrpSpPr>
        <p:grpSpPr bwMode="auto">
          <a:xfrm>
            <a:off x="808062" y="4005064"/>
            <a:ext cx="3276600" cy="2286000"/>
            <a:chOff x="1152" y="2304"/>
            <a:chExt cx="2064" cy="1440"/>
          </a:xfrm>
        </p:grpSpPr>
        <p:sp>
          <p:nvSpPr>
            <p:cNvPr id="24" name="Line 12"/>
            <p:cNvSpPr>
              <a:spLocks noChangeShapeType="1"/>
            </p:cNvSpPr>
            <p:nvPr/>
          </p:nvSpPr>
          <p:spPr bwMode="auto">
            <a:xfrm>
              <a:off x="2304"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5" name="Line 13"/>
            <p:cNvSpPr>
              <a:spLocks noChangeShapeType="1"/>
            </p:cNvSpPr>
            <p:nvPr/>
          </p:nvSpPr>
          <p:spPr bwMode="auto">
            <a:xfrm>
              <a:off x="3216"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6" name="Line 14"/>
            <p:cNvSpPr>
              <a:spLocks noChangeShapeType="1"/>
            </p:cNvSpPr>
            <p:nvPr/>
          </p:nvSpPr>
          <p:spPr bwMode="auto">
            <a:xfrm>
              <a:off x="2304" y="3120"/>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7" name="Line 15"/>
            <p:cNvSpPr>
              <a:spLocks noChangeShapeType="1"/>
            </p:cNvSpPr>
            <p:nvPr/>
          </p:nvSpPr>
          <p:spPr bwMode="auto">
            <a:xfrm>
              <a:off x="2304" y="3504"/>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8" name="Line 16"/>
            <p:cNvSpPr>
              <a:spLocks noChangeShapeType="1"/>
            </p:cNvSpPr>
            <p:nvPr/>
          </p:nvSpPr>
          <p:spPr bwMode="auto">
            <a:xfrm>
              <a:off x="2304" y="273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9" name="Rectangle 17"/>
            <p:cNvSpPr>
              <a:spLocks noChangeArrowheads="1"/>
            </p:cNvSpPr>
            <p:nvPr/>
          </p:nvSpPr>
          <p:spPr bwMode="auto">
            <a:xfrm>
              <a:off x="2496" y="273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30" name="Rectangle 18"/>
            <p:cNvSpPr>
              <a:spLocks noChangeArrowheads="1"/>
            </p:cNvSpPr>
            <p:nvPr/>
          </p:nvSpPr>
          <p:spPr bwMode="auto">
            <a:xfrm>
              <a:off x="2496" y="3168"/>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31" name="Rectangle 19"/>
            <p:cNvSpPr>
              <a:spLocks noChangeArrowheads="1"/>
            </p:cNvSpPr>
            <p:nvPr/>
          </p:nvSpPr>
          <p:spPr bwMode="auto">
            <a:xfrm>
              <a:off x="1152" y="2688"/>
              <a:ext cx="101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DS:var1</a:t>
              </a:r>
            </a:p>
          </p:txBody>
        </p:sp>
      </p:grpSp>
      <p:sp>
        <p:nvSpPr>
          <p:cNvPr id="32" name="Text Box 20"/>
          <p:cNvSpPr txBox="1">
            <a:spLocks noChangeArrowheads="1"/>
          </p:cNvSpPr>
          <p:nvPr/>
        </p:nvSpPr>
        <p:spPr bwMode="auto">
          <a:xfrm>
            <a:off x="2789262" y="4767064"/>
            <a:ext cx="990600" cy="11604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AAH</a:t>
            </a:r>
          </a:p>
          <a:p>
            <a:pPr eaLnBrk="1" hangingPunct="1">
              <a:spcBef>
                <a:spcPct val="50000"/>
              </a:spcBef>
            </a:pPr>
            <a:r>
              <a:rPr lang="en-US" altLang="zh-CN" sz="2800">
                <a:solidFill>
                  <a:schemeClr val="bg1"/>
                </a:solidFill>
              </a:rPr>
              <a:t>55H</a:t>
            </a:r>
          </a:p>
        </p:txBody>
      </p:sp>
      <p:cxnSp>
        <p:nvCxnSpPr>
          <p:cNvPr id="33" name="直接箭头连接符 32"/>
          <p:cNvCxnSpPr/>
          <p:nvPr/>
        </p:nvCxnSpPr>
        <p:spPr>
          <a:xfrm>
            <a:off x="2720975" y="1484784"/>
            <a:ext cx="952500" cy="0"/>
          </a:xfrm>
          <a:prstGeom prst="straightConnector1">
            <a:avLst/>
          </a:prstGeom>
          <a:ln w="38100">
            <a:solidFill>
              <a:srgbClr val="1327E7"/>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11411" y="2649349"/>
            <a:ext cx="6552728" cy="954107"/>
          </a:xfrm>
          <a:prstGeom prst="rect">
            <a:avLst/>
          </a:prstGeom>
        </p:spPr>
        <p:txBody>
          <a:bodyPr wrap="square">
            <a:spAutoFit/>
          </a:bodyPr>
          <a:lstStyle/>
          <a:p>
            <a:pPr eaLnBrk="1" hangingPunct="1"/>
            <a:r>
              <a:rPr lang="zh-CN" altLang="en-US" sz="2800" b="1" dirty="0">
                <a:solidFill>
                  <a:srgbClr val="000000"/>
                </a:solidFill>
              </a:rPr>
              <a:t>例</a:t>
            </a:r>
            <a:r>
              <a:rPr lang="en-US" altLang="zh-CN" sz="2800" b="1" dirty="0">
                <a:solidFill>
                  <a:srgbClr val="000000"/>
                </a:solidFill>
              </a:rPr>
              <a:t>4:  </a:t>
            </a:r>
            <a:r>
              <a:rPr lang="en-US" altLang="zh-CN" sz="2800" b="1" dirty="0"/>
              <a:t>MOV DX,var2</a:t>
            </a:r>
            <a:r>
              <a:rPr lang="en-US" altLang="zh-CN" sz="2800" b="1" dirty="0">
                <a:solidFill>
                  <a:srgbClr val="000000"/>
                </a:solidFill>
              </a:rPr>
              <a:t>   </a:t>
            </a:r>
          </a:p>
          <a:p>
            <a:pPr eaLnBrk="1" hangingPunct="1"/>
            <a:r>
              <a:rPr lang="en-US" altLang="zh-CN" sz="2800" b="1" dirty="0">
                <a:solidFill>
                  <a:srgbClr val="000000"/>
                </a:solidFill>
              </a:rPr>
              <a:t>	;</a:t>
            </a:r>
            <a:r>
              <a:rPr lang="zh-CN" altLang="en-US" sz="2800" b="1" dirty="0">
                <a:solidFill>
                  <a:srgbClr val="000000"/>
                </a:solidFill>
              </a:rPr>
              <a:t>将变量</a:t>
            </a:r>
            <a:r>
              <a:rPr lang="en-US" altLang="zh-CN" sz="2800" b="1" dirty="0">
                <a:solidFill>
                  <a:srgbClr val="000000"/>
                </a:solidFill>
              </a:rPr>
              <a:t>var2 </a:t>
            </a:r>
            <a:r>
              <a:rPr lang="zh-CN" altLang="en-US" sz="2800" b="1" dirty="0">
                <a:solidFill>
                  <a:srgbClr val="000000"/>
                </a:solidFill>
              </a:rPr>
              <a:t>的内容传送到</a:t>
            </a:r>
            <a:r>
              <a:rPr lang="en-US" altLang="zh-CN" sz="2800" b="1" dirty="0">
                <a:solidFill>
                  <a:srgbClr val="000000"/>
                </a:solidFill>
              </a:rPr>
              <a:t>DX</a:t>
            </a:r>
            <a:r>
              <a:rPr lang="zh-CN" altLang="en-US" sz="2800" b="1" dirty="0">
                <a:solidFill>
                  <a:srgbClr val="000000"/>
                </a:solidFill>
              </a:rPr>
              <a:t>中  </a:t>
            </a:r>
          </a:p>
        </p:txBody>
      </p:sp>
    </p:spTree>
    <p:extLst>
      <p:ext uri="{BB962C8B-B14F-4D97-AF65-F5344CB8AC3E}">
        <p14:creationId xmlns:p14="http://schemas.microsoft.com/office/powerpoint/2010/main" val="23420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18" name="Rectangle 5"/>
          <p:cNvSpPr>
            <a:spLocks noChangeArrowheads="1"/>
          </p:cNvSpPr>
          <p:nvPr/>
        </p:nvSpPr>
        <p:spPr bwMode="auto">
          <a:xfrm>
            <a:off x="395536" y="1279703"/>
            <a:ext cx="7543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t>② </a:t>
            </a:r>
            <a:r>
              <a:rPr lang="zh-CN" altLang="en-US" sz="2400" dirty="0" smtClean="0"/>
              <a:t>通用寄存器         存储单元</a:t>
            </a:r>
            <a:endParaRPr lang="zh-CN" altLang="en-US" sz="2400" dirty="0"/>
          </a:p>
          <a:p>
            <a:pPr eaLnBrk="1" hangingPunct="1"/>
            <a:r>
              <a:rPr lang="zh-CN" altLang="en-US" sz="2800" dirty="0">
                <a:solidFill>
                  <a:srgbClr val="000000"/>
                </a:solidFill>
              </a:rPr>
              <a:t>例</a:t>
            </a:r>
            <a:r>
              <a:rPr lang="en-US" altLang="zh-CN" sz="2800" dirty="0">
                <a:solidFill>
                  <a:srgbClr val="000000"/>
                </a:solidFill>
              </a:rPr>
              <a:t>3:</a:t>
            </a:r>
            <a:r>
              <a:rPr lang="en-US" altLang="zh-CN" sz="2400" dirty="0">
                <a:solidFill>
                  <a:srgbClr val="000000"/>
                </a:solidFill>
              </a:rPr>
              <a:t>  </a:t>
            </a:r>
            <a:r>
              <a:rPr lang="en-US" altLang="zh-CN" sz="2800" dirty="0"/>
              <a:t>MOV var1,DX</a:t>
            </a:r>
            <a:r>
              <a:rPr lang="en-US" altLang="zh-CN" sz="2800" dirty="0">
                <a:solidFill>
                  <a:srgbClr val="000000"/>
                </a:solidFill>
              </a:rPr>
              <a:t>   </a:t>
            </a:r>
          </a:p>
          <a:p>
            <a:pPr eaLnBrk="1" hangingPunct="1"/>
            <a:r>
              <a:rPr lang="en-US" altLang="zh-CN" sz="2800" dirty="0">
                <a:solidFill>
                  <a:srgbClr val="000000"/>
                </a:solidFill>
              </a:rPr>
              <a:t>	;</a:t>
            </a:r>
            <a:r>
              <a:rPr lang="zh-CN" altLang="en-US" sz="2800" dirty="0">
                <a:solidFill>
                  <a:srgbClr val="000000"/>
                </a:solidFill>
              </a:rPr>
              <a:t>将</a:t>
            </a:r>
            <a:r>
              <a:rPr lang="en-US" altLang="zh-CN" sz="2800" dirty="0">
                <a:solidFill>
                  <a:srgbClr val="000000"/>
                </a:solidFill>
              </a:rPr>
              <a:t>DX</a:t>
            </a:r>
            <a:r>
              <a:rPr lang="zh-CN" altLang="en-US" sz="2800" dirty="0">
                <a:solidFill>
                  <a:srgbClr val="000000"/>
                </a:solidFill>
              </a:rPr>
              <a:t>的内容传送到变量</a:t>
            </a:r>
            <a:r>
              <a:rPr lang="en-US" altLang="zh-CN" sz="2800" dirty="0">
                <a:solidFill>
                  <a:srgbClr val="000000"/>
                </a:solidFill>
              </a:rPr>
              <a:t>var1</a:t>
            </a:r>
            <a:r>
              <a:rPr lang="zh-CN" altLang="en-US" sz="2800" dirty="0">
                <a:solidFill>
                  <a:srgbClr val="000000"/>
                </a:solidFill>
              </a:rPr>
              <a:t>中  </a:t>
            </a:r>
          </a:p>
        </p:txBody>
      </p:sp>
      <p:cxnSp>
        <p:nvCxnSpPr>
          <p:cNvPr id="33" name="直接箭头连接符 32"/>
          <p:cNvCxnSpPr/>
          <p:nvPr/>
        </p:nvCxnSpPr>
        <p:spPr>
          <a:xfrm>
            <a:off x="2720975" y="1484784"/>
            <a:ext cx="952500" cy="0"/>
          </a:xfrm>
          <a:prstGeom prst="straightConnector1">
            <a:avLst/>
          </a:prstGeom>
          <a:ln w="38100">
            <a:solidFill>
              <a:srgbClr val="1327E7"/>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89925" y="2649349"/>
            <a:ext cx="6552728" cy="954107"/>
          </a:xfrm>
          <a:prstGeom prst="rect">
            <a:avLst/>
          </a:prstGeom>
        </p:spPr>
        <p:txBody>
          <a:bodyPr wrap="square">
            <a:spAutoFit/>
          </a:bodyPr>
          <a:lstStyle/>
          <a:p>
            <a:pPr eaLnBrk="1" hangingPunct="1"/>
            <a:r>
              <a:rPr lang="zh-CN" altLang="en-US" sz="2800" b="1" dirty="0">
                <a:solidFill>
                  <a:srgbClr val="000000"/>
                </a:solidFill>
              </a:rPr>
              <a:t>例</a:t>
            </a:r>
            <a:r>
              <a:rPr lang="en-US" altLang="zh-CN" sz="2800" b="1" dirty="0">
                <a:solidFill>
                  <a:srgbClr val="000000"/>
                </a:solidFill>
              </a:rPr>
              <a:t>4:  </a:t>
            </a:r>
            <a:r>
              <a:rPr lang="en-US" altLang="zh-CN" sz="2800" b="1" dirty="0"/>
              <a:t>MOV DX,var2</a:t>
            </a:r>
            <a:r>
              <a:rPr lang="en-US" altLang="zh-CN" sz="2800" b="1" dirty="0">
                <a:solidFill>
                  <a:srgbClr val="000000"/>
                </a:solidFill>
              </a:rPr>
              <a:t>   </a:t>
            </a:r>
          </a:p>
          <a:p>
            <a:pPr eaLnBrk="1" hangingPunct="1"/>
            <a:r>
              <a:rPr lang="en-US" altLang="zh-CN" sz="2800" b="1" dirty="0">
                <a:solidFill>
                  <a:srgbClr val="000000"/>
                </a:solidFill>
              </a:rPr>
              <a:t>	;</a:t>
            </a:r>
            <a:r>
              <a:rPr lang="zh-CN" altLang="en-US" sz="2800" b="1" dirty="0">
                <a:solidFill>
                  <a:srgbClr val="000000"/>
                </a:solidFill>
              </a:rPr>
              <a:t>将变量</a:t>
            </a:r>
            <a:r>
              <a:rPr lang="en-US" altLang="zh-CN" sz="2800" b="1" dirty="0">
                <a:solidFill>
                  <a:srgbClr val="000000"/>
                </a:solidFill>
              </a:rPr>
              <a:t>var2 </a:t>
            </a:r>
            <a:r>
              <a:rPr lang="zh-CN" altLang="en-US" sz="2800" b="1" dirty="0">
                <a:solidFill>
                  <a:srgbClr val="000000"/>
                </a:solidFill>
              </a:rPr>
              <a:t>的内容传送到</a:t>
            </a:r>
            <a:r>
              <a:rPr lang="en-US" altLang="zh-CN" sz="2800" b="1" dirty="0">
                <a:solidFill>
                  <a:srgbClr val="000000"/>
                </a:solidFill>
              </a:rPr>
              <a:t>DX</a:t>
            </a:r>
            <a:r>
              <a:rPr lang="zh-CN" altLang="en-US" sz="2800" b="1" dirty="0">
                <a:solidFill>
                  <a:srgbClr val="000000"/>
                </a:solidFill>
              </a:rPr>
              <a:t>中  </a:t>
            </a:r>
          </a:p>
        </p:txBody>
      </p:sp>
      <p:sp>
        <p:nvSpPr>
          <p:cNvPr id="35" name="Line 6"/>
          <p:cNvSpPr>
            <a:spLocks noChangeShapeType="1"/>
          </p:cNvSpPr>
          <p:nvPr/>
        </p:nvSpPr>
        <p:spPr bwMode="auto">
          <a:xfrm flipV="1">
            <a:off x="4500563" y="4868863"/>
            <a:ext cx="10795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36" name="Group 7"/>
          <p:cNvGrpSpPr>
            <a:grpSpLocks/>
          </p:cNvGrpSpPr>
          <p:nvPr/>
        </p:nvGrpSpPr>
        <p:grpSpPr bwMode="auto">
          <a:xfrm>
            <a:off x="5768975" y="4470400"/>
            <a:ext cx="1920875" cy="685800"/>
            <a:chOff x="2032" y="3456"/>
            <a:chExt cx="1210" cy="432"/>
          </a:xfrm>
        </p:grpSpPr>
        <p:sp>
          <p:nvSpPr>
            <p:cNvPr id="37" name="AutoShape 8"/>
            <p:cNvSpPr>
              <a:spLocks noChangeArrowheads="1"/>
            </p:cNvSpPr>
            <p:nvPr/>
          </p:nvSpPr>
          <p:spPr bwMode="auto">
            <a:xfrm>
              <a:off x="2032" y="3456"/>
              <a:ext cx="1210" cy="430"/>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DX </a:t>
              </a:r>
              <a:r>
                <a:rPr lang="en-US" altLang="zh-CN" sz="3200">
                  <a:solidFill>
                    <a:srgbClr val="FF0000"/>
                  </a:solidFill>
                </a:rPr>
                <a:t>1234H</a:t>
              </a:r>
              <a:endParaRPr lang="en-US" altLang="zh-CN" sz="3200" b="0">
                <a:solidFill>
                  <a:srgbClr val="FF0000"/>
                </a:solidFill>
              </a:endParaRPr>
            </a:p>
          </p:txBody>
        </p:sp>
        <p:sp>
          <p:nvSpPr>
            <p:cNvPr id="38" name="Line 9"/>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39" name="Group 11"/>
          <p:cNvGrpSpPr>
            <a:grpSpLocks/>
          </p:cNvGrpSpPr>
          <p:nvPr/>
        </p:nvGrpSpPr>
        <p:grpSpPr bwMode="auto">
          <a:xfrm>
            <a:off x="1116013" y="3860800"/>
            <a:ext cx="3276600" cy="2286000"/>
            <a:chOff x="1152" y="2304"/>
            <a:chExt cx="2064" cy="1440"/>
          </a:xfrm>
        </p:grpSpPr>
        <p:sp>
          <p:nvSpPr>
            <p:cNvPr id="40" name="Line 12"/>
            <p:cNvSpPr>
              <a:spLocks noChangeShapeType="1"/>
            </p:cNvSpPr>
            <p:nvPr/>
          </p:nvSpPr>
          <p:spPr bwMode="auto">
            <a:xfrm>
              <a:off x="2304"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1" name="Line 13"/>
            <p:cNvSpPr>
              <a:spLocks noChangeShapeType="1"/>
            </p:cNvSpPr>
            <p:nvPr/>
          </p:nvSpPr>
          <p:spPr bwMode="auto">
            <a:xfrm>
              <a:off x="3216" y="230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2" name="Line 14"/>
            <p:cNvSpPr>
              <a:spLocks noChangeShapeType="1"/>
            </p:cNvSpPr>
            <p:nvPr/>
          </p:nvSpPr>
          <p:spPr bwMode="auto">
            <a:xfrm>
              <a:off x="2304" y="3120"/>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3" name="Line 15"/>
            <p:cNvSpPr>
              <a:spLocks noChangeShapeType="1"/>
            </p:cNvSpPr>
            <p:nvPr/>
          </p:nvSpPr>
          <p:spPr bwMode="auto">
            <a:xfrm>
              <a:off x="2304" y="3504"/>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4" name="Line 16"/>
            <p:cNvSpPr>
              <a:spLocks noChangeShapeType="1"/>
            </p:cNvSpPr>
            <p:nvPr/>
          </p:nvSpPr>
          <p:spPr bwMode="auto">
            <a:xfrm>
              <a:off x="2304" y="273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5" name="Rectangle 17"/>
            <p:cNvSpPr>
              <a:spLocks noChangeArrowheads="1"/>
            </p:cNvSpPr>
            <p:nvPr/>
          </p:nvSpPr>
          <p:spPr bwMode="auto">
            <a:xfrm>
              <a:off x="2496" y="273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46" name="Rectangle 18"/>
            <p:cNvSpPr>
              <a:spLocks noChangeArrowheads="1"/>
            </p:cNvSpPr>
            <p:nvPr/>
          </p:nvSpPr>
          <p:spPr bwMode="auto">
            <a:xfrm>
              <a:off x="2496" y="3168"/>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a:t>
              </a:r>
            </a:p>
          </p:txBody>
        </p:sp>
        <p:sp>
          <p:nvSpPr>
            <p:cNvPr id="47" name="Rectangle 19"/>
            <p:cNvSpPr>
              <a:spLocks noChangeArrowheads="1"/>
            </p:cNvSpPr>
            <p:nvPr/>
          </p:nvSpPr>
          <p:spPr bwMode="auto">
            <a:xfrm>
              <a:off x="1152" y="2688"/>
              <a:ext cx="101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DS:var2</a:t>
              </a:r>
            </a:p>
          </p:txBody>
        </p:sp>
      </p:grpSp>
      <p:sp>
        <p:nvSpPr>
          <p:cNvPr id="48" name="Text Box 20"/>
          <p:cNvSpPr txBox="1">
            <a:spLocks noChangeArrowheads="1"/>
          </p:cNvSpPr>
          <p:nvPr/>
        </p:nvSpPr>
        <p:spPr bwMode="auto">
          <a:xfrm>
            <a:off x="3097213" y="4622800"/>
            <a:ext cx="990600" cy="11604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34H</a:t>
            </a:r>
          </a:p>
          <a:p>
            <a:pPr eaLnBrk="1" hangingPunct="1">
              <a:spcBef>
                <a:spcPct val="50000"/>
              </a:spcBef>
            </a:pPr>
            <a:r>
              <a:rPr lang="en-US" altLang="zh-CN" sz="2800">
                <a:solidFill>
                  <a:schemeClr val="bg1"/>
                </a:solidFill>
              </a:rPr>
              <a:t>12H</a:t>
            </a:r>
          </a:p>
        </p:txBody>
      </p:sp>
    </p:spTree>
    <p:extLst>
      <p:ext uri="{BB962C8B-B14F-4D97-AF65-F5344CB8AC3E}">
        <p14:creationId xmlns:p14="http://schemas.microsoft.com/office/powerpoint/2010/main" val="417864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762000" y="1828800"/>
            <a:ext cx="75438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sz="3200" dirty="0"/>
              <a:t>④ 通用寄存器←→通用寄存器</a:t>
            </a:r>
            <a:endParaRPr lang="zh-CN" altLang="en-US" sz="3200" dirty="0"/>
          </a:p>
          <a:p>
            <a:pPr eaLnBrk="1" hangingPunct="1"/>
            <a:r>
              <a:rPr lang="zh-CN" altLang="en-US" dirty="0">
                <a:solidFill>
                  <a:srgbClr val="000000"/>
                </a:solidFill>
              </a:rPr>
              <a:t>例</a:t>
            </a:r>
            <a:r>
              <a:rPr lang="en-US" altLang="zh-CN" dirty="0">
                <a:solidFill>
                  <a:srgbClr val="000000"/>
                </a:solidFill>
              </a:rPr>
              <a:t>5  </a:t>
            </a:r>
            <a:r>
              <a:rPr lang="en-US" altLang="zh-CN" sz="3600" dirty="0">
                <a:solidFill>
                  <a:srgbClr val="000000"/>
                </a:solidFill>
              </a:rPr>
              <a:t>  </a:t>
            </a:r>
            <a:r>
              <a:rPr lang="en-US" altLang="zh-CN" sz="3600" dirty="0"/>
              <a:t>MOV AX,BX</a:t>
            </a:r>
            <a:r>
              <a:rPr lang="en-US" altLang="zh-CN" sz="3600" dirty="0">
                <a:solidFill>
                  <a:srgbClr val="000000"/>
                </a:solidFill>
              </a:rPr>
              <a:t>   </a:t>
            </a:r>
          </a:p>
          <a:p>
            <a:pPr eaLnBrk="1" hangingPunct="1"/>
            <a:r>
              <a:rPr lang="en-US" altLang="zh-CN" sz="3600" dirty="0">
                <a:solidFill>
                  <a:srgbClr val="000000"/>
                </a:solidFill>
              </a:rPr>
              <a:t>		  ;</a:t>
            </a:r>
            <a:r>
              <a:rPr lang="zh-CN" altLang="en-US" sz="3600" dirty="0">
                <a:solidFill>
                  <a:srgbClr val="000000"/>
                </a:solidFill>
              </a:rPr>
              <a:t>将</a:t>
            </a:r>
            <a:r>
              <a:rPr lang="en-US" altLang="zh-CN" sz="3600" dirty="0">
                <a:solidFill>
                  <a:srgbClr val="000000"/>
                </a:solidFill>
              </a:rPr>
              <a:t>BX</a:t>
            </a:r>
            <a:r>
              <a:rPr lang="zh-CN" altLang="en-US" sz="3600" dirty="0">
                <a:solidFill>
                  <a:srgbClr val="000000"/>
                </a:solidFill>
              </a:rPr>
              <a:t>的内容传送到</a:t>
            </a:r>
            <a:r>
              <a:rPr lang="en-US" altLang="zh-CN" sz="3600" dirty="0">
                <a:solidFill>
                  <a:srgbClr val="000000"/>
                </a:solidFill>
              </a:rPr>
              <a:t>AX</a:t>
            </a:r>
            <a:r>
              <a:rPr lang="zh-CN" altLang="en-US" sz="3600" dirty="0">
                <a:solidFill>
                  <a:srgbClr val="000000"/>
                </a:solidFill>
              </a:rPr>
              <a:t>中</a:t>
            </a:r>
          </a:p>
          <a:p>
            <a:pPr eaLnBrk="1" hangingPunct="1"/>
            <a:r>
              <a:rPr lang="zh-CN" altLang="en-US" sz="3600" dirty="0">
                <a:solidFill>
                  <a:srgbClr val="000000"/>
                </a:solidFill>
              </a:rPr>
              <a:t>  </a:t>
            </a:r>
          </a:p>
        </p:txBody>
      </p:sp>
      <p:sp>
        <p:nvSpPr>
          <p:cNvPr id="4" name="Line 6"/>
          <p:cNvSpPr>
            <a:spLocks noChangeShapeType="1"/>
          </p:cNvSpPr>
          <p:nvPr/>
        </p:nvSpPr>
        <p:spPr bwMode="auto">
          <a:xfrm flipH="1">
            <a:off x="3124200" y="4800600"/>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5" name="Group 7"/>
          <p:cNvGrpSpPr>
            <a:grpSpLocks/>
          </p:cNvGrpSpPr>
          <p:nvPr/>
        </p:nvGrpSpPr>
        <p:grpSpPr bwMode="auto">
          <a:xfrm>
            <a:off x="1146175" y="4419600"/>
            <a:ext cx="1920875" cy="685800"/>
            <a:chOff x="2031" y="2544"/>
            <a:chExt cx="1210" cy="432"/>
          </a:xfrm>
        </p:grpSpPr>
        <p:sp>
          <p:nvSpPr>
            <p:cNvPr id="6" name="AutoShape 8"/>
            <p:cNvSpPr>
              <a:spLocks noChangeArrowheads="1"/>
            </p:cNvSpPr>
            <p:nvPr/>
          </p:nvSpPr>
          <p:spPr bwMode="auto">
            <a:xfrm>
              <a:off x="2031" y="2544"/>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AX  ????</a:t>
              </a:r>
            </a:p>
          </p:txBody>
        </p:sp>
        <p:sp>
          <p:nvSpPr>
            <p:cNvPr id="7" name="Line 9"/>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8" name="Group 10"/>
          <p:cNvGrpSpPr>
            <a:grpSpLocks/>
          </p:cNvGrpSpPr>
          <p:nvPr/>
        </p:nvGrpSpPr>
        <p:grpSpPr bwMode="auto">
          <a:xfrm>
            <a:off x="4343400" y="4419600"/>
            <a:ext cx="1927225" cy="685800"/>
            <a:chOff x="2029" y="3456"/>
            <a:chExt cx="1214" cy="432"/>
          </a:xfrm>
        </p:grpSpPr>
        <p:sp>
          <p:nvSpPr>
            <p:cNvPr id="9" name="AutoShape 11"/>
            <p:cNvSpPr>
              <a:spLocks noChangeArrowheads="1"/>
            </p:cNvSpPr>
            <p:nvPr/>
          </p:nvSpPr>
          <p:spPr bwMode="auto">
            <a:xfrm>
              <a:off x="2029" y="3456"/>
              <a:ext cx="1214"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BX </a:t>
              </a:r>
              <a:r>
                <a:rPr lang="en-US" altLang="zh-CN" sz="3200">
                  <a:solidFill>
                    <a:srgbClr val="FF0000"/>
                  </a:solidFill>
                </a:rPr>
                <a:t>78AD</a:t>
              </a:r>
              <a:r>
                <a:rPr lang="en-US" altLang="zh-CN" sz="3200" b="0">
                  <a:solidFill>
                    <a:srgbClr val="FF0000"/>
                  </a:solidFill>
                </a:rPr>
                <a:t> </a:t>
              </a:r>
            </a:p>
          </p:txBody>
        </p:sp>
        <p:sp>
          <p:nvSpPr>
            <p:cNvPr id="10" name="Line 12"/>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11" name="Text Box 14"/>
          <p:cNvSpPr txBox="1">
            <a:spLocks noChangeArrowheads="1"/>
          </p:cNvSpPr>
          <p:nvPr/>
        </p:nvSpPr>
        <p:spPr bwMode="auto">
          <a:xfrm>
            <a:off x="1905000" y="4495800"/>
            <a:ext cx="1066800" cy="579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78AD</a:t>
            </a:r>
          </a:p>
        </p:txBody>
      </p:sp>
    </p:spTree>
    <p:extLst>
      <p:ext uri="{BB962C8B-B14F-4D97-AF65-F5344CB8AC3E}">
        <p14:creationId xmlns:p14="http://schemas.microsoft.com/office/powerpoint/2010/main" val="19660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539552" y="1196752"/>
            <a:ext cx="754380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sz="3200" dirty="0"/>
              <a:t>⑤ 通用寄存器←→段寄存器</a:t>
            </a:r>
            <a:endParaRPr lang="zh-CN" altLang="en-US" sz="3200" dirty="0"/>
          </a:p>
          <a:p>
            <a:pPr eaLnBrk="1" hangingPunct="1"/>
            <a:r>
              <a:rPr lang="zh-CN" altLang="en-US" sz="3200" dirty="0">
                <a:solidFill>
                  <a:srgbClr val="000000"/>
                </a:solidFill>
              </a:rPr>
              <a:t>例</a:t>
            </a:r>
            <a:r>
              <a:rPr lang="en-US" altLang="zh-CN" sz="3200" dirty="0">
                <a:solidFill>
                  <a:srgbClr val="000000"/>
                </a:solidFill>
              </a:rPr>
              <a:t>6</a:t>
            </a:r>
            <a:r>
              <a:rPr lang="en-US" altLang="zh-CN" sz="2800" dirty="0">
                <a:solidFill>
                  <a:srgbClr val="000000"/>
                </a:solidFill>
              </a:rPr>
              <a:t>  	</a:t>
            </a:r>
            <a:r>
              <a:rPr lang="en-US" altLang="zh-CN" sz="2800" dirty="0"/>
              <a:t>MOV DS,AX</a:t>
            </a:r>
          </a:p>
          <a:p>
            <a:pPr eaLnBrk="1" hangingPunct="1"/>
            <a:r>
              <a:rPr lang="en-US" altLang="zh-CN" sz="2800" dirty="0"/>
              <a:t>  		MOV BX,ES</a:t>
            </a:r>
            <a:r>
              <a:rPr lang="en-US" altLang="zh-CN" sz="2800" dirty="0">
                <a:solidFill>
                  <a:srgbClr val="000000"/>
                </a:solidFill>
              </a:rPr>
              <a:t>  </a:t>
            </a:r>
          </a:p>
        </p:txBody>
      </p:sp>
      <p:sp>
        <p:nvSpPr>
          <p:cNvPr id="4" name="Line 6"/>
          <p:cNvSpPr>
            <a:spLocks noChangeShapeType="1"/>
          </p:cNvSpPr>
          <p:nvPr/>
        </p:nvSpPr>
        <p:spPr bwMode="auto">
          <a:xfrm flipH="1">
            <a:off x="3505200" y="3048744"/>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5" name="Group 7"/>
          <p:cNvGrpSpPr>
            <a:grpSpLocks/>
          </p:cNvGrpSpPr>
          <p:nvPr/>
        </p:nvGrpSpPr>
        <p:grpSpPr bwMode="auto">
          <a:xfrm>
            <a:off x="1450975" y="2667744"/>
            <a:ext cx="1920875" cy="685800"/>
            <a:chOff x="2031" y="2544"/>
            <a:chExt cx="1210" cy="432"/>
          </a:xfrm>
        </p:grpSpPr>
        <p:sp>
          <p:nvSpPr>
            <p:cNvPr id="6" name="AutoShape 8"/>
            <p:cNvSpPr>
              <a:spLocks noChangeArrowheads="1"/>
            </p:cNvSpPr>
            <p:nvPr/>
          </p:nvSpPr>
          <p:spPr bwMode="auto">
            <a:xfrm>
              <a:off x="2031" y="2544"/>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DS  ????</a:t>
              </a:r>
            </a:p>
          </p:txBody>
        </p:sp>
        <p:sp>
          <p:nvSpPr>
            <p:cNvPr id="7" name="Line 9"/>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8" name="Group 10"/>
          <p:cNvGrpSpPr>
            <a:grpSpLocks/>
          </p:cNvGrpSpPr>
          <p:nvPr/>
        </p:nvGrpSpPr>
        <p:grpSpPr bwMode="auto">
          <a:xfrm>
            <a:off x="4800600" y="2667744"/>
            <a:ext cx="1920875" cy="685800"/>
            <a:chOff x="2031" y="3456"/>
            <a:chExt cx="1210" cy="432"/>
          </a:xfrm>
        </p:grpSpPr>
        <p:sp>
          <p:nvSpPr>
            <p:cNvPr id="9" name="AutoShape 11"/>
            <p:cNvSpPr>
              <a:spLocks noChangeArrowheads="1"/>
            </p:cNvSpPr>
            <p:nvPr/>
          </p:nvSpPr>
          <p:spPr bwMode="auto">
            <a:xfrm>
              <a:off x="2031" y="3456"/>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AX </a:t>
              </a:r>
              <a:r>
                <a:rPr lang="en-US" altLang="zh-CN" sz="3200">
                  <a:solidFill>
                    <a:srgbClr val="FF0000"/>
                  </a:solidFill>
                </a:rPr>
                <a:t>1234</a:t>
              </a:r>
              <a:r>
                <a:rPr lang="en-US" altLang="zh-CN" sz="3200" b="0">
                  <a:solidFill>
                    <a:srgbClr val="FF0000"/>
                  </a:solidFill>
                </a:rPr>
                <a:t> </a:t>
              </a:r>
            </a:p>
          </p:txBody>
        </p:sp>
        <p:sp>
          <p:nvSpPr>
            <p:cNvPr id="10" name="Line 12"/>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11" name="Text Box 14"/>
          <p:cNvSpPr txBox="1">
            <a:spLocks noChangeArrowheads="1"/>
          </p:cNvSpPr>
          <p:nvPr/>
        </p:nvSpPr>
        <p:spPr bwMode="auto">
          <a:xfrm>
            <a:off x="2209800" y="2743944"/>
            <a:ext cx="1066800" cy="579438"/>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1234</a:t>
            </a:r>
          </a:p>
        </p:txBody>
      </p:sp>
      <p:sp>
        <p:nvSpPr>
          <p:cNvPr id="12" name="Line 15"/>
          <p:cNvSpPr>
            <a:spLocks noChangeShapeType="1"/>
          </p:cNvSpPr>
          <p:nvPr/>
        </p:nvSpPr>
        <p:spPr bwMode="auto">
          <a:xfrm flipH="1">
            <a:off x="3541935" y="3882008"/>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13" name="Group 16"/>
          <p:cNvGrpSpPr>
            <a:grpSpLocks/>
          </p:cNvGrpSpPr>
          <p:nvPr/>
        </p:nvGrpSpPr>
        <p:grpSpPr bwMode="auto">
          <a:xfrm>
            <a:off x="1484535" y="3501008"/>
            <a:ext cx="1927225" cy="685800"/>
            <a:chOff x="2029" y="2544"/>
            <a:chExt cx="1214" cy="432"/>
          </a:xfrm>
        </p:grpSpPr>
        <p:sp>
          <p:nvSpPr>
            <p:cNvPr id="14" name="AutoShape 17"/>
            <p:cNvSpPr>
              <a:spLocks noChangeArrowheads="1"/>
            </p:cNvSpPr>
            <p:nvPr/>
          </p:nvSpPr>
          <p:spPr bwMode="auto">
            <a:xfrm>
              <a:off x="2029" y="2544"/>
              <a:ext cx="1214"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BX  ????</a:t>
              </a:r>
            </a:p>
          </p:txBody>
        </p:sp>
        <p:sp>
          <p:nvSpPr>
            <p:cNvPr id="15" name="Line 18"/>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16" name="Group 19"/>
          <p:cNvGrpSpPr>
            <a:grpSpLocks/>
          </p:cNvGrpSpPr>
          <p:nvPr/>
        </p:nvGrpSpPr>
        <p:grpSpPr bwMode="auto">
          <a:xfrm>
            <a:off x="5088160" y="3501008"/>
            <a:ext cx="1716088" cy="685800"/>
            <a:chOff x="2175" y="3456"/>
            <a:chExt cx="921" cy="432"/>
          </a:xfrm>
        </p:grpSpPr>
        <p:sp>
          <p:nvSpPr>
            <p:cNvPr id="17" name="AutoShape 20"/>
            <p:cNvSpPr>
              <a:spLocks noChangeArrowheads="1"/>
            </p:cNvSpPr>
            <p:nvPr/>
          </p:nvSpPr>
          <p:spPr bwMode="auto">
            <a:xfrm>
              <a:off x="2175" y="3456"/>
              <a:ext cx="921" cy="430"/>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ES </a:t>
              </a:r>
              <a:r>
                <a:rPr lang="en-US" altLang="zh-CN" sz="3200">
                  <a:solidFill>
                    <a:srgbClr val="FF0000"/>
                  </a:solidFill>
                </a:rPr>
                <a:t>AA55</a:t>
              </a:r>
              <a:endParaRPr lang="en-US" altLang="zh-CN" sz="3200" b="0">
                <a:solidFill>
                  <a:srgbClr val="FF0000"/>
                </a:solidFill>
              </a:endParaRPr>
            </a:p>
          </p:txBody>
        </p:sp>
        <p:sp>
          <p:nvSpPr>
            <p:cNvPr id="18" name="Line 21"/>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19" name="Text Box 22"/>
          <p:cNvSpPr txBox="1">
            <a:spLocks noChangeArrowheads="1"/>
          </p:cNvSpPr>
          <p:nvPr/>
        </p:nvSpPr>
        <p:spPr bwMode="auto">
          <a:xfrm>
            <a:off x="2246535" y="3577208"/>
            <a:ext cx="1066800" cy="579438"/>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AA55</a:t>
            </a:r>
          </a:p>
        </p:txBody>
      </p:sp>
      <p:sp>
        <p:nvSpPr>
          <p:cNvPr id="20" name="Rectangle 5"/>
          <p:cNvSpPr>
            <a:spLocks noChangeArrowheads="1"/>
          </p:cNvSpPr>
          <p:nvPr/>
        </p:nvSpPr>
        <p:spPr bwMode="auto">
          <a:xfrm>
            <a:off x="539552" y="4293096"/>
            <a:ext cx="7543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sz="2400" dirty="0"/>
              <a:t>⑤ 通用寄存器</a:t>
            </a:r>
            <a:r>
              <a:rPr lang="zh-CN" altLang="zh-CN" sz="2400" dirty="0" smtClean="0"/>
              <a:t>←段</a:t>
            </a:r>
            <a:r>
              <a:rPr lang="zh-CN" altLang="zh-CN" sz="2400" dirty="0"/>
              <a:t>寄存器</a:t>
            </a:r>
            <a:endParaRPr lang="zh-CN" altLang="en-US" sz="2400" dirty="0"/>
          </a:p>
          <a:p>
            <a:pPr eaLnBrk="1" hangingPunct="1"/>
            <a:r>
              <a:rPr lang="zh-CN" altLang="en-US" sz="3200" dirty="0">
                <a:solidFill>
                  <a:srgbClr val="000000"/>
                </a:solidFill>
              </a:rPr>
              <a:t>例</a:t>
            </a:r>
            <a:r>
              <a:rPr lang="en-US" altLang="zh-CN" sz="3200" dirty="0">
                <a:solidFill>
                  <a:srgbClr val="000000"/>
                </a:solidFill>
              </a:rPr>
              <a:t>7</a:t>
            </a:r>
            <a:r>
              <a:rPr lang="en-US" altLang="zh-CN" sz="2800" dirty="0">
                <a:solidFill>
                  <a:srgbClr val="000000"/>
                </a:solidFill>
              </a:rPr>
              <a:t>  	</a:t>
            </a:r>
            <a:r>
              <a:rPr lang="en-US" altLang="zh-CN" sz="2800" dirty="0"/>
              <a:t>MOV DX,CS</a:t>
            </a:r>
            <a:r>
              <a:rPr lang="en-US" altLang="zh-CN" sz="2800" dirty="0">
                <a:solidFill>
                  <a:srgbClr val="000000"/>
                </a:solidFill>
              </a:rPr>
              <a:t>  </a:t>
            </a:r>
          </a:p>
        </p:txBody>
      </p:sp>
      <p:sp>
        <p:nvSpPr>
          <p:cNvPr id="21" name="Line 7"/>
          <p:cNvSpPr>
            <a:spLocks noChangeShapeType="1"/>
          </p:cNvSpPr>
          <p:nvPr/>
        </p:nvSpPr>
        <p:spPr bwMode="auto">
          <a:xfrm flipH="1">
            <a:off x="3658840" y="5860504"/>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22" name="Group 8"/>
          <p:cNvGrpSpPr>
            <a:grpSpLocks/>
          </p:cNvGrpSpPr>
          <p:nvPr/>
        </p:nvGrpSpPr>
        <p:grpSpPr bwMode="auto">
          <a:xfrm>
            <a:off x="4959003" y="5454104"/>
            <a:ext cx="1773237" cy="685800"/>
            <a:chOff x="2219" y="3456"/>
            <a:chExt cx="834" cy="432"/>
          </a:xfrm>
        </p:grpSpPr>
        <p:sp>
          <p:nvSpPr>
            <p:cNvPr id="23" name="AutoShape 9"/>
            <p:cNvSpPr>
              <a:spLocks noChangeArrowheads="1"/>
            </p:cNvSpPr>
            <p:nvPr/>
          </p:nvSpPr>
          <p:spPr bwMode="auto">
            <a:xfrm>
              <a:off x="2219" y="3456"/>
              <a:ext cx="834" cy="430"/>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CS </a:t>
              </a:r>
              <a:r>
                <a:rPr lang="en-US" altLang="zh-CN" sz="3200"/>
                <a:t>1234</a:t>
              </a:r>
              <a:endParaRPr lang="en-US" altLang="zh-CN" sz="3200" b="0"/>
            </a:p>
          </p:txBody>
        </p:sp>
        <p:sp>
          <p:nvSpPr>
            <p:cNvPr id="24" name="Line 10"/>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25" name="Group 11"/>
          <p:cNvGrpSpPr>
            <a:grpSpLocks/>
          </p:cNvGrpSpPr>
          <p:nvPr/>
        </p:nvGrpSpPr>
        <p:grpSpPr bwMode="auto">
          <a:xfrm>
            <a:off x="1525240" y="5479504"/>
            <a:ext cx="1920875" cy="685800"/>
            <a:chOff x="2031" y="2544"/>
            <a:chExt cx="1210" cy="432"/>
          </a:xfrm>
        </p:grpSpPr>
        <p:sp>
          <p:nvSpPr>
            <p:cNvPr id="26" name="AutoShape 12"/>
            <p:cNvSpPr>
              <a:spLocks noChangeArrowheads="1"/>
            </p:cNvSpPr>
            <p:nvPr/>
          </p:nvSpPr>
          <p:spPr bwMode="auto">
            <a:xfrm>
              <a:off x="2031" y="2544"/>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DX  ????</a:t>
              </a:r>
            </a:p>
          </p:txBody>
        </p:sp>
        <p:sp>
          <p:nvSpPr>
            <p:cNvPr id="27" name="Line 13"/>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28" name="Text Box 14"/>
          <p:cNvSpPr txBox="1">
            <a:spLocks noChangeArrowheads="1"/>
          </p:cNvSpPr>
          <p:nvPr/>
        </p:nvSpPr>
        <p:spPr bwMode="auto">
          <a:xfrm>
            <a:off x="2287240" y="5555704"/>
            <a:ext cx="1066800" cy="579438"/>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1234</a:t>
            </a:r>
          </a:p>
        </p:txBody>
      </p:sp>
      <p:sp>
        <p:nvSpPr>
          <p:cNvPr id="29" name="TextBox 28"/>
          <p:cNvSpPr txBox="1"/>
          <p:nvPr/>
        </p:nvSpPr>
        <p:spPr>
          <a:xfrm>
            <a:off x="4648200" y="4770149"/>
            <a:ext cx="2084040" cy="369332"/>
          </a:xfrm>
          <a:prstGeom prst="rect">
            <a:avLst/>
          </a:prstGeom>
          <a:noFill/>
        </p:spPr>
        <p:txBody>
          <a:bodyPr wrap="square" rtlCol="0">
            <a:spAutoFit/>
          </a:bodyPr>
          <a:lstStyle/>
          <a:p>
            <a:r>
              <a:rPr lang="en-US" altLang="zh-CN" b="1" dirty="0" smtClean="0"/>
              <a:t>CS</a:t>
            </a:r>
            <a:r>
              <a:rPr lang="zh-CN" altLang="en-US" b="1" dirty="0" smtClean="0"/>
              <a:t>不能作目的</a:t>
            </a:r>
            <a:endParaRPr lang="en-US" b="1" dirty="0"/>
          </a:p>
        </p:txBody>
      </p:sp>
    </p:spTree>
    <p:extLst>
      <p:ext uri="{BB962C8B-B14F-4D97-AF65-F5344CB8AC3E}">
        <p14:creationId xmlns:p14="http://schemas.microsoft.com/office/powerpoint/2010/main" val="19106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9" grpId="0" animBg="1" autoUpdateAnimBg="0"/>
      <p:bldP spid="28"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47700" y="1323183"/>
            <a:ext cx="7543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sz="3200" dirty="0"/>
              <a:t>⑥ 段寄存器←→存储单元</a:t>
            </a:r>
            <a:endParaRPr lang="zh-CN" altLang="en-US" sz="3200" dirty="0"/>
          </a:p>
          <a:p>
            <a:pPr eaLnBrk="1" hangingPunct="1"/>
            <a:r>
              <a:rPr lang="zh-CN" altLang="en-US" dirty="0">
                <a:solidFill>
                  <a:srgbClr val="000000"/>
                </a:solidFill>
              </a:rPr>
              <a:t>例</a:t>
            </a:r>
            <a:r>
              <a:rPr lang="en-US" altLang="zh-CN" dirty="0">
                <a:solidFill>
                  <a:srgbClr val="000000"/>
                </a:solidFill>
              </a:rPr>
              <a:t>8</a:t>
            </a:r>
            <a:r>
              <a:rPr lang="en-US" altLang="zh-CN" sz="3600" dirty="0">
                <a:solidFill>
                  <a:srgbClr val="000000"/>
                </a:solidFill>
              </a:rPr>
              <a:t>  	</a:t>
            </a:r>
            <a:r>
              <a:rPr lang="en-US" altLang="zh-CN" sz="3600" dirty="0"/>
              <a:t>MOV DS,var1</a:t>
            </a:r>
          </a:p>
          <a:p>
            <a:pPr eaLnBrk="1" hangingPunct="1"/>
            <a:r>
              <a:rPr lang="zh-CN" altLang="en-US" sz="3600" dirty="0" smtClean="0">
                <a:solidFill>
                  <a:srgbClr val="000000"/>
                </a:solidFill>
              </a:rPr>
              <a:t>例</a:t>
            </a:r>
            <a:r>
              <a:rPr lang="en-US" altLang="zh-CN" sz="3600" dirty="0">
                <a:solidFill>
                  <a:srgbClr val="000000"/>
                </a:solidFill>
              </a:rPr>
              <a:t>9  	</a:t>
            </a:r>
            <a:r>
              <a:rPr lang="en-US" altLang="zh-CN" sz="3600" dirty="0"/>
              <a:t>MOV var2,ES</a:t>
            </a:r>
            <a:r>
              <a:rPr lang="en-US" altLang="zh-CN" sz="3600" dirty="0">
                <a:solidFill>
                  <a:srgbClr val="000000"/>
                </a:solidFill>
              </a:rPr>
              <a:t>  </a:t>
            </a:r>
          </a:p>
          <a:p>
            <a:pPr eaLnBrk="1" hangingPunct="1"/>
            <a:endParaRPr lang="en-US" altLang="zh-CN" sz="3600" dirty="0"/>
          </a:p>
        </p:txBody>
      </p:sp>
      <p:sp>
        <p:nvSpPr>
          <p:cNvPr id="4" name="Line 6"/>
          <p:cNvSpPr>
            <a:spLocks noChangeShapeType="1"/>
          </p:cNvSpPr>
          <p:nvPr/>
        </p:nvSpPr>
        <p:spPr bwMode="auto">
          <a:xfrm flipH="1">
            <a:off x="3162300" y="4271392"/>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5" name="Group 7"/>
          <p:cNvGrpSpPr>
            <a:grpSpLocks/>
          </p:cNvGrpSpPr>
          <p:nvPr/>
        </p:nvGrpSpPr>
        <p:grpSpPr bwMode="auto">
          <a:xfrm>
            <a:off x="1028700" y="3890392"/>
            <a:ext cx="1920875" cy="685800"/>
            <a:chOff x="2031" y="2544"/>
            <a:chExt cx="1210" cy="432"/>
          </a:xfrm>
        </p:grpSpPr>
        <p:sp>
          <p:nvSpPr>
            <p:cNvPr id="6" name="AutoShape 8"/>
            <p:cNvSpPr>
              <a:spLocks noChangeArrowheads="1"/>
            </p:cNvSpPr>
            <p:nvPr/>
          </p:nvSpPr>
          <p:spPr bwMode="auto">
            <a:xfrm>
              <a:off x="2031" y="2544"/>
              <a:ext cx="1210"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DS  ????</a:t>
              </a:r>
            </a:p>
          </p:txBody>
        </p:sp>
        <p:sp>
          <p:nvSpPr>
            <p:cNvPr id="7" name="Line 9"/>
            <p:cNvSpPr>
              <a:spLocks noChangeShapeType="1"/>
            </p:cNvSpPr>
            <p:nvPr/>
          </p:nvSpPr>
          <p:spPr bwMode="auto">
            <a:xfrm>
              <a:off x="2496" y="2544"/>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8" name="Text Box 10"/>
          <p:cNvSpPr txBox="1">
            <a:spLocks noChangeArrowheads="1"/>
          </p:cNvSpPr>
          <p:nvPr/>
        </p:nvSpPr>
        <p:spPr bwMode="auto">
          <a:xfrm>
            <a:off x="1790700" y="3966592"/>
            <a:ext cx="1066800" cy="579438"/>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a:solidFill>
                  <a:schemeClr val="bg1"/>
                </a:solidFill>
              </a:rPr>
              <a:t>1234</a:t>
            </a:r>
          </a:p>
        </p:txBody>
      </p:sp>
      <p:grpSp>
        <p:nvGrpSpPr>
          <p:cNvPr id="9" name="Group 11"/>
          <p:cNvGrpSpPr>
            <a:grpSpLocks/>
          </p:cNvGrpSpPr>
          <p:nvPr/>
        </p:nvGrpSpPr>
        <p:grpSpPr bwMode="auto">
          <a:xfrm>
            <a:off x="4457700" y="3356992"/>
            <a:ext cx="3130550" cy="2286000"/>
            <a:chOff x="3360" y="2064"/>
            <a:chExt cx="1972" cy="1440"/>
          </a:xfrm>
        </p:grpSpPr>
        <p:sp>
          <p:nvSpPr>
            <p:cNvPr id="10" name="Line 12"/>
            <p:cNvSpPr>
              <a:spLocks noChangeShapeType="1"/>
            </p:cNvSpPr>
            <p:nvPr/>
          </p:nvSpPr>
          <p:spPr bwMode="auto">
            <a:xfrm>
              <a:off x="3360" y="206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13"/>
            <p:cNvSpPr>
              <a:spLocks noChangeShapeType="1"/>
            </p:cNvSpPr>
            <p:nvPr/>
          </p:nvSpPr>
          <p:spPr bwMode="auto">
            <a:xfrm>
              <a:off x="4272" y="2064"/>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 name="Line 14"/>
            <p:cNvSpPr>
              <a:spLocks noChangeShapeType="1"/>
            </p:cNvSpPr>
            <p:nvPr/>
          </p:nvSpPr>
          <p:spPr bwMode="auto">
            <a:xfrm>
              <a:off x="3360" y="2880"/>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 name="Line 15"/>
            <p:cNvSpPr>
              <a:spLocks noChangeShapeType="1"/>
            </p:cNvSpPr>
            <p:nvPr/>
          </p:nvSpPr>
          <p:spPr bwMode="auto">
            <a:xfrm>
              <a:off x="3360" y="3264"/>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 name="Line 16"/>
            <p:cNvSpPr>
              <a:spLocks noChangeShapeType="1"/>
            </p:cNvSpPr>
            <p:nvPr/>
          </p:nvSpPr>
          <p:spPr bwMode="auto">
            <a:xfrm>
              <a:off x="3360" y="249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Rectangle 17"/>
            <p:cNvSpPr>
              <a:spLocks noChangeArrowheads="1"/>
            </p:cNvSpPr>
            <p:nvPr/>
          </p:nvSpPr>
          <p:spPr bwMode="auto">
            <a:xfrm>
              <a:off x="3552" y="249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t>34</a:t>
              </a:r>
            </a:p>
          </p:txBody>
        </p:sp>
        <p:sp>
          <p:nvSpPr>
            <p:cNvPr id="16" name="Rectangle 18"/>
            <p:cNvSpPr>
              <a:spLocks noChangeArrowheads="1"/>
            </p:cNvSpPr>
            <p:nvPr/>
          </p:nvSpPr>
          <p:spPr bwMode="auto">
            <a:xfrm>
              <a:off x="3552" y="2928"/>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t>12</a:t>
              </a:r>
            </a:p>
          </p:txBody>
        </p:sp>
        <p:sp>
          <p:nvSpPr>
            <p:cNvPr id="17" name="Rectangle 19"/>
            <p:cNvSpPr>
              <a:spLocks noChangeArrowheads="1"/>
            </p:cNvSpPr>
            <p:nvPr/>
          </p:nvSpPr>
          <p:spPr bwMode="auto">
            <a:xfrm>
              <a:off x="4320" y="2496"/>
              <a:ext cx="10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DS:var1</a:t>
              </a:r>
            </a:p>
          </p:txBody>
        </p:sp>
      </p:grpSp>
    </p:spTree>
    <p:extLst>
      <p:ext uri="{BB962C8B-B14F-4D97-AF65-F5344CB8AC3E}">
        <p14:creationId xmlns:p14="http://schemas.microsoft.com/office/powerpoint/2010/main" val="35032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47700" y="1323183"/>
            <a:ext cx="7543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sz="3200" dirty="0"/>
              <a:t>⑥ 段寄存器←→存储单元</a:t>
            </a:r>
            <a:endParaRPr lang="zh-CN" altLang="en-US" sz="3200" dirty="0"/>
          </a:p>
          <a:p>
            <a:pPr eaLnBrk="1" hangingPunct="1"/>
            <a:r>
              <a:rPr lang="zh-CN" altLang="en-US" dirty="0">
                <a:solidFill>
                  <a:srgbClr val="000000"/>
                </a:solidFill>
              </a:rPr>
              <a:t>例</a:t>
            </a:r>
            <a:r>
              <a:rPr lang="en-US" altLang="zh-CN" dirty="0">
                <a:solidFill>
                  <a:srgbClr val="000000"/>
                </a:solidFill>
              </a:rPr>
              <a:t>8</a:t>
            </a:r>
            <a:r>
              <a:rPr lang="en-US" altLang="zh-CN" sz="3600" dirty="0">
                <a:solidFill>
                  <a:srgbClr val="000000"/>
                </a:solidFill>
              </a:rPr>
              <a:t>  	</a:t>
            </a:r>
            <a:r>
              <a:rPr lang="en-US" altLang="zh-CN" sz="3600" dirty="0"/>
              <a:t>MOV DS,var1</a:t>
            </a:r>
          </a:p>
          <a:p>
            <a:pPr eaLnBrk="1" hangingPunct="1"/>
            <a:r>
              <a:rPr lang="zh-CN" altLang="en-US" sz="3600" dirty="0" smtClean="0">
                <a:solidFill>
                  <a:srgbClr val="000000"/>
                </a:solidFill>
              </a:rPr>
              <a:t>例</a:t>
            </a:r>
            <a:r>
              <a:rPr lang="en-US" altLang="zh-CN" sz="3600" dirty="0">
                <a:solidFill>
                  <a:srgbClr val="000000"/>
                </a:solidFill>
              </a:rPr>
              <a:t>9  	</a:t>
            </a:r>
            <a:r>
              <a:rPr lang="en-US" altLang="zh-CN" sz="3600" dirty="0"/>
              <a:t>MOV var2,ES</a:t>
            </a:r>
            <a:r>
              <a:rPr lang="en-US" altLang="zh-CN" sz="3600" dirty="0">
                <a:solidFill>
                  <a:srgbClr val="000000"/>
                </a:solidFill>
              </a:rPr>
              <a:t>  </a:t>
            </a:r>
          </a:p>
          <a:p>
            <a:pPr eaLnBrk="1" hangingPunct="1"/>
            <a:endParaRPr lang="en-US" altLang="zh-CN" sz="3600" dirty="0"/>
          </a:p>
        </p:txBody>
      </p:sp>
      <p:grpSp>
        <p:nvGrpSpPr>
          <p:cNvPr id="18" name="Group 2"/>
          <p:cNvGrpSpPr>
            <a:grpSpLocks/>
          </p:cNvGrpSpPr>
          <p:nvPr/>
        </p:nvGrpSpPr>
        <p:grpSpPr bwMode="auto">
          <a:xfrm>
            <a:off x="838200" y="3276600"/>
            <a:ext cx="3505200" cy="2286000"/>
            <a:chOff x="240" y="2016"/>
            <a:chExt cx="1968" cy="1440"/>
          </a:xfrm>
        </p:grpSpPr>
        <p:sp>
          <p:nvSpPr>
            <p:cNvPr id="19" name="Line 3"/>
            <p:cNvSpPr>
              <a:spLocks noChangeShapeType="1"/>
            </p:cNvSpPr>
            <p:nvPr/>
          </p:nvSpPr>
          <p:spPr bwMode="auto">
            <a:xfrm>
              <a:off x="1296" y="2016"/>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4"/>
            <p:cNvSpPr>
              <a:spLocks noChangeShapeType="1"/>
            </p:cNvSpPr>
            <p:nvPr/>
          </p:nvSpPr>
          <p:spPr bwMode="auto">
            <a:xfrm>
              <a:off x="2208" y="2016"/>
              <a:ext cx="0" cy="144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Line 5"/>
            <p:cNvSpPr>
              <a:spLocks noChangeShapeType="1"/>
            </p:cNvSpPr>
            <p:nvPr/>
          </p:nvSpPr>
          <p:spPr bwMode="auto">
            <a:xfrm>
              <a:off x="1296" y="2832"/>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 name="Line 6"/>
            <p:cNvSpPr>
              <a:spLocks noChangeShapeType="1"/>
            </p:cNvSpPr>
            <p:nvPr/>
          </p:nvSpPr>
          <p:spPr bwMode="auto">
            <a:xfrm>
              <a:off x="1296" y="321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3" name="Line 7"/>
            <p:cNvSpPr>
              <a:spLocks noChangeShapeType="1"/>
            </p:cNvSpPr>
            <p:nvPr/>
          </p:nvSpPr>
          <p:spPr bwMode="auto">
            <a:xfrm>
              <a:off x="1296" y="2448"/>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4" name="Rectangle 8"/>
            <p:cNvSpPr>
              <a:spLocks noChangeArrowheads="1"/>
            </p:cNvSpPr>
            <p:nvPr/>
          </p:nvSpPr>
          <p:spPr bwMode="auto">
            <a:xfrm>
              <a:off x="1488" y="2448"/>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b="0">
                  <a:solidFill>
                    <a:srgbClr val="FF0000"/>
                  </a:solidFill>
                </a:rPr>
                <a:t>??</a:t>
              </a:r>
            </a:p>
          </p:txBody>
        </p:sp>
        <p:sp>
          <p:nvSpPr>
            <p:cNvPr id="25" name="Rectangle 9"/>
            <p:cNvSpPr>
              <a:spLocks noChangeArrowheads="1"/>
            </p:cNvSpPr>
            <p:nvPr/>
          </p:nvSpPr>
          <p:spPr bwMode="auto">
            <a:xfrm>
              <a:off x="1488" y="2880"/>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b="0">
                  <a:solidFill>
                    <a:srgbClr val="FF0000"/>
                  </a:solidFill>
                </a:rPr>
                <a:t>??</a:t>
              </a:r>
            </a:p>
          </p:txBody>
        </p:sp>
        <p:sp>
          <p:nvSpPr>
            <p:cNvPr id="26" name="Rectangle 10"/>
            <p:cNvSpPr>
              <a:spLocks noChangeArrowheads="1"/>
            </p:cNvSpPr>
            <p:nvPr/>
          </p:nvSpPr>
          <p:spPr bwMode="auto">
            <a:xfrm>
              <a:off x="240" y="2448"/>
              <a:ext cx="10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DS:var2</a:t>
              </a:r>
            </a:p>
          </p:txBody>
        </p:sp>
      </p:grpSp>
      <p:sp>
        <p:nvSpPr>
          <p:cNvPr id="27" name="Line 16"/>
          <p:cNvSpPr>
            <a:spLocks noChangeShapeType="1"/>
          </p:cNvSpPr>
          <p:nvPr/>
        </p:nvSpPr>
        <p:spPr bwMode="auto">
          <a:xfrm flipH="1">
            <a:off x="4495800" y="4267200"/>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28" name="Group 17"/>
          <p:cNvGrpSpPr>
            <a:grpSpLocks/>
          </p:cNvGrpSpPr>
          <p:nvPr/>
        </p:nvGrpSpPr>
        <p:grpSpPr bwMode="auto">
          <a:xfrm>
            <a:off x="5651500" y="3860800"/>
            <a:ext cx="1717675" cy="685800"/>
            <a:chOff x="2095" y="3456"/>
            <a:chExt cx="1082" cy="432"/>
          </a:xfrm>
        </p:grpSpPr>
        <p:sp>
          <p:nvSpPr>
            <p:cNvPr id="29" name="AutoShape 18"/>
            <p:cNvSpPr>
              <a:spLocks noChangeArrowheads="1"/>
            </p:cNvSpPr>
            <p:nvPr/>
          </p:nvSpPr>
          <p:spPr bwMode="auto">
            <a:xfrm>
              <a:off x="2095" y="3456"/>
              <a:ext cx="1082" cy="431"/>
            </a:xfrm>
            <a:prstGeom prst="roundRect">
              <a:avLst>
                <a:gd name="adj" fmla="val 16667"/>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sz="3200" b="0"/>
                <a:t>ES </a:t>
              </a:r>
              <a:r>
                <a:rPr lang="en-US" altLang="zh-CN" sz="3200"/>
                <a:t>55AA</a:t>
              </a:r>
              <a:endParaRPr lang="en-US" altLang="zh-CN" sz="3200" b="0"/>
            </a:p>
          </p:txBody>
        </p:sp>
        <p:sp>
          <p:nvSpPr>
            <p:cNvPr id="30" name="Line 19"/>
            <p:cNvSpPr>
              <a:spLocks noChangeShapeType="1"/>
            </p:cNvSpPr>
            <p:nvPr/>
          </p:nvSpPr>
          <p:spPr bwMode="auto">
            <a:xfrm>
              <a:off x="2448" y="3456"/>
              <a:ext cx="0" cy="43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31" name="Text Box 20"/>
          <p:cNvSpPr txBox="1">
            <a:spLocks noChangeArrowheads="1"/>
          </p:cNvSpPr>
          <p:nvPr/>
        </p:nvSpPr>
        <p:spPr bwMode="auto">
          <a:xfrm>
            <a:off x="3048000" y="3962400"/>
            <a:ext cx="990600" cy="1160463"/>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AAH</a:t>
            </a:r>
          </a:p>
          <a:p>
            <a:pPr eaLnBrk="1" hangingPunct="1">
              <a:spcBef>
                <a:spcPct val="50000"/>
              </a:spcBef>
            </a:pPr>
            <a:r>
              <a:rPr lang="en-US" altLang="zh-CN" sz="2800">
                <a:solidFill>
                  <a:schemeClr val="bg1"/>
                </a:solidFill>
              </a:rPr>
              <a:t>55H</a:t>
            </a:r>
          </a:p>
        </p:txBody>
      </p:sp>
      <p:sp>
        <p:nvSpPr>
          <p:cNvPr id="32" name="矩形 31"/>
          <p:cNvSpPr/>
          <p:nvPr/>
        </p:nvSpPr>
        <p:spPr>
          <a:xfrm>
            <a:off x="5868144" y="1898484"/>
            <a:ext cx="2736304" cy="12424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rgbClr val="FF0000"/>
                </a:solidFill>
              </a:rPr>
              <a:t>CS</a:t>
            </a:r>
            <a:r>
              <a:rPr lang="zh-CN" altLang="en-US" sz="4000" b="1" dirty="0" smtClean="0">
                <a:solidFill>
                  <a:srgbClr val="FF0000"/>
                </a:solidFill>
              </a:rPr>
              <a:t>不能作目的</a:t>
            </a:r>
            <a:endParaRPr lang="en-US" sz="4000" b="1" dirty="0">
              <a:solidFill>
                <a:srgbClr val="FF0000"/>
              </a:solidFill>
            </a:endParaRPr>
          </a:p>
        </p:txBody>
      </p:sp>
    </p:spTree>
    <p:extLst>
      <p:ext uri="{BB962C8B-B14F-4D97-AF65-F5344CB8AC3E}">
        <p14:creationId xmlns:p14="http://schemas.microsoft.com/office/powerpoint/2010/main" val="378609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5"/>
          <p:cNvSpPr txBox="1">
            <a:spLocks noChangeArrowheads="1"/>
          </p:cNvSpPr>
          <p:nvPr/>
        </p:nvSpPr>
        <p:spPr bwMode="auto">
          <a:xfrm>
            <a:off x="468313" y="1916113"/>
            <a:ext cx="80645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smtClean="0">
                <a:solidFill>
                  <a:srgbClr val="000000"/>
                </a:solidFill>
              </a:rPr>
              <a:t>应该</a:t>
            </a:r>
            <a:r>
              <a:rPr lang="zh-CN" altLang="en-US" sz="3200" dirty="0">
                <a:solidFill>
                  <a:srgbClr val="000000"/>
                </a:solidFill>
              </a:rPr>
              <a:t>特别注意</a:t>
            </a:r>
            <a:r>
              <a:rPr lang="en-US" altLang="zh-CN" sz="3200" dirty="0">
                <a:solidFill>
                  <a:srgbClr val="000000"/>
                </a:solidFill>
              </a:rPr>
              <a:t>MOV</a:t>
            </a:r>
            <a:r>
              <a:rPr lang="zh-CN" altLang="en-US" sz="3200" dirty="0">
                <a:solidFill>
                  <a:srgbClr val="000000"/>
                </a:solidFill>
              </a:rPr>
              <a:t>指令不能直达的路径：</a:t>
            </a:r>
          </a:p>
          <a:p>
            <a:pPr eaLnBrk="1" hangingPunct="1"/>
            <a:endParaRPr lang="zh-CN" altLang="en-US" sz="3200" dirty="0">
              <a:solidFill>
                <a:srgbClr val="000000"/>
              </a:solidFill>
            </a:endParaRPr>
          </a:p>
          <a:p>
            <a:pPr eaLnBrk="1" hangingPunct="1">
              <a:buClr>
                <a:srgbClr val="FF0000"/>
              </a:buClr>
              <a:buFont typeface="Wingdings" pitchFamily="2" charset="2"/>
              <a:buChar char="n"/>
            </a:pPr>
            <a:r>
              <a:rPr lang="zh-CN" altLang="en-US" sz="3200" dirty="0">
                <a:solidFill>
                  <a:srgbClr val="000000"/>
                </a:solidFill>
              </a:rPr>
              <a:t>  立即数 </a:t>
            </a:r>
            <a:r>
              <a:rPr lang="zh-CN" altLang="en-US" sz="3200" dirty="0" smtClean="0">
                <a:solidFill>
                  <a:srgbClr val="000000"/>
                </a:solidFill>
              </a:rPr>
              <a:t>  </a:t>
            </a:r>
            <a:r>
              <a:rPr lang="en-US" altLang="zh-CN" sz="3200" dirty="0" smtClean="0">
                <a:solidFill>
                  <a:srgbClr val="FF0000"/>
                </a:solidFill>
              </a:rPr>
              <a:t>×</a:t>
            </a:r>
            <a:r>
              <a:rPr lang="en-US" altLang="zh-CN" sz="3200" dirty="0">
                <a:solidFill>
                  <a:srgbClr val="FF0000"/>
                </a:solidFill>
              </a:rPr>
              <a:t>→</a:t>
            </a:r>
            <a:r>
              <a:rPr lang="en-US" altLang="zh-CN" sz="3200" dirty="0">
                <a:solidFill>
                  <a:srgbClr val="000000"/>
                </a:solidFill>
              </a:rPr>
              <a:t> </a:t>
            </a:r>
            <a:r>
              <a:rPr lang="zh-CN" altLang="en-US" sz="3200" dirty="0">
                <a:solidFill>
                  <a:srgbClr val="000000"/>
                </a:solidFill>
              </a:rPr>
              <a:t>段寄存器</a:t>
            </a:r>
          </a:p>
          <a:p>
            <a:pPr eaLnBrk="1" hangingPunct="1">
              <a:buClr>
                <a:srgbClr val="FF0000"/>
              </a:buClr>
              <a:buFont typeface="Wingdings" pitchFamily="2" charset="2"/>
              <a:buChar char="n"/>
            </a:pPr>
            <a:r>
              <a:rPr lang="zh-CN" altLang="en-US" sz="3200" dirty="0">
                <a:solidFill>
                  <a:srgbClr val="000000"/>
                </a:solidFill>
              </a:rPr>
              <a:t>  存储单元 </a:t>
            </a:r>
            <a:r>
              <a:rPr lang="en-US" altLang="zh-CN" sz="3200" dirty="0">
                <a:solidFill>
                  <a:srgbClr val="FF0000"/>
                </a:solidFill>
              </a:rPr>
              <a:t>×→</a:t>
            </a:r>
            <a:r>
              <a:rPr lang="en-US" altLang="zh-CN" sz="3200" dirty="0">
                <a:solidFill>
                  <a:srgbClr val="000000"/>
                </a:solidFill>
              </a:rPr>
              <a:t> </a:t>
            </a:r>
            <a:r>
              <a:rPr lang="zh-CN" altLang="en-US" sz="3200" dirty="0">
                <a:solidFill>
                  <a:srgbClr val="000000"/>
                </a:solidFill>
              </a:rPr>
              <a:t>存储单元</a:t>
            </a:r>
          </a:p>
          <a:p>
            <a:pPr eaLnBrk="1" hangingPunct="1">
              <a:buClr>
                <a:srgbClr val="FF0000"/>
              </a:buClr>
              <a:buFont typeface="Wingdings" pitchFamily="2" charset="2"/>
              <a:buChar char="n"/>
            </a:pPr>
            <a:r>
              <a:rPr lang="zh-CN" altLang="en-US" sz="3200" dirty="0">
                <a:solidFill>
                  <a:srgbClr val="000000"/>
                </a:solidFill>
              </a:rPr>
              <a:t>  段寄存器 </a:t>
            </a:r>
            <a:r>
              <a:rPr lang="en-US" altLang="zh-CN" sz="3200" dirty="0">
                <a:solidFill>
                  <a:srgbClr val="FF0000"/>
                </a:solidFill>
              </a:rPr>
              <a:t>×→</a:t>
            </a:r>
            <a:r>
              <a:rPr lang="en-US" altLang="zh-CN" sz="3200" dirty="0">
                <a:solidFill>
                  <a:srgbClr val="000000"/>
                </a:solidFill>
              </a:rPr>
              <a:t> </a:t>
            </a:r>
            <a:r>
              <a:rPr lang="zh-CN" altLang="en-US" sz="3200" dirty="0">
                <a:solidFill>
                  <a:srgbClr val="000000"/>
                </a:solidFill>
              </a:rPr>
              <a:t>段</a:t>
            </a:r>
            <a:r>
              <a:rPr lang="zh-CN" altLang="en-US" sz="3200" dirty="0" smtClean="0">
                <a:solidFill>
                  <a:srgbClr val="000000"/>
                </a:solidFill>
              </a:rPr>
              <a:t>寄存器</a:t>
            </a:r>
            <a:endParaRPr lang="en-US" altLang="zh-CN" sz="3200" dirty="0" smtClean="0">
              <a:solidFill>
                <a:srgbClr val="000000"/>
              </a:solidFill>
            </a:endParaRPr>
          </a:p>
          <a:p>
            <a:pPr eaLnBrk="1" hangingPunct="1">
              <a:buClr>
                <a:srgbClr val="FF0000"/>
              </a:buClr>
              <a:buFont typeface="Wingdings" pitchFamily="2" charset="2"/>
              <a:buChar char="n"/>
            </a:pPr>
            <a:r>
              <a:rPr lang="en-US" altLang="zh-CN" sz="3200" dirty="0">
                <a:solidFill>
                  <a:srgbClr val="000000"/>
                </a:solidFill>
              </a:rPr>
              <a:t> </a:t>
            </a:r>
            <a:r>
              <a:rPr lang="en-US" altLang="zh-CN" sz="3200" dirty="0" smtClean="0">
                <a:solidFill>
                  <a:srgbClr val="000000"/>
                </a:solidFill>
              </a:rPr>
              <a:t> </a:t>
            </a:r>
            <a:r>
              <a:rPr lang="zh-CN" altLang="en-US" sz="3200" dirty="0" smtClean="0">
                <a:solidFill>
                  <a:srgbClr val="000000"/>
                </a:solidFill>
              </a:rPr>
              <a:t>任意单位 </a:t>
            </a:r>
            <a:r>
              <a:rPr lang="en-US" altLang="zh-CN" sz="3200" dirty="0">
                <a:solidFill>
                  <a:srgbClr val="FF0000"/>
                </a:solidFill>
              </a:rPr>
              <a:t>×</a:t>
            </a:r>
            <a:r>
              <a:rPr lang="en-US" altLang="zh-CN" sz="3200" dirty="0" smtClean="0">
                <a:solidFill>
                  <a:srgbClr val="FF0000"/>
                </a:solidFill>
              </a:rPr>
              <a:t>→ </a:t>
            </a:r>
            <a:r>
              <a:rPr lang="en-US" altLang="zh-CN" sz="3200" dirty="0" smtClean="0">
                <a:solidFill>
                  <a:schemeClr val="tx2"/>
                </a:solidFill>
              </a:rPr>
              <a:t>CS,  IP </a:t>
            </a:r>
          </a:p>
          <a:p>
            <a:pPr eaLnBrk="1" hangingPunct="1">
              <a:buClr>
                <a:srgbClr val="FF0000"/>
              </a:buClr>
              <a:buFont typeface="Wingdings" pitchFamily="2" charset="2"/>
              <a:buChar char="n"/>
            </a:pPr>
            <a:r>
              <a:rPr lang="en-US" altLang="zh-CN" sz="3200" dirty="0">
                <a:solidFill>
                  <a:srgbClr val="FF0000"/>
                </a:solidFill>
              </a:rPr>
              <a:t> </a:t>
            </a:r>
            <a:r>
              <a:rPr lang="en-US" altLang="zh-CN" sz="3200" dirty="0" smtClean="0">
                <a:solidFill>
                  <a:srgbClr val="FF0000"/>
                </a:solidFill>
              </a:rPr>
              <a:t> </a:t>
            </a:r>
            <a:r>
              <a:rPr lang="en-US" altLang="zh-CN" sz="3200" dirty="0" smtClean="0">
                <a:solidFill>
                  <a:schemeClr val="tx2"/>
                </a:solidFill>
              </a:rPr>
              <a:t>IP </a:t>
            </a:r>
            <a:r>
              <a:rPr lang="en-US" altLang="zh-CN" sz="3200" dirty="0" smtClean="0">
                <a:solidFill>
                  <a:srgbClr val="FF0000"/>
                </a:solidFill>
              </a:rPr>
              <a:t>      ×</a:t>
            </a:r>
            <a:r>
              <a:rPr lang="en-US" altLang="zh-CN" sz="3200" dirty="0">
                <a:solidFill>
                  <a:srgbClr val="FF0000"/>
                </a:solidFill>
              </a:rPr>
              <a:t>→</a:t>
            </a:r>
            <a:r>
              <a:rPr lang="en-US" altLang="zh-CN" sz="3200" dirty="0" smtClean="0">
                <a:solidFill>
                  <a:srgbClr val="FF0000"/>
                </a:solidFill>
              </a:rPr>
              <a:t> </a:t>
            </a:r>
            <a:r>
              <a:rPr lang="zh-CN" altLang="en-US" sz="3200" dirty="0" smtClean="0">
                <a:solidFill>
                  <a:schemeClr val="tx2"/>
                </a:solidFill>
              </a:rPr>
              <a:t>任意单位</a:t>
            </a:r>
            <a:endParaRPr lang="zh-CN" altLang="en-US" sz="3200" dirty="0">
              <a:solidFill>
                <a:schemeClr val="tx2"/>
              </a:solidFill>
            </a:endParaRPr>
          </a:p>
        </p:txBody>
      </p:sp>
      <p:sp>
        <p:nvSpPr>
          <p:cNvPr id="4" name="TextBox 3"/>
          <p:cNvSpPr txBox="1"/>
          <p:nvPr/>
        </p:nvSpPr>
        <p:spPr>
          <a:xfrm>
            <a:off x="611560" y="1268760"/>
            <a:ext cx="3168352" cy="707886"/>
          </a:xfrm>
          <a:prstGeom prst="rect">
            <a:avLst/>
          </a:prstGeom>
          <a:noFill/>
        </p:spPr>
        <p:txBody>
          <a:bodyPr wrap="square" rtlCol="0">
            <a:spAutoFit/>
          </a:bodyPr>
          <a:lstStyle/>
          <a:p>
            <a:r>
              <a:rPr lang="zh-CN" altLang="en-US" sz="4000" b="1" dirty="0" smtClean="0"/>
              <a:t>再次强调</a:t>
            </a:r>
            <a:endParaRPr lang="en-US" sz="4000" b="1" dirty="0"/>
          </a:p>
        </p:txBody>
      </p:sp>
      <p:sp>
        <p:nvSpPr>
          <p:cNvPr id="5" name="圆角矩形 4"/>
          <p:cNvSpPr/>
          <p:nvPr/>
        </p:nvSpPr>
        <p:spPr>
          <a:xfrm>
            <a:off x="6318375" y="2636912"/>
            <a:ext cx="2448272" cy="3312368"/>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FF0000"/>
                </a:solidFill>
              </a:rPr>
              <a:t>要实现这些功能需要中转步骤或其他途径</a:t>
            </a:r>
            <a:endParaRPr lang="en-US" sz="3200" b="1" dirty="0">
              <a:solidFill>
                <a:srgbClr val="FF0000"/>
              </a:solidFill>
            </a:endParaRPr>
          </a:p>
        </p:txBody>
      </p:sp>
    </p:spTree>
    <p:extLst>
      <p:ext uri="{BB962C8B-B14F-4D97-AF65-F5344CB8AC3E}">
        <p14:creationId xmlns:p14="http://schemas.microsoft.com/office/powerpoint/2010/main" val="248329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2699" y="3789274"/>
            <a:ext cx="3385245" cy="5040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682699" y="1340768"/>
            <a:ext cx="3385245" cy="5040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4" name="Text Box 5"/>
          <p:cNvSpPr txBox="1">
            <a:spLocks noChangeArrowheads="1"/>
          </p:cNvSpPr>
          <p:nvPr/>
        </p:nvSpPr>
        <p:spPr bwMode="auto">
          <a:xfrm>
            <a:off x="697616" y="1039376"/>
            <a:ext cx="77057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400" dirty="0" smtClean="0">
                <a:solidFill>
                  <a:srgbClr val="000000"/>
                </a:solidFill>
              </a:rPr>
              <a:t> </a:t>
            </a:r>
            <a:endParaRPr lang="zh-CN" altLang="en-US" sz="2400" dirty="0">
              <a:solidFill>
                <a:srgbClr val="000000"/>
              </a:solidFill>
            </a:endParaRPr>
          </a:p>
          <a:p>
            <a:pPr eaLnBrk="1" hangingPunct="1"/>
            <a:r>
              <a:rPr lang="zh-CN" altLang="en-US" sz="2400" dirty="0">
                <a:solidFill>
                  <a:srgbClr val="000000"/>
                </a:solidFill>
              </a:rPr>
              <a:t>① 立即数→段寄存器</a:t>
            </a:r>
          </a:p>
          <a:p>
            <a:pPr eaLnBrk="1" hangingPunct="1"/>
            <a:r>
              <a:rPr lang="zh-CN" altLang="en-US" sz="2400" dirty="0">
                <a:solidFill>
                  <a:srgbClr val="000000"/>
                </a:solidFill>
              </a:rPr>
              <a:t>一般可以</a:t>
            </a:r>
            <a:r>
              <a:rPr lang="zh-CN" altLang="en-US" sz="2400" dirty="0" smtClean="0">
                <a:solidFill>
                  <a:srgbClr val="000000"/>
                </a:solidFill>
              </a:rPr>
              <a:t>通过</a:t>
            </a:r>
            <a:endParaRPr lang="en-US" altLang="zh-CN" sz="2400" dirty="0" smtClean="0">
              <a:solidFill>
                <a:srgbClr val="000000"/>
              </a:solidFill>
            </a:endParaRPr>
          </a:p>
          <a:p>
            <a:pPr eaLnBrk="1" hangingPunct="1"/>
            <a:r>
              <a:rPr lang="zh-CN" altLang="en-US" sz="2400" dirty="0" smtClean="0">
                <a:solidFill>
                  <a:srgbClr val="FF0000"/>
                </a:solidFill>
              </a:rPr>
              <a:t>      立即</a:t>
            </a:r>
            <a:r>
              <a:rPr lang="zh-CN" altLang="en-US" sz="2400" dirty="0">
                <a:solidFill>
                  <a:srgbClr val="FF0000"/>
                </a:solidFill>
              </a:rPr>
              <a:t>数</a:t>
            </a:r>
            <a:r>
              <a:rPr lang="zh-CN" altLang="en-US" sz="2400" dirty="0">
                <a:solidFill>
                  <a:srgbClr val="000000"/>
                </a:solidFill>
              </a:rPr>
              <a:t>→</a:t>
            </a:r>
            <a:r>
              <a:rPr lang="zh-CN" altLang="en-US" sz="2400" dirty="0">
                <a:solidFill>
                  <a:srgbClr val="FF0000"/>
                </a:solidFill>
              </a:rPr>
              <a:t>通用寄存器</a:t>
            </a:r>
            <a:r>
              <a:rPr lang="zh-CN" altLang="en-US" sz="2400" dirty="0">
                <a:solidFill>
                  <a:srgbClr val="000000"/>
                </a:solidFill>
              </a:rPr>
              <a:t>→</a:t>
            </a:r>
            <a:r>
              <a:rPr lang="zh-CN" altLang="en-US" sz="2400" dirty="0">
                <a:solidFill>
                  <a:srgbClr val="FF0000"/>
                </a:solidFill>
              </a:rPr>
              <a:t>段</a:t>
            </a:r>
            <a:r>
              <a:rPr lang="zh-CN" altLang="en-US" sz="2400" dirty="0" smtClean="0">
                <a:solidFill>
                  <a:srgbClr val="FF0000"/>
                </a:solidFill>
              </a:rPr>
              <a:t>寄存器</a:t>
            </a:r>
            <a:endParaRPr lang="en-US" altLang="zh-CN" sz="2400" dirty="0" smtClean="0">
              <a:solidFill>
                <a:srgbClr val="FF0000"/>
              </a:solidFill>
            </a:endParaRPr>
          </a:p>
          <a:p>
            <a:pPr eaLnBrk="1" hangingPunct="1"/>
            <a:r>
              <a:rPr lang="zh-CN" altLang="en-US" sz="2400" dirty="0" smtClean="0">
                <a:solidFill>
                  <a:srgbClr val="000000"/>
                </a:solidFill>
              </a:rPr>
              <a:t>来</a:t>
            </a:r>
            <a:r>
              <a:rPr lang="zh-CN" altLang="en-US" sz="2400" dirty="0">
                <a:solidFill>
                  <a:srgbClr val="000000"/>
                </a:solidFill>
              </a:rPr>
              <a:t>完成，例如：</a:t>
            </a:r>
          </a:p>
          <a:p>
            <a:pPr eaLnBrk="1" hangingPunct="1"/>
            <a:r>
              <a:rPr lang="en-US" altLang="zh-CN" sz="2400" dirty="0" smtClean="0">
                <a:solidFill>
                  <a:srgbClr val="000000"/>
                </a:solidFill>
              </a:rPr>
              <a:t>    MOV  </a:t>
            </a:r>
            <a:r>
              <a:rPr lang="en-US" altLang="zh-CN" sz="2400" dirty="0">
                <a:solidFill>
                  <a:srgbClr val="000000"/>
                </a:solidFill>
              </a:rPr>
              <a:t>AX,3A01H</a:t>
            </a:r>
          </a:p>
          <a:p>
            <a:pPr eaLnBrk="1" hangingPunct="1"/>
            <a:r>
              <a:rPr lang="en-US" altLang="zh-CN" sz="2400" dirty="0" smtClean="0">
                <a:solidFill>
                  <a:srgbClr val="000000"/>
                </a:solidFill>
              </a:rPr>
              <a:t>    MOV  </a:t>
            </a:r>
            <a:r>
              <a:rPr lang="en-US" altLang="zh-CN" sz="2400" dirty="0">
                <a:solidFill>
                  <a:srgbClr val="000000"/>
                </a:solidFill>
              </a:rPr>
              <a:t>DS,AX     </a:t>
            </a:r>
            <a:r>
              <a:rPr lang="zh-CN" altLang="en-US" sz="2400" dirty="0">
                <a:solidFill>
                  <a:srgbClr val="000000"/>
                </a:solidFill>
              </a:rPr>
              <a:t>；</a:t>
            </a:r>
            <a:r>
              <a:rPr lang="en-US" altLang="zh-CN" sz="2400" dirty="0">
                <a:solidFill>
                  <a:srgbClr val="000000"/>
                </a:solidFill>
              </a:rPr>
              <a:t>(DS) ←3A01H</a:t>
            </a:r>
          </a:p>
        </p:txBody>
      </p:sp>
      <p:sp>
        <p:nvSpPr>
          <p:cNvPr id="5" name="Text Box 5"/>
          <p:cNvSpPr txBox="1">
            <a:spLocks noChangeArrowheads="1"/>
          </p:cNvSpPr>
          <p:nvPr/>
        </p:nvSpPr>
        <p:spPr bwMode="auto">
          <a:xfrm>
            <a:off x="251520" y="3856980"/>
            <a:ext cx="83883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b="0" dirty="0">
                <a:solidFill>
                  <a:srgbClr val="000000"/>
                </a:solidFill>
              </a:rPr>
              <a:t>   </a:t>
            </a:r>
            <a:r>
              <a:rPr lang="en-US" altLang="zh-CN" sz="2400" dirty="0">
                <a:solidFill>
                  <a:srgbClr val="000000"/>
                </a:solidFill>
              </a:rPr>
              <a:t>② </a:t>
            </a:r>
            <a:r>
              <a:rPr lang="zh-CN" altLang="en-US" sz="2400" dirty="0">
                <a:solidFill>
                  <a:srgbClr val="000000"/>
                </a:solidFill>
              </a:rPr>
              <a:t>存储单元→</a:t>
            </a:r>
            <a:r>
              <a:rPr lang="zh-CN" altLang="en-US" sz="2400" dirty="0" smtClean="0">
                <a:solidFill>
                  <a:srgbClr val="000000"/>
                </a:solidFill>
              </a:rPr>
              <a:t>存储单元</a:t>
            </a:r>
            <a:endParaRPr lang="zh-CN" altLang="en-US" sz="2400" dirty="0">
              <a:solidFill>
                <a:srgbClr val="000000"/>
              </a:solidFill>
            </a:endParaRPr>
          </a:p>
          <a:p>
            <a:pPr eaLnBrk="1" hangingPunct="1"/>
            <a:r>
              <a:rPr lang="zh-CN" altLang="en-US" sz="2400" dirty="0">
                <a:solidFill>
                  <a:srgbClr val="000000"/>
                </a:solidFill>
              </a:rPr>
              <a:t>一般可以</a:t>
            </a:r>
            <a:r>
              <a:rPr lang="zh-CN" altLang="en-US" sz="2400" dirty="0" smtClean="0">
                <a:solidFill>
                  <a:srgbClr val="000000"/>
                </a:solidFill>
              </a:rPr>
              <a:t>通过</a:t>
            </a:r>
            <a:endParaRPr lang="en-US" altLang="zh-CN" sz="2400" dirty="0" smtClean="0">
              <a:solidFill>
                <a:srgbClr val="000000"/>
              </a:solidFill>
            </a:endParaRPr>
          </a:p>
          <a:p>
            <a:pPr eaLnBrk="1" hangingPunct="1"/>
            <a:r>
              <a:rPr lang="en-US" altLang="zh-CN" sz="2400" dirty="0">
                <a:solidFill>
                  <a:srgbClr val="000000"/>
                </a:solidFill>
              </a:rPr>
              <a:t> </a:t>
            </a:r>
            <a:r>
              <a:rPr lang="en-US" altLang="zh-CN" sz="2400" dirty="0" smtClean="0">
                <a:solidFill>
                  <a:srgbClr val="000000"/>
                </a:solidFill>
              </a:rPr>
              <a:t>        </a:t>
            </a:r>
            <a:r>
              <a:rPr lang="zh-CN" altLang="en-US" sz="2400" dirty="0" smtClean="0">
                <a:solidFill>
                  <a:srgbClr val="FF0000"/>
                </a:solidFill>
              </a:rPr>
              <a:t>存储单元</a:t>
            </a:r>
            <a:r>
              <a:rPr lang="zh-CN" altLang="en-US" sz="2400" dirty="0">
                <a:solidFill>
                  <a:srgbClr val="000000"/>
                </a:solidFill>
              </a:rPr>
              <a:t>→</a:t>
            </a:r>
            <a:r>
              <a:rPr lang="zh-CN" altLang="en-US" sz="2400" dirty="0">
                <a:solidFill>
                  <a:srgbClr val="FF0000"/>
                </a:solidFill>
              </a:rPr>
              <a:t>通用寄存器</a:t>
            </a:r>
            <a:r>
              <a:rPr lang="zh-CN" altLang="en-US" sz="2400" dirty="0">
                <a:solidFill>
                  <a:srgbClr val="000000"/>
                </a:solidFill>
              </a:rPr>
              <a:t>→</a:t>
            </a:r>
            <a:r>
              <a:rPr lang="zh-CN" altLang="en-US" sz="2400" dirty="0" smtClean="0">
                <a:solidFill>
                  <a:srgbClr val="FF0000"/>
                </a:solidFill>
              </a:rPr>
              <a:t>存储单元</a:t>
            </a:r>
            <a:endParaRPr lang="en-US" altLang="zh-CN" sz="2400" dirty="0" smtClean="0">
              <a:solidFill>
                <a:srgbClr val="FF0000"/>
              </a:solidFill>
            </a:endParaRPr>
          </a:p>
          <a:p>
            <a:pPr eaLnBrk="1" hangingPunct="1"/>
            <a:r>
              <a:rPr lang="en-US" altLang="zh-CN" sz="2400" dirty="0">
                <a:solidFill>
                  <a:srgbClr val="000000"/>
                </a:solidFill>
              </a:rPr>
              <a:t> </a:t>
            </a:r>
            <a:r>
              <a:rPr lang="en-US" altLang="zh-CN" sz="2400" dirty="0" smtClean="0">
                <a:solidFill>
                  <a:srgbClr val="000000"/>
                </a:solidFill>
              </a:rPr>
              <a:t> </a:t>
            </a:r>
            <a:r>
              <a:rPr lang="zh-CN" altLang="en-US" sz="2400" dirty="0" smtClean="0">
                <a:solidFill>
                  <a:srgbClr val="000000"/>
                </a:solidFill>
              </a:rPr>
              <a:t>来</a:t>
            </a:r>
            <a:r>
              <a:rPr lang="zh-CN" altLang="en-US" sz="2400" dirty="0">
                <a:solidFill>
                  <a:srgbClr val="000000"/>
                </a:solidFill>
              </a:rPr>
              <a:t>完成，例如：</a:t>
            </a:r>
          </a:p>
          <a:p>
            <a:pPr eaLnBrk="1" hangingPunct="1"/>
            <a:r>
              <a:rPr lang="en-US" altLang="zh-CN" sz="2400" dirty="0" smtClean="0">
                <a:solidFill>
                  <a:srgbClr val="000000"/>
                </a:solidFill>
              </a:rPr>
              <a:t>     MOV </a:t>
            </a:r>
            <a:r>
              <a:rPr lang="en-US" altLang="zh-CN" sz="2400" dirty="0">
                <a:solidFill>
                  <a:srgbClr val="000000"/>
                </a:solidFill>
              </a:rPr>
              <a:t>AX</a:t>
            </a:r>
            <a:r>
              <a:rPr lang="zh-CN" altLang="en-US" sz="2400" dirty="0">
                <a:solidFill>
                  <a:srgbClr val="000000"/>
                </a:solidFill>
              </a:rPr>
              <a:t>，</a:t>
            </a:r>
            <a:r>
              <a:rPr lang="en-US" altLang="zh-CN" sz="2400" dirty="0">
                <a:solidFill>
                  <a:srgbClr val="000000"/>
                </a:solidFill>
              </a:rPr>
              <a:t>VAR1</a:t>
            </a:r>
          </a:p>
          <a:p>
            <a:pPr eaLnBrk="1" hangingPunct="1"/>
            <a:r>
              <a:rPr lang="en-US" altLang="zh-CN" sz="2400" dirty="0" smtClean="0">
                <a:solidFill>
                  <a:srgbClr val="000000"/>
                </a:solidFill>
              </a:rPr>
              <a:t>     MOV </a:t>
            </a:r>
            <a:r>
              <a:rPr lang="en-US" altLang="zh-CN" sz="2400" dirty="0">
                <a:solidFill>
                  <a:srgbClr val="000000"/>
                </a:solidFill>
              </a:rPr>
              <a:t>[DI</a:t>
            </a:r>
            <a:r>
              <a:rPr lang="zh-CN" altLang="en-US" sz="2400" dirty="0">
                <a:solidFill>
                  <a:srgbClr val="000000"/>
                </a:solidFill>
              </a:rPr>
              <a:t>＋</a:t>
            </a:r>
            <a:r>
              <a:rPr lang="en-US" altLang="zh-CN" sz="2400" dirty="0">
                <a:solidFill>
                  <a:srgbClr val="000000"/>
                </a:solidFill>
              </a:rPr>
              <a:t>10]</a:t>
            </a:r>
            <a:r>
              <a:rPr lang="zh-CN" altLang="en-US" sz="2400" dirty="0">
                <a:solidFill>
                  <a:srgbClr val="000000"/>
                </a:solidFill>
              </a:rPr>
              <a:t>，</a:t>
            </a:r>
            <a:r>
              <a:rPr lang="en-US" altLang="zh-CN" sz="2400" dirty="0">
                <a:solidFill>
                  <a:srgbClr val="000000"/>
                </a:solidFill>
              </a:rPr>
              <a:t>AX </a:t>
            </a:r>
            <a:r>
              <a:rPr lang="zh-CN" altLang="en-US" sz="2400" dirty="0">
                <a:solidFill>
                  <a:srgbClr val="000000"/>
                </a:solidFill>
              </a:rPr>
              <a:t>；（（</a:t>
            </a:r>
            <a:r>
              <a:rPr lang="en-US" altLang="zh-CN" sz="2400" dirty="0">
                <a:solidFill>
                  <a:srgbClr val="000000"/>
                </a:solidFill>
              </a:rPr>
              <a:t>DI</a:t>
            </a:r>
            <a:r>
              <a:rPr lang="zh-CN" altLang="en-US" sz="2400" dirty="0">
                <a:solidFill>
                  <a:srgbClr val="000000"/>
                </a:solidFill>
              </a:rPr>
              <a:t>）＋</a:t>
            </a:r>
            <a:r>
              <a:rPr lang="en-US" altLang="zh-CN" sz="2400" dirty="0">
                <a:solidFill>
                  <a:srgbClr val="000000"/>
                </a:solidFill>
              </a:rPr>
              <a:t>10</a:t>
            </a:r>
            <a:r>
              <a:rPr lang="zh-CN" altLang="en-US" sz="2400" dirty="0">
                <a:solidFill>
                  <a:srgbClr val="000000"/>
                </a:solidFill>
              </a:rPr>
              <a:t>）← </a:t>
            </a:r>
            <a:r>
              <a:rPr lang="en-US" altLang="zh-CN" sz="2400" dirty="0">
                <a:solidFill>
                  <a:srgbClr val="000000"/>
                </a:solidFill>
              </a:rPr>
              <a:t>VAR1</a:t>
            </a:r>
          </a:p>
        </p:txBody>
      </p:sp>
    </p:spTree>
    <p:extLst>
      <p:ext uri="{BB962C8B-B14F-4D97-AF65-F5344CB8AC3E}">
        <p14:creationId xmlns:p14="http://schemas.microsoft.com/office/powerpoint/2010/main" val="5040049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矩形 2"/>
          <p:cNvSpPr/>
          <p:nvPr/>
        </p:nvSpPr>
        <p:spPr>
          <a:xfrm>
            <a:off x="899592" y="4153432"/>
            <a:ext cx="3385245" cy="5040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684213" y="1068829"/>
            <a:ext cx="3385245" cy="5040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a:spLocks noChangeArrowheads="1"/>
          </p:cNvSpPr>
          <p:nvPr/>
        </p:nvSpPr>
        <p:spPr bwMode="auto">
          <a:xfrm>
            <a:off x="684213" y="1111384"/>
            <a:ext cx="79200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000000"/>
                </a:solidFill>
              </a:rPr>
              <a:t>③ </a:t>
            </a:r>
            <a:r>
              <a:rPr lang="zh-CN" altLang="en-US" sz="2400" dirty="0">
                <a:solidFill>
                  <a:srgbClr val="000000"/>
                </a:solidFill>
              </a:rPr>
              <a:t>段寄存器→段</a:t>
            </a:r>
            <a:r>
              <a:rPr lang="zh-CN" altLang="en-US" sz="2400" dirty="0" smtClean="0">
                <a:solidFill>
                  <a:srgbClr val="000000"/>
                </a:solidFill>
              </a:rPr>
              <a:t>寄存器</a:t>
            </a:r>
            <a:endParaRPr lang="zh-CN" altLang="en-US" sz="2400" dirty="0">
              <a:solidFill>
                <a:srgbClr val="000000"/>
              </a:solidFill>
            </a:endParaRPr>
          </a:p>
          <a:p>
            <a:pPr eaLnBrk="1" hangingPunct="1"/>
            <a:r>
              <a:rPr lang="zh-CN" altLang="en-US" sz="2400" dirty="0">
                <a:solidFill>
                  <a:srgbClr val="000000"/>
                </a:solidFill>
              </a:rPr>
              <a:t>一般可以</a:t>
            </a:r>
            <a:r>
              <a:rPr lang="zh-CN" altLang="en-US" sz="2400" dirty="0" smtClean="0">
                <a:solidFill>
                  <a:srgbClr val="000000"/>
                </a:solidFill>
              </a:rPr>
              <a:t>通过</a:t>
            </a:r>
            <a:endParaRPr lang="en-US" altLang="zh-CN" sz="2400" dirty="0" smtClean="0">
              <a:solidFill>
                <a:srgbClr val="000000"/>
              </a:solidFill>
            </a:endParaRPr>
          </a:p>
          <a:p>
            <a:pPr eaLnBrk="1" hangingPunct="1"/>
            <a:r>
              <a:rPr lang="zh-CN" altLang="en-US" sz="2400" dirty="0" smtClean="0">
                <a:solidFill>
                  <a:srgbClr val="000000"/>
                </a:solidFill>
              </a:rPr>
              <a:t>       段</a:t>
            </a:r>
            <a:r>
              <a:rPr lang="zh-CN" altLang="en-US" sz="2400" dirty="0">
                <a:solidFill>
                  <a:srgbClr val="000000"/>
                </a:solidFill>
              </a:rPr>
              <a:t>寄存器→通用寄存器→段</a:t>
            </a:r>
            <a:r>
              <a:rPr lang="zh-CN" altLang="en-US" sz="2400" dirty="0" smtClean="0">
                <a:solidFill>
                  <a:srgbClr val="000000"/>
                </a:solidFill>
              </a:rPr>
              <a:t>寄存器</a:t>
            </a:r>
            <a:endParaRPr lang="en-US" altLang="zh-CN" sz="2400" dirty="0" smtClean="0">
              <a:solidFill>
                <a:srgbClr val="000000"/>
              </a:solidFill>
            </a:endParaRPr>
          </a:p>
          <a:p>
            <a:pPr eaLnBrk="1" hangingPunct="1"/>
            <a:r>
              <a:rPr lang="zh-CN" altLang="en-US" sz="2400" dirty="0" smtClean="0">
                <a:solidFill>
                  <a:srgbClr val="000000"/>
                </a:solidFill>
              </a:rPr>
              <a:t>来</a:t>
            </a:r>
            <a:r>
              <a:rPr lang="zh-CN" altLang="en-US" sz="2400" dirty="0">
                <a:solidFill>
                  <a:srgbClr val="000000"/>
                </a:solidFill>
              </a:rPr>
              <a:t>完成，例如：</a:t>
            </a:r>
          </a:p>
          <a:p>
            <a:pPr eaLnBrk="1" hangingPunct="1"/>
            <a:r>
              <a:rPr lang="en-US" altLang="zh-CN" sz="2400" dirty="0" smtClean="0">
                <a:solidFill>
                  <a:srgbClr val="000000"/>
                </a:solidFill>
              </a:rPr>
              <a:t>      MOV  </a:t>
            </a:r>
            <a:r>
              <a:rPr lang="en-US" altLang="zh-CN" sz="2400" dirty="0">
                <a:solidFill>
                  <a:srgbClr val="000000"/>
                </a:solidFill>
              </a:rPr>
              <a:t>AX,CS</a:t>
            </a:r>
          </a:p>
          <a:p>
            <a:pPr eaLnBrk="1" hangingPunct="1"/>
            <a:r>
              <a:rPr lang="en-US" altLang="zh-CN" sz="2400" dirty="0" smtClean="0">
                <a:solidFill>
                  <a:srgbClr val="000000"/>
                </a:solidFill>
              </a:rPr>
              <a:t>      MOV  </a:t>
            </a:r>
            <a:r>
              <a:rPr lang="en-US" altLang="zh-CN" sz="2400" dirty="0">
                <a:solidFill>
                  <a:srgbClr val="000000"/>
                </a:solidFill>
              </a:rPr>
              <a:t>DS,AX  </a:t>
            </a:r>
            <a:r>
              <a:rPr lang="zh-CN" altLang="en-US" sz="2400" dirty="0">
                <a:solidFill>
                  <a:srgbClr val="000000"/>
                </a:solidFill>
              </a:rPr>
              <a:t>；</a:t>
            </a:r>
            <a:r>
              <a:rPr lang="en-US" altLang="zh-CN" sz="2400" dirty="0">
                <a:solidFill>
                  <a:srgbClr val="000000"/>
                </a:solidFill>
              </a:rPr>
              <a:t>(DS) ←(CS)</a:t>
            </a:r>
          </a:p>
          <a:p>
            <a:pPr eaLnBrk="1" hangingPunct="1"/>
            <a:r>
              <a:rPr lang="zh-CN" altLang="en-US" sz="2400" dirty="0" smtClean="0">
                <a:solidFill>
                  <a:srgbClr val="FF0000"/>
                </a:solidFill>
              </a:rPr>
              <a:t>应该</a:t>
            </a:r>
            <a:r>
              <a:rPr lang="zh-CN" altLang="en-US" sz="2400" dirty="0">
                <a:solidFill>
                  <a:srgbClr val="FF0000"/>
                </a:solidFill>
              </a:rPr>
              <a:t>注意：</a:t>
            </a:r>
            <a:r>
              <a:rPr lang="en-US" altLang="zh-CN" sz="2400" dirty="0">
                <a:solidFill>
                  <a:srgbClr val="000000"/>
                </a:solidFill>
              </a:rPr>
              <a:t>CS</a:t>
            </a:r>
            <a:r>
              <a:rPr lang="zh-CN" altLang="en-US" sz="2400" dirty="0">
                <a:solidFill>
                  <a:srgbClr val="000000"/>
                </a:solidFill>
              </a:rPr>
              <a:t>不能作为目的寄存器。</a:t>
            </a:r>
            <a:r>
              <a:rPr lang="zh-CN" altLang="en-US" sz="2400" b="0" dirty="0"/>
              <a:t> </a:t>
            </a:r>
          </a:p>
        </p:txBody>
      </p:sp>
      <p:sp>
        <p:nvSpPr>
          <p:cNvPr id="6" name="Text Box 5"/>
          <p:cNvSpPr txBox="1">
            <a:spLocks noChangeArrowheads="1"/>
          </p:cNvSpPr>
          <p:nvPr/>
        </p:nvSpPr>
        <p:spPr bwMode="auto">
          <a:xfrm>
            <a:off x="821769" y="4241990"/>
            <a:ext cx="7920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400" dirty="0" smtClean="0">
                <a:solidFill>
                  <a:srgbClr val="000000"/>
                </a:solidFill>
              </a:rPr>
              <a:t>（</a:t>
            </a:r>
            <a:r>
              <a:rPr lang="en-US" altLang="zh-CN" sz="2400" dirty="0" smtClean="0">
                <a:solidFill>
                  <a:srgbClr val="000000"/>
                </a:solidFill>
              </a:rPr>
              <a:t>4</a:t>
            </a:r>
            <a:r>
              <a:rPr lang="zh-CN" altLang="en-US" sz="2400" dirty="0" smtClean="0">
                <a:solidFill>
                  <a:srgbClr val="000000"/>
                </a:solidFill>
              </a:rPr>
              <a:t>）</a:t>
            </a:r>
            <a:r>
              <a:rPr lang="en-US" altLang="zh-CN" sz="2400" dirty="0" smtClean="0">
                <a:solidFill>
                  <a:srgbClr val="000000"/>
                </a:solidFill>
              </a:rPr>
              <a:t>IP</a:t>
            </a:r>
            <a:r>
              <a:rPr lang="zh-CN" altLang="en-US" sz="2400" dirty="0" smtClean="0">
                <a:solidFill>
                  <a:srgbClr val="000000"/>
                </a:solidFill>
              </a:rPr>
              <a:t>，</a:t>
            </a:r>
            <a:r>
              <a:rPr lang="en-US" altLang="zh-CN" sz="2400" dirty="0" smtClean="0">
                <a:solidFill>
                  <a:srgbClr val="000000"/>
                </a:solidFill>
              </a:rPr>
              <a:t>CS</a:t>
            </a:r>
            <a:r>
              <a:rPr lang="zh-CN" altLang="en-US" sz="2400" dirty="0" smtClean="0">
                <a:solidFill>
                  <a:srgbClr val="000000"/>
                </a:solidFill>
              </a:rPr>
              <a:t>的改变</a:t>
            </a:r>
            <a:endParaRPr lang="en-US" altLang="zh-CN" sz="2400" dirty="0" smtClean="0">
              <a:solidFill>
                <a:srgbClr val="000000"/>
              </a:solidFill>
            </a:endParaRPr>
          </a:p>
          <a:p>
            <a:pPr eaLnBrk="1" hangingPunct="1"/>
            <a:r>
              <a:rPr lang="zh-CN" altLang="en-US" sz="2400" b="0" dirty="0" smtClean="0">
                <a:solidFill>
                  <a:srgbClr val="000000"/>
                </a:solidFill>
              </a:rPr>
              <a:t>通过转移指令来实现</a:t>
            </a:r>
            <a:endParaRPr lang="zh-CN" altLang="en-US" sz="2400" b="0" dirty="0"/>
          </a:p>
        </p:txBody>
      </p:sp>
    </p:spTree>
    <p:extLst>
      <p:ext uri="{BB962C8B-B14F-4D97-AF65-F5344CB8AC3E}">
        <p14:creationId xmlns:p14="http://schemas.microsoft.com/office/powerpoint/2010/main" val="1931264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分类</a:t>
            </a:r>
            <a:endParaRPr lang="zh-CN" altLang="en-US" dirty="0"/>
          </a:p>
        </p:txBody>
      </p:sp>
      <p:sp>
        <p:nvSpPr>
          <p:cNvPr id="3" name="Rectangle 9"/>
          <p:cNvSpPr>
            <a:spLocks noChangeArrowheads="1"/>
          </p:cNvSpPr>
          <p:nvPr/>
        </p:nvSpPr>
        <p:spPr bwMode="auto">
          <a:xfrm>
            <a:off x="376674" y="1311275"/>
            <a:ext cx="2733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a:solidFill>
                  <a:srgbClr val="1D528D"/>
                </a:solidFill>
                <a:latin typeface="Arial" charset="0"/>
              </a:rPr>
              <a:t>1.</a:t>
            </a:r>
            <a:r>
              <a:rPr lang="zh-CN" altLang="en-US" sz="4000" b="1">
                <a:solidFill>
                  <a:srgbClr val="1D528D"/>
                </a:solidFill>
                <a:latin typeface="Arial" charset="0"/>
              </a:rPr>
              <a:t>指令语句</a:t>
            </a:r>
          </a:p>
        </p:txBody>
      </p:sp>
      <p:sp>
        <p:nvSpPr>
          <p:cNvPr id="5" name="Rectangle 11"/>
          <p:cNvSpPr>
            <a:spLocks noChangeArrowheads="1"/>
          </p:cNvSpPr>
          <p:nvPr/>
        </p:nvSpPr>
        <p:spPr bwMode="auto">
          <a:xfrm>
            <a:off x="611560" y="2132856"/>
            <a:ext cx="777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dirty="0">
                <a:solidFill>
                  <a:srgbClr val="000000"/>
                </a:solidFill>
                <a:latin typeface="Arial" charset="0"/>
              </a:rPr>
              <a:t>       </a:t>
            </a:r>
            <a:r>
              <a:rPr lang="zh-CN" altLang="en-US" sz="3600" b="1" dirty="0">
                <a:solidFill>
                  <a:srgbClr val="000000"/>
                </a:solidFill>
                <a:latin typeface="Arial" charset="0"/>
              </a:rPr>
              <a:t>汇编后能产生机器语言代码，是</a:t>
            </a:r>
            <a:r>
              <a:rPr lang="en-US" altLang="zh-CN" sz="3600" b="1" dirty="0">
                <a:solidFill>
                  <a:srgbClr val="000000"/>
                </a:solidFill>
                <a:latin typeface="Arial" charset="0"/>
              </a:rPr>
              <a:t>CPU</a:t>
            </a:r>
            <a:r>
              <a:rPr lang="zh-CN" altLang="en-US" sz="3600" b="1" dirty="0">
                <a:solidFill>
                  <a:srgbClr val="000000"/>
                </a:solidFill>
                <a:latin typeface="Arial" charset="0"/>
              </a:rPr>
              <a:t>能执行的语句。</a:t>
            </a:r>
          </a:p>
        </p:txBody>
      </p:sp>
      <p:cxnSp>
        <p:nvCxnSpPr>
          <p:cNvPr id="10" name="直接连接符 9"/>
          <p:cNvCxnSpPr/>
          <p:nvPr/>
        </p:nvCxnSpPr>
        <p:spPr>
          <a:xfrm>
            <a:off x="3292557" y="4221088"/>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4036422"/>
            <a:ext cx="2952328"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华文琥珀" pitchFamily="2" charset="-122"/>
                <a:ea typeface="华文琥珀" pitchFamily="2" charset="-122"/>
              </a:rPr>
              <a:t>功能性语句 </a:t>
            </a:r>
            <a:endParaRPr lang="zh-CN" altLang="en-US" sz="3200" b="1" dirty="0">
              <a:solidFill>
                <a:srgbClr val="1D528D"/>
              </a:solidFill>
              <a:latin typeface="华文琥珀" pitchFamily="2" charset="-122"/>
              <a:ea typeface="华文琥珀" pitchFamily="2" charset="-122"/>
            </a:endParaRPr>
          </a:p>
        </p:txBody>
      </p:sp>
      <p:sp>
        <p:nvSpPr>
          <p:cNvPr id="13" name="五角星 12"/>
          <p:cNvSpPr/>
          <p:nvPr/>
        </p:nvSpPr>
        <p:spPr>
          <a:xfrm>
            <a:off x="6084168" y="4941168"/>
            <a:ext cx="1908212" cy="129614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Tree>
    <p:extLst>
      <p:ext uri="{BB962C8B-B14F-4D97-AF65-F5344CB8AC3E}">
        <p14:creationId xmlns:p14="http://schemas.microsoft.com/office/powerpoint/2010/main" val="29524896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矩形 2"/>
          <p:cNvSpPr/>
          <p:nvPr/>
        </p:nvSpPr>
        <p:spPr>
          <a:xfrm>
            <a:off x="194652" y="1151166"/>
            <a:ext cx="7707559" cy="461665"/>
          </a:xfrm>
          <a:prstGeom prst="rect">
            <a:avLst/>
          </a:prstGeom>
        </p:spPr>
        <p:txBody>
          <a:bodyPr wrap="none">
            <a:spAutoFit/>
          </a:bodyPr>
          <a:lstStyle/>
          <a:p>
            <a:pPr eaLnBrk="1" hangingPunct="1"/>
            <a:r>
              <a:rPr lang="en-US" altLang="zh-CN" sz="2400" b="1" dirty="0" smtClean="0">
                <a:solidFill>
                  <a:srgbClr val="FF0000"/>
                </a:solidFill>
              </a:rPr>
              <a:t>EG</a:t>
            </a:r>
            <a:r>
              <a:rPr lang="zh-CN" altLang="en-US" sz="2400" b="1" dirty="0" smtClean="0">
                <a:solidFill>
                  <a:srgbClr val="FF0000"/>
                </a:solidFill>
              </a:rPr>
              <a:t>，</a:t>
            </a:r>
            <a:r>
              <a:rPr lang="zh-CN" altLang="en-US" sz="2400" dirty="0">
                <a:solidFill>
                  <a:srgbClr val="000000"/>
                </a:solidFill>
              </a:rPr>
              <a:t>下面指令书写</a:t>
            </a:r>
            <a:r>
              <a:rPr lang="zh-CN" altLang="en-US" sz="2400" dirty="0" smtClean="0">
                <a:solidFill>
                  <a:srgbClr val="000000"/>
                </a:solidFill>
              </a:rPr>
              <a:t>是否正确，分析寻址方式和实现功能</a:t>
            </a:r>
            <a:endParaRPr lang="zh-CN" altLang="en-US" sz="2400" dirty="0">
              <a:solidFill>
                <a:srgbClr val="000000"/>
              </a:solidFill>
            </a:endParaRPr>
          </a:p>
        </p:txBody>
      </p:sp>
      <p:sp>
        <p:nvSpPr>
          <p:cNvPr id="4" name="Rectangle 18"/>
          <p:cNvSpPr>
            <a:spLocks noChangeArrowheads="1"/>
          </p:cNvSpPr>
          <p:nvPr/>
        </p:nvSpPr>
        <p:spPr bwMode="auto">
          <a:xfrm>
            <a:off x="683568" y="1916832"/>
            <a:ext cx="76962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dirty="0" smtClean="0"/>
              <a:t>  MOV </a:t>
            </a:r>
            <a:r>
              <a:rPr lang="en-US" altLang="zh-CN" sz="3200" dirty="0"/>
              <a:t>AX,BX</a:t>
            </a:r>
            <a:r>
              <a:rPr lang="en-US" altLang="zh-CN" sz="3200" dirty="0">
                <a:solidFill>
                  <a:srgbClr val="000000"/>
                </a:solidFill>
              </a:rPr>
              <a:t>   ;</a:t>
            </a:r>
            <a:r>
              <a:rPr lang="zh-CN" altLang="en-US" sz="3200" dirty="0">
                <a:solidFill>
                  <a:srgbClr val="000000"/>
                </a:solidFill>
              </a:rPr>
              <a:t>将</a:t>
            </a:r>
            <a:r>
              <a:rPr lang="en-US" altLang="zh-CN" sz="3200" dirty="0">
                <a:solidFill>
                  <a:srgbClr val="000000"/>
                </a:solidFill>
              </a:rPr>
              <a:t>BX</a:t>
            </a:r>
            <a:r>
              <a:rPr lang="zh-CN" altLang="en-US" sz="3200" dirty="0">
                <a:solidFill>
                  <a:srgbClr val="000000"/>
                </a:solidFill>
              </a:rPr>
              <a:t>中的一个字传</a:t>
            </a:r>
          </a:p>
          <a:p>
            <a:pPr eaLnBrk="1" hangingPunct="1"/>
            <a:r>
              <a:rPr lang="zh-CN" altLang="en-US" sz="3200" dirty="0">
                <a:solidFill>
                  <a:srgbClr val="000000"/>
                </a:solidFill>
              </a:rPr>
              <a:t>               送到</a:t>
            </a:r>
            <a:r>
              <a:rPr lang="en-US" altLang="zh-CN" sz="3200" dirty="0">
                <a:solidFill>
                  <a:srgbClr val="000000"/>
                </a:solidFill>
              </a:rPr>
              <a:t>AX</a:t>
            </a:r>
            <a:r>
              <a:rPr lang="zh-CN" altLang="en-US" sz="3200" dirty="0">
                <a:solidFill>
                  <a:srgbClr val="000000"/>
                </a:solidFill>
              </a:rPr>
              <a:t>中</a:t>
            </a:r>
          </a:p>
          <a:p>
            <a:pPr eaLnBrk="1" hangingPunct="1"/>
            <a:r>
              <a:rPr lang="zh-CN" altLang="en-US" sz="3200" dirty="0">
                <a:solidFill>
                  <a:srgbClr val="000000"/>
                </a:solidFill>
              </a:rPr>
              <a:t>  </a:t>
            </a:r>
            <a:r>
              <a:rPr lang="en-US" altLang="zh-CN" sz="3200" dirty="0"/>
              <a:t>MOV AL,DL</a:t>
            </a:r>
            <a:r>
              <a:rPr lang="en-US" altLang="zh-CN" sz="3200" dirty="0">
                <a:solidFill>
                  <a:srgbClr val="000000"/>
                </a:solidFill>
              </a:rPr>
              <a:t>   ;</a:t>
            </a:r>
            <a:r>
              <a:rPr lang="zh-CN" altLang="en-US" sz="3200" dirty="0">
                <a:solidFill>
                  <a:srgbClr val="000000"/>
                </a:solidFill>
              </a:rPr>
              <a:t>将</a:t>
            </a:r>
            <a:r>
              <a:rPr lang="en-US" altLang="zh-CN" sz="3200" dirty="0">
                <a:solidFill>
                  <a:srgbClr val="000000"/>
                </a:solidFill>
              </a:rPr>
              <a:t>DL</a:t>
            </a:r>
            <a:r>
              <a:rPr lang="zh-CN" altLang="en-US" sz="3200" dirty="0">
                <a:solidFill>
                  <a:srgbClr val="000000"/>
                </a:solidFill>
              </a:rPr>
              <a:t>中的一个字节</a:t>
            </a:r>
          </a:p>
          <a:p>
            <a:pPr eaLnBrk="1" hangingPunct="1"/>
            <a:r>
              <a:rPr lang="zh-CN" altLang="en-US" sz="3200" dirty="0">
                <a:solidFill>
                  <a:srgbClr val="000000"/>
                </a:solidFill>
              </a:rPr>
              <a:t>               传送到</a:t>
            </a:r>
            <a:r>
              <a:rPr lang="en-US" altLang="zh-CN" sz="3200" dirty="0">
                <a:solidFill>
                  <a:srgbClr val="000000"/>
                </a:solidFill>
              </a:rPr>
              <a:t>AL</a:t>
            </a:r>
            <a:r>
              <a:rPr lang="zh-CN" altLang="en-US" sz="3200" dirty="0">
                <a:solidFill>
                  <a:srgbClr val="000000"/>
                </a:solidFill>
              </a:rPr>
              <a:t>中</a:t>
            </a:r>
          </a:p>
          <a:p>
            <a:pPr eaLnBrk="1" hangingPunct="1"/>
            <a:r>
              <a:rPr lang="zh-CN" altLang="en-US" sz="3200" dirty="0">
                <a:solidFill>
                  <a:srgbClr val="000000"/>
                </a:solidFill>
              </a:rPr>
              <a:t>  </a:t>
            </a:r>
            <a:r>
              <a:rPr lang="en-US" altLang="zh-CN" sz="3200" dirty="0"/>
              <a:t>MOV AX,02</a:t>
            </a:r>
            <a:r>
              <a:rPr lang="en-US" altLang="zh-CN" sz="3200" dirty="0">
                <a:solidFill>
                  <a:srgbClr val="000000"/>
                </a:solidFill>
              </a:rPr>
              <a:t>   ;</a:t>
            </a:r>
            <a:r>
              <a:rPr lang="zh-CN" altLang="en-US" sz="3200" dirty="0">
                <a:solidFill>
                  <a:srgbClr val="000000"/>
                </a:solidFill>
              </a:rPr>
              <a:t>将立即数</a:t>
            </a:r>
            <a:r>
              <a:rPr lang="en-US" altLang="zh-CN" sz="3200" dirty="0">
                <a:solidFill>
                  <a:srgbClr val="000000"/>
                </a:solidFill>
              </a:rPr>
              <a:t>02</a:t>
            </a:r>
            <a:r>
              <a:rPr lang="zh-CN" altLang="en-US" sz="3200" dirty="0">
                <a:solidFill>
                  <a:srgbClr val="000000"/>
                </a:solidFill>
              </a:rPr>
              <a:t>传送到</a:t>
            </a:r>
          </a:p>
          <a:p>
            <a:pPr eaLnBrk="1" hangingPunct="1"/>
            <a:r>
              <a:rPr lang="zh-CN" altLang="en-US" sz="3200" dirty="0">
                <a:solidFill>
                  <a:srgbClr val="000000"/>
                </a:solidFill>
              </a:rPr>
              <a:t>              ；</a:t>
            </a:r>
            <a:r>
              <a:rPr lang="en-US" altLang="zh-CN" sz="3200" dirty="0">
                <a:solidFill>
                  <a:srgbClr val="000000"/>
                </a:solidFill>
              </a:rPr>
              <a:t>AX</a:t>
            </a:r>
            <a:r>
              <a:rPr lang="zh-CN" altLang="en-US" sz="3200" dirty="0">
                <a:solidFill>
                  <a:srgbClr val="000000"/>
                </a:solidFill>
              </a:rPr>
              <a:t>中</a:t>
            </a:r>
          </a:p>
          <a:p>
            <a:pPr eaLnBrk="1" hangingPunct="1"/>
            <a:r>
              <a:rPr lang="zh-CN" altLang="en-US" sz="3200" dirty="0">
                <a:solidFill>
                  <a:srgbClr val="000000"/>
                </a:solidFill>
              </a:rPr>
              <a:t>  </a:t>
            </a:r>
            <a:r>
              <a:rPr lang="en-US" altLang="zh-CN" sz="3200" dirty="0"/>
              <a:t>MOV SI,[BX]</a:t>
            </a:r>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SI</a:t>
            </a:r>
            <a:r>
              <a:rPr lang="zh-CN" altLang="en-US" sz="3200" dirty="0">
                <a:solidFill>
                  <a:srgbClr val="000000"/>
                </a:solidFill>
              </a:rPr>
              <a:t>）    </a:t>
            </a:r>
            <a:r>
              <a:rPr lang="en-US" altLang="zh-CN" sz="3200" dirty="0">
                <a:solidFill>
                  <a:srgbClr val="000000"/>
                </a:solidFill>
              </a:rPr>
              <a:t>((BX))</a:t>
            </a:r>
          </a:p>
        </p:txBody>
      </p:sp>
      <p:sp>
        <p:nvSpPr>
          <p:cNvPr id="5" name="Line 19"/>
          <p:cNvSpPr>
            <a:spLocks noChangeShapeType="1"/>
          </p:cNvSpPr>
          <p:nvPr/>
        </p:nvSpPr>
        <p:spPr bwMode="auto">
          <a:xfrm flipH="1">
            <a:off x="4932040" y="5157192"/>
            <a:ext cx="1008063" cy="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 name="矩形 5"/>
          <p:cNvSpPr/>
          <p:nvPr/>
        </p:nvSpPr>
        <p:spPr>
          <a:xfrm>
            <a:off x="3851920" y="1916832"/>
            <a:ext cx="3456384"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3818311" y="2989494"/>
            <a:ext cx="3456384" cy="943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851920" y="3966464"/>
            <a:ext cx="3456384" cy="902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4004320" y="4869159"/>
            <a:ext cx="3456384" cy="902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1+ppt_h/2"/>
                                          </p:val>
                                        </p:tav>
                                      </p:tavLst>
                                    </p:anim>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ppt_x"/>
                                          </p:val>
                                        </p:tav>
                                      </p:tavLst>
                                    </p:anim>
                                    <p:anim calcmode="lin" valueType="num">
                                      <p:cBhvr additive="base">
                                        <p:cTn id="25" dur="500"/>
                                        <p:tgtEl>
                                          <p:spTgt spid="9"/>
                                        </p:tgtEl>
                                        <p:attrNameLst>
                                          <p:attrName>ppt_y</p:attrName>
                                        </p:attrNameLst>
                                      </p:cBhvr>
                                      <p:tavLst>
                                        <p:tav tm="0">
                                          <p:val>
                                            <p:strVal val="ppt_y"/>
                                          </p:val>
                                        </p:tav>
                                        <p:tav tm="100000">
                                          <p:val>
                                            <p:strVal val="1+ppt_h/2"/>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13"/>
          <p:cNvSpPr>
            <a:spLocks noChangeArrowheads="1"/>
          </p:cNvSpPr>
          <p:nvPr/>
        </p:nvSpPr>
        <p:spPr bwMode="auto">
          <a:xfrm>
            <a:off x="827584" y="1268760"/>
            <a:ext cx="592502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t>MOV AL,4[DI]</a:t>
            </a:r>
            <a:r>
              <a:rPr lang="en-US" altLang="zh-CN" sz="2400" dirty="0">
                <a:solidFill>
                  <a:srgbClr val="000000"/>
                </a:solidFill>
              </a:rPr>
              <a:t>  ;</a:t>
            </a:r>
            <a:r>
              <a:rPr lang="zh-CN" altLang="en-US" sz="2400" dirty="0">
                <a:solidFill>
                  <a:srgbClr val="000000"/>
                </a:solidFill>
              </a:rPr>
              <a:t>将</a:t>
            </a:r>
            <a:r>
              <a:rPr lang="en-US" altLang="zh-CN" sz="2400" dirty="0">
                <a:solidFill>
                  <a:srgbClr val="000000"/>
                </a:solidFill>
              </a:rPr>
              <a:t>(DI)+4</a:t>
            </a:r>
            <a:r>
              <a:rPr lang="zh-CN" altLang="en-US" sz="2400" dirty="0">
                <a:solidFill>
                  <a:srgbClr val="000000"/>
                </a:solidFill>
              </a:rPr>
              <a:t>作为偏移地址，</a:t>
            </a:r>
          </a:p>
          <a:p>
            <a:pPr eaLnBrk="1" hangingPunct="1"/>
            <a:r>
              <a:rPr lang="zh-CN" altLang="en-US" sz="2400" dirty="0">
                <a:solidFill>
                  <a:srgbClr val="000000"/>
                </a:solidFill>
              </a:rPr>
              <a:t>              </a:t>
            </a:r>
            <a:r>
              <a:rPr lang="en-US" altLang="zh-CN" sz="2400" dirty="0">
                <a:solidFill>
                  <a:srgbClr val="000000"/>
                </a:solidFill>
              </a:rPr>
              <a:t>;</a:t>
            </a:r>
            <a:r>
              <a:rPr lang="zh-CN" altLang="en-US" sz="2400" dirty="0">
                <a:solidFill>
                  <a:srgbClr val="000000"/>
                </a:solidFill>
              </a:rPr>
              <a:t>将该单元内容送入</a:t>
            </a:r>
            <a:r>
              <a:rPr lang="en-US" altLang="zh-CN" sz="2400" dirty="0">
                <a:solidFill>
                  <a:srgbClr val="000000"/>
                </a:solidFill>
              </a:rPr>
              <a:t>AL</a:t>
            </a:r>
          </a:p>
          <a:p>
            <a:pPr eaLnBrk="1" hangingPunct="1"/>
            <a:endParaRPr lang="en-US" altLang="zh-CN" sz="2400" dirty="0">
              <a:solidFill>
                <a:srgbClr val="000000"/>
              </a:solidFill>
            </a:endParaRPr>
          </a:p>
          <a:p>
            <a:pPr eaLnBrk="1" hangingPunct="1"/>
            <a:r>
              <a:rPr lang="en-US" altLang="zh-CN" sz="2400" dirty="0"/>
              <a:t>MOV AX,[BX+2]</a:t>
            </a:r>
            <a:r>
              <a:rPr lang="en-US" altLang="zh-CN" sz="2400" dirty="0">
                <a:solidFill>
                  <a:srgbClr val="000000"/>
                </a:solidFill>
              </a:rPr>
              <a:t> ;</a:t>
            </a:r>
            <a:r>
              <a:rPr lang="zh-CN" altLang="en-US" sz="2400" dirty="0">
                <a:solidFill>
                  <a:srgbClr val="000000"/>
                </a:solidFill>
              </a:rPr>
              <a:t>将寄存器</a:t>
            </a:r>
            <a:r>
              <a:rPr lang="en-US" altLang="zh-CN" sz="2400" dirty="0">
                <a:solidFill>
                  <a:srgbClr val="000000"/>
                </a:solidFill>
              </a:rPr>
              <a:t>BX</a:t>
            </a:r>
            <a:r>
              <a:rPr lang="zh-CN" altLang="en-US" sz="2400" dirty="0">
                <a:solidFill>
                  <a:srgbClr val="000000"/>
                </a:solidFill>
              </a:rPr>
              <a:t>中的内容加</a:t>
            </a:r>
          </a:p>
          <a:p>
            <a:pPr eaLnBrk="1" hangingPunct="1"/>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后的值作为偏移地址，</a:t>
            </a:r>
          </a:p>
          <a:p>
            <a:pPr eaLnBrk="1" hangingPunct="1"/>
            <a:r>
              <a:rPr lang="zh-CN" altLang="en-US" sz="2400" dirty="0">
                <a:solidFill>
                  <a:srgbClr val="000000"/>
                </a:solidFill>
              </a:rPr>
              <a:t>              </a:t>
            </a:r>
            <a:r>
              <a:rPr lang="en-US" altLang="zh-CN" sz="2400" dirty="0">
                <a:solidFill>
                  <a:srgbClr val="000000"/>
                </a:solidFill>
              </a:rPr>
              <a:t>;</a:t>
            </a:r>
            <a:r>
              <a:rPr lang="zh-CN" altLang="en-US" sz="2400" dirty="0">
                <a:solidFill>
                  <a:srgbClr val="000000"/>
                </a:solidFill>
              </a:rPr>
              <a:t>将该单元中的一个字节</a:t>
            </a:r>
          </a:p>
          <a:p>
            <a:pPr eaLnBrk="1" hangingPunct="1"/>
            <a:r>
              <a:rPr lang="zh-CN" altLang="en-US" sz="2400" dirty="0">
                <a:solidFill>
                  <a:srgbClr val="000000"/>
                </a:solidFill>
              </a:rPr>
              <a:t>              </a:t>
            </a:r>
            <a:r>
              <a:rPr lang="en-US" altLang="zh-CN" sz="2400" dirty="0">
                <a:solidFill>
                  <a:srgbClr val="000000"/>
                </a:solidFill>
              </a:rPr>
              <a:t>;</a:t>
            </a:r>
            <a:r>
              <a:rPr lang="zh-CN" altLang="en-US" sz="2400" dirty="0">
                <a:solidFill>
                  <a:srgbClr val="000000"/>
                </a:solidFill>
              </a:rPr>
              <a:t>送入</a:t>
            </a:r>
            <a:r>
              <a:rPr lang="en-US" altLang="zh-CN" sz="2400" dirty="0">
                <a:solidFill>
                  <a:srgbClr val="000000"/>
                </a:solidFill>
              </a:rPr>
              <a:t>AL</a:t>
            </a:r>
            <a:r>
              <a:rPr lang="zh-CN" altLang="en-US" sz="2400" dirty="0">
                <a:solidFill>
                  <a:srgbClr val="000000"/>
                </a:solidFill>
              </a:rPr>
              <a:t>中，下一单元中</a:t>
            </a:r>
          </a:p>
          <a:p>
            <a:pPr eaLnBrk="1" hangingPunct="1"/>
            <a:r>
              <a:rPr lang="zh-CN" altLang="en-US" sz="2400" dirty="0">
                <a:solidFill>
                  <a:srgbClr val="000000"/>
                </a:solidFill>
              </a:rPr>
              <a:t>              </a:t>
            </a:r>
            <a:r>
              <a:rPr lang="en-US" altLang="zh-CN" sz="2400" dirty="0">
                <a:solidFill>
                  <a:srgbClr val="000000"/>
                </a:solidFill>
              </a:rPr>
              <a:t>;</a:t>
            </a:r>
            <a:r>
              <a:rPr lang="zh-CN" altLang="en-US" sz="2400" dirty="0">
                <a:solidFill>
                  <a:srgbClr val="000000"/>
                </a:solidFill>
              </a:rPr>
              <a:t>的一个字节送</a:t>
            </a:r>
            <a:r>
              <a:rPr lang="en-US" altLang="zh-CN" sz="2400" dirty="0">
                <a:solidFill>
                  <a:srgbClr val="000000"/>
                </a:solidFill>
              </a:rPr>
              <a:t>AH</a:t>
            </a:r>
            <a:r>
              <a:rPr lang="zh-CN" altLang="en-US" sz="2400" dirty="0">
                <a:solidFill>
                  <a:srgbClr val="000000"/>
                </a:solidFill>
              </a:rPr>
              <a:t>中</a:t>
            </a:r>
          </a:p>
        </p:txBody>
      </p:sp>
      <p:sp>
        <p:nvSpPr>
          <p:cNvPr id="4" name="矩形 3"/>
          <p:cNvSpPr/>
          <p:nvPr/>
        </p:nvSpPr>
        <p:spPr>
          <a:xfrm>
            <a:off x="3131840" y="1241231"/>
            <a:ext cx="4392488"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3090095" y="2402264"/>
            <a:ext cx="4434233" cy="1971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2"/>
          <p:cNvSpPr>
            <a:spLocks noChangeArrowheads="1"/>
          </p:cNvSpPr>
          <p:nvPr/>
        </p:nvSpPr>
        <p:spPr bwMode="auto">
          <a:xfrm>
            <a:off x="613121" y="4437112"/>
            <a:ext cx="85344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t>MOV [BX][DI],DX </a:t>
            </a:r>
            <a:r>
              <a:rPr lang="zh-CN" altLang="en-US" sz="2400" dirty="0">
                <a:solidFill>
                  <a:srgbClr val="000000"/>
                </a:solidFill>
              </a:rPr>
              <a:t>；</a:t>
            </a:r>
            <a:r>
              <a:rPr lang="en-US" altLang="zh-CN" sz="2000" dirty="0">
                <a:solidFill>
                  <a:srgbClr val="000000"/>
                </a:solidFill>
              </a:rPr>
              <a:t>((BX)+(DI))    </a:t>
            </a:r>
            <a:r>
              <a:rPr lang="zh-CN" altLang="en-US" sz="2000" dirty="0">
                <a:solidFill>
                  <a:srgbClr val="000000"/>
                </a:solidFill>
              </a:rPr>
              <a:t>（</a:t>
            </a:r>
            <a:r>
              <a:rPr lang="en-US" altLang="zh-CN" sz="2000" dirty="0">
                <a:solidFill>
                  <a:srgbClr val="000000"/>
                </a:solidFill>
              </a:rPr>
              <a:t>DL</a:t>
            </a:r>
            <a:r>
              <a:rPr lang="zh-CN" altLang="en-US" sz="2000" dirty="0">
                <a:solidFill>
                  <a:srgbClr val="000000"/>
                </a:solidFill>
              </a:rPr>
              <a:t>）</a:t>
            </a:r>
          </a:p>
          <a:p>
            <a:pPr eaLnBrk="1" hangingPunct="1"/>
            <a:r>
              <a:rPr lang="zh-CN" altLang="en-US" sz="2800" dirty="0">
                <a:solidFill>
                  <a:srgbClr val="000000"/>
                </a:solidFill>
              </a:rPr>
              <a:t>              ；</a:t>
            </a:r>
            <a:r>
              <a:rPr lang="en-US" altLang="zh-CN" sz="2000" dirty="0">
                <a:solidFill>
                  <a:srgbClr val="000000"/>
                </a:solidFill>
              </a:rPr>
              <a:t>((BX)+(DI</a:t>
            </a:r>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   （</a:t>
            </a:r>
            <a:r>
              <a:rPr lang="en-US" altLang="zh-CN" sz="2000" dirty="0">
                <a:solidFill>
                  <a:srgbClr val="000000"/>
                </a:solidFill>
              </a:rPr>
              <a:t>DH</a:t>
            </a:r>
            <a:r>
              <a:rPr lang="zh-CN" altLang="en-US" sz="2000" dirty="0">
                <a:solidFill>
                  <a:srgbClr val="000000"/>
                </a:solidFill>
              </a:rPr>
              <a:t>）</a:t>
            </a:r>
          </a:p>
        </p:txBody>
      </p:sp>
      <p:sp>
        <p:nvSpPr>
          <p:cNvPr id="7" name="矩形 6"/>
          <p:cNvSpPr/>
          <p:nvPr/>
        </p:nvSpPr>
        <p:spPr>
          <a:xfrm>
            <a:off x="3059963" y="4510530"/>
            <a:ext cx="4434233" cy="1971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66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4" name="矩形 3"/>
          <p:cNvSpPr/>
          <p:nvPr/>
        </p:nvSpPr>
        <p:spPr>
          <a:xfrm>
            <a:off x="194652" y="1151166"/>
            <a:ext cx="7744428" cy="461665"/>
          </a:xfrm>
          <a:prstGeom prst="rect">
            <a:avLst/>
          </a:prstGeom>
        </p:spPr>
        <p:txBody>
          <a:bodyPr wrap="none">
            <a:spAutoFit/>
          </a:bodyPr>
          <a:lstStyle/>
          <a:p>
            <a:pPr eaLnBrk="1" hangingPunct="1"/>
            <a:r>
              <a:rPr lang="en-US" altLang="zh-CN" sz="2400" b="1" dirty="0" smtClean="0">
                <a:solidFill>
                  <a:srgbClr val="FF0000"/>
                </a:solidFill>
              </a:rPr>
              <a:t>EG</a:t>
            </a:r>
            <a:r>
              <a:rPr lang="zh-CN" altLang="en-US" sz="2400" b="1" dirty="0" smtClean="0">
                <a:solidFill>
                  <a:srgbClr val="FF0000"/>
                </a:solidFill>
              </a:rPr>
              <a:t>，程序中采用伪指令定义了一组变量，分析下列语句</a:t>
            </a:r>
            <a:endParaRPr lang="zh-CN" altLang="en-US" sz="2400" dirty="0">
              <a:solidFill>
                <a:srgbClr val="000000"/>
              </a:solidFill>
            </a:endParaRPr>
          </a:p>
        </p:txBody>
      </p:sp>
      <p:sp>
        <p:nvSpPr>
          <p:cNvPr id="5" name="Rectangle 26"/>
          <p:cNvSpPr>
            <a:spLocks noChangeArrowheads="1"/>
          </p:cNvSpPr>
          <p:nvPr/>
        </p:nvSpPr>
        <p:spPr bwMode="auto">
          <a:xfrm>
            <a:off x="304800" y="1600200"/>
            <a:ext cx="8534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zh-CN" altLang="en-US" sz="2800" dirty="0">
                <a:solidFill>
                  <a:srgbClr val="000000"/>
                </a:solidFill>
              </a:rPr>
              <a:t>设在数据段（</a:t>
            </a:r>
            <a:r>
              <a:rPr lang="en-US" altLang="zh-CN" sz="2800" dirty="0">
                <a:solidFill>
                  <a:srgbClr val="000000"/>
                </a:solidFill>
              </a:rPr>
              <a:t>DS</a:t>
            </a:r>
            <a:r>
              <a:rPr lang="zh-CN" altLang="en-US" sz="2800" dirty="0">
                <a:solidFill>
                  <a:srgbClr val="000000"/>
                </a:solidFill>
              </a:rPr>
              <a:t>段）有下面的变量定义：</a:t>
            </a:r>
          </a:p>
          <a:p>
            <a:pPr eaLnBrk="1" hangingPunct="1"/>
            <a:r>
              <a:rPr lang="zh-CN" altLang="en-US" sz="2800" dirty="0">
                <a:solidFill>
                  <a:srgbClr val="000000"/>
                </a:solidFill>
              </a:rPr>
              <a:t>     </a:t>
            </a:r>
            <a:r>
              <a:rPr lang="en-US" altLang="zh-CN" sz="2800" dirty="0">
                <a:solidFill>
                  <a:srgbClr val="000000"/>
                </a:solidFill>
              </a:rPr>
              <a:t>DATA1  DW  1234H , 5678H</a:t>
            </a:r>
          </a:p>
          <a:p>
            <a:pPr eaLnBrk="1" hangingPunct="1"/>
            <a:r>
              <a:rPr lang="en-US" altLang="zh-CN" sz="2800" dirty="0">
                <a:solidFill>
                  <a:srgbClr val="000000"/>
                </a:solidFill>
              </a:rPr>
              <a:t>     DATA2  DB  20H , 30H , 40H</a:t>
            </a:r>
          </a:p>
          <a:p>
            <a:pPr eaLnBrk="1" hangingPunct="1"/>
            <a:r>
              <a:rPr lang="en-US" altLang="zh-CN" sz="2800" dirty="0">
                <a:solidFill>
                  <a:srgbClr val="000000"/>
                </a:solidFill>
              </a:rPr>
              <a:t>     DATA3  DW  10  DUP(?)</a:t>
            </a:r>
          </a:p>
          <a:p>
            <a:pPr eaLnBrk="1" hangingPunct="1"/>
            <a:r>
              <a:rPr lang="en-US" altLang="zh-CN" sz="2800" dirty="0">
                <a:solidFill>
                  <a:srgbClr val="000000"/>
                </a:solidFill>
              </a:rPr>
              <a:t>   </a:t>
            </a:r>
            <a:r>
              <a:rPr lang="zh-CN" altLang="en-US" sz="2800" dirty="0">
                <a:solidFill>
                  <a:srgbClr val="000000"/>
                </a:solidFill>
              </a:rPr>
              <a:t>则传送指令可以有：</a:t>
            </a:r>
          </a:p>
        </p:txBody>
      </p:sp>
      <p:sp>
        <p:nvSpPr>
          <p:cNvPr id="6" name="Rectangle 29"/>
          <p:cNvSpPr>
            <a:spLocks noChangeArrowheads="1"/>
          </p:cNvSpPr>
          <p:nvPr/>
        </p:nvSpPr>
        <p:spPr bwMode="auto">
          <a:xfrm>
            <a:off x="1219200" y="4085679"/>
            <a:ext cx="3255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dirty="0"/>
              <a:t>MOV  AX , DATA1</a:t>
            </a:r>
          </a:p>
        </p:txBody>
      </p:sp>
      <p:sp>
        <p:nvSpPr>
          <p:cNvPr id="7" name="Rectangle 30"/>
          <p:cNvSpPr>
            <a:spLocks noChangeArrowheads="1"/>
          </p:cNvSpPr>
          <p:nvPr/>
        </p:nvSpPr>
        <p:spPr bwMode="auto">
          <a:xfrm>
            <a:off x="1066800" y="4695279"/>
            <a:ext cx="3460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 AX     (DATA1)</a:t>
            </a:r>
          </a:p>
        </p:txBody>
      </p:sp>
      <p:sp>
        <p:nvSpPr>
          <p:cNvPr id="8" name="Rectangle 31"/>
          <p:cNvSpPr>
            <a:spLocks noChangeArrowheads="1"/>
          </p:cNvSpPr>
          <p:nvPr/>
        </p:nvSpPr>
        <p:spPr bwMode="auto">
          <a:xfrm>
            <a:off x="1066800" y="5585866"/>
            <a:ext cx="5087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a:t>
            </a:r>
            <a:r>
              <a:rPr lang="zh-CN" altLang="en-US" sz="3200">
                <a:solidFill>
                  <a:srgbClr val="000000"/>
                </a:solidFill>
              </a:rPr>
              <a:t>指令执行后，</a:t>
            </a:r>
            <a:r>
              <a:rPr lang="en-US" altLang="zh-CN" sz="3200">
                <a:solidFill>
                  <a:srgbClr val="000000"/>
                </a:solidFill>
              </a:rPr>
              <a:t>(AX)=1234H</a:t>
            </a:r>
          </a:p>
        </p:txBody>
      </p:sp>
      <p:grpSp>
        <p:nvGrpSpPr>
          <p:cNvPr id="9" name="Group 47"/>
          <p:cNvGrpSpPr>
            <a:grpSpLocks/>
          </p:cNvGrpSpPr>
          <p:nvPr/>
        </p:nvGrpSpPr>
        <p:grpSpPr bwMode="auto">
          <a:xfrm>
            <a:off x="5029200" y="3071266"/>
            <a:ext cx="3200400" cy="3048000"/>
            <a:chOff x="3360" y="1824"/>
            <a:chExt cx="2016" cy="1920"/>
          </a:xfrm>
        </p:grpSpPr>
        <p:grpSp>
          <p:nvGrpSpPr>
            <p:cNvPr id="10" name="Group 39"/>
            <p:cNvGrpSpPr>
              <a:grpSpLocks/>
            </p:cNvGrpSpPr>
            <p:nvPr/>
          </p:nvGrpSpPr>
          <p:grpSpPr bwMode="auto">
            <a:xfrm>
              <a:off x="4176" y="1824"/>
              <a:ext cx="912" cy="1920"/>
              <a:chOff x="4176" y="1824"/>
              <a:chExt cx="912" cy="1920"/>
            </a:xfrm>
          </p:grpSpPr>
          <p:sp>
            <p:nvSpPr>
              <p:cNvPr id="18" name="Line 32"/>
              <p:cNvSpPr>
                <a:spLocks noChangeShapeType="1"/>
              </p:cNvSpPr>
              <p:nvPr/>
            </p:nvSpPr>
            <p:spPr bwMode="auto">
              <a:xfrm>
                <a:off x="4176" y="1824"/>
                <a:ext cx="0" cy="192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19" name="Line 33"/>
              <p:cNvSpPr>
                <a:spLocks noChangeShapeType="1"/>
              </p:cNvSpPr>
              <p:nvPr/>
            </p:nvSpPr>
            <p:spPr bwMode="auto">
              <a:xfrm>
                <a:off x="5088" y="1824"/>
                <a:ext cx="0" cy="192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20" name="Line 34"/>
              <p:cNvSpPr>
                <a:spLocks noChangeShapeType="1"/>
              </p:cNvSpPr>
              <p:nvPr/>
            </p:nvSpPr>
            <p:spPr bwMode="auto">
              <a:xfrm>
                <a:off x="4176" y="2544"/>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21" name="Line 35"/>
              <p:cNvSpPr>
                <a:spLocks noChangeShapeType="1"/>
              </p:cNvSpPr>
              <p:nvPr/>
            </p:nvSpPr>
            <p:spPr bwMode="auto">
              <a:xfrm>
                <a:off x="4176" y="2832"/>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22" name="Line 36"/>
              <p:cNvSpPr>
                <a:spLocks noChangeShapeType="1"/>
              </p:cNvSpPr>
              <p:nvPr/>
            </p:nvSpPr>
            <p:spPr bwMode="auto">
              <a:xfrm>
                <a:off x="4176" y="3120"/>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23" name="Line 37"/>
              <p:cNvSpPr>
                <a:spLocks noChangeShapeType="1"/>
              </p:cNvSpPr>
              <p:nvPr/>
            </p:nvSpPr>
            <p:spPr bwMode="auto">
              <a:xfrm>
                <a:off x="4176" y="3408"/>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sp>
            <p:nvSpPr>
              <p:cNvPr id="24" name="Line 38"/>
              <p:cNvSpPr>
                <a:spLocks noChangeShapeType="1"/>
              </p:cNvSpPr>
              <p:nvPr/>
            </p:nvSpPr>
            <p:spPr bwMode="auto">
              <a:xfrm>
                <a:off x="4176" y="2256"/>
                <a:ext cx="912"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b="1"/>
              </a:p>
            </p:txBody>
          </p:sp>
        </p:grpSp>
        <p:sp>
          <p:nvSpPr>
            <p:cNvPr id="11" name="Rectangle 40"/>
            <p:cNvSpPr>
              <a:spLocks noChangeArrowheads="1"/>
            </p:cNvSpPr>
            <p:nvPr/>
          </p:nvSpPr>
          <p:spPr bwMode="auto">
            <a:xfrm>
              <a:off x="4368" y="2256"/>
              <a:ext cx="4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34H</a:t>
              </a:r>
            </a:p>
          </p:txBody>
        </p:sp>
        <p:sp>
          <p:nvSpPr>
            <p:cNvPr id="12" name="Rectangle 41"/>
            <p:cNvSpPr>
              <a:spLocks noChangeArrowheads="1"/>
            </p:cNvSpPr>
            <p:nvPr/>
          </p:nvSpPr>
          <p:spPr bwMode="auto">
            <a:xfrm>
              <a:off x="4368" y="2544"/>
              <a:ext cx="4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12H</a:t>
              </a:r>
            </a:p>
          </p:txBody>
        </p:sp>
        <p:sp>
          <p:nvSpPr>
            <p:cNvPr id="13" name="Rectangle 42"/>
            <p:cNvSpPr>
              <a:spLocks noChangeArrowheads="1"/>
            </p:cNvSpPr>
            <p:nvPr/>
          </p:nvSpPr>
          <p:spPr bwMode="auto">
            <a:xfrm>
              <a:off x="4368" y="2832"/>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78H</a:t>
              </a:r>
            </a:p>
          </p:txBody>
        </p:sp>
        <p:sp>
          <p:nvSpPr>
            <p:cNvPr id="14" name="Rectangle 43"/>
            <p:cNvSpPr>
              <a:spLocks noChangeArrowheads="1"/>
            </p:cNvSpPr>
            <p:nvPr/>
          </p:nvSpPr>
          <p:spPr bwMode="auto">
            <a:xfrm>
              <a:off x="4368" y="3120"/>
              <a:ext cx="4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56H</a:t>
              </a:r>
            </a:p>
          </p:txBody>
        </p:sp>
        <p:sp>
          <p:nvSpPr>
            <p:cNvPr id="15" name="Rectangle 44"/>
            <p:cNvSpPr>
              <a:spLocks noChangeArrowheads="1"/>
            </p:cNvSpPr>
            <p:nvPr/>
          </p:nvSpPr>
          <p:spPr bwMode="auto">
            <a:xfrm>
              <a:off x="3360" y="2208"/>
              <a:ext cx="7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DATA1</a:t>
              </a:r>
            </a:p>
          </p:txBody>
        </p:sp>
        <p:sp>
          <p:nvSpPr>
            <p:cNvPr id="16" name="Line 45"/>
            <p:cNvSpPr>
              <a:spLocks noChangeShapeType="1"/>
            </p:cNvSpPr>
            <p:nvPr/>
          </p:nvSpPr>
          <p:spPr bwMode="auto">
            <a:xfrm>
              <a:off x="4896" y="2448"/>
              <a:ext cx="48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b="1"/>
            </a:p>
          </p:txBody>
        </p:sp>
        <p:sp>
          <p:nvSpPr>
            <p:cNvPr id="17" name="Line 46"/>
            <p:cNvSpPr>
              <a:spLocks noChangeShapeType="1"/>
            </p:cNvSpPr>
            <p:nvPr/>
          </p:nvSpPr>
          <p:spPr bwMode="auto">
            <a:xfrm>
              <a:off x="4896" y="2736"/>
              <a:ext cx="48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b="1"/>
            </a:p>
          </p:txBody>
        </p:sp>
      </p:grpSp>
      <p:sp>
        <p:nvSpPr>
          <p:cNvPr id="25" name="Rectangle 48"/>
          <p:cNvSpPr>
            <a:spLocks noChangeArrowheads="1"/>
          </p:cNvSpPr>
          <p:nvPr/>
        </p:nvSpPr>
        <p:spPr bwMode="auto">
          <a:xfrm>
            <a:off x="8153400" y="3757066"/>
            <a:ext cx="593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AL</a:t>
            </a:r>
          </a:p>
        </p:txBody>
      </p:sp>
      <p:sp>
        <p:nvSpPr>
          <p:cNvPr id="26" name="Rectangle 49"/>
          <p:cNvSpPr>
            <a:spLocks noChangeArrowheads="1"/>
          </p:cNvSpPr>
          <p:nvPr/>
        </p:nvSpPr>
        <p:spPr bwMode="auto">
          <a:xfrm>
            <a:off x="8153400" y="4214266"/>
            <a:ext cx="593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AH</a:t>
            </a:r>
          </a:p>
        </p:txBody>
      </p:sp>
      <p:sp>
        <p:nvSpPr>
          <p:cNvPr id="27" name="Line 50"/>
          <p:cNvSpPr>
            <a:spLocks noChangeShapeType="1"/>
          </p:cNvSpPr>
          <p:nvPr/>
        </p:nvSpPr>
        <p:spPr bwMode="auto">
          <a:xfrm flipH="1">
            <a:off x="2133600" y="5052466"/>
            <a:ext cx="838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b="1"/>
          </a:p>
        </p:txBody>
      </p:sp>
    </p:spTree>
    <p:extLst>
      <p:ext uri="{BB962C8B-B14F-4D97-AF65-F5344CB8AC3E}">
        <p14:creationId xmlns:p14="http://schemas.microsoft.com/office/powerpoint/2010/main" val="40361319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304800" y="1600200"/>
            <a:ext cx="8534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zh-CN" altLang="en-US" sz="2800" dirty="0">
                <a:solidFill>
                  <a:srgbClr val="000000"/>
                </a:solidFill>
              </a:rPr>
              <a:t>设在数据段（</a:t>
            </a:r>
            <a:r>
              <a:rPr lang="en-US" altLang="zh-CN" sz="2800" dirty="0">
                <a:solidFill>
                  <a:srgbClr val="000000"/>
                </a:solidFill>
              </a:rPr>
              <a:t>DS</a:t>
            </a:r>
            <a:r>
              <a:rPr lang="zh-CN" altLang="en-US" sz="2800" dirty="0">
                <a:solidFill>
                  <a:srgbClr val="000000"/>
                </a:solidFill>
              </a:rPr>
              <a:t>段）有下面的变量定义：</a:t>
            </a:r>
          </a:p>
          <a:p>
            <a:pPr eaLnBrk="1" hangingPunct="1"/>
            <a:r>
              <a:rPr lang="zh-CN" altLang="en-US" sz="2800" dirty="0">
                <a:solidFill>
                  <a:srgbClr val="000000"/>
                </a:solidFill>
              </a:rPr>
              <a:t>     </a:t>
            </a:r>
            <a:r>
              <a:rPr lang="en-US" altLang="zh-CN" sz="2800" dirty="0">
                <a:solidFill>
                  <a:srgbClr val="000000"/>
                </a:solidFill>
              </a:rPr>
              <a:t>DATA1  DW  1234H , 5678H</a:t>
            </a:r>
          </a:p>
          <a:p>
            <a:pPr eaLnBrk="1" hangingPunct="1"/>
            <a:r>
              <a:rPr lang="en-US" altLang="zh-CN" sz="2800" dirty="0">
                <a:solidFill>
                  <a:srgbClr val="000000"/>
                </a:solidFill>
              </a:rPr>
              <a:t>     DATA2  DB  20H , 30H , 40H</a:t>
            </a:r>
          </a:p>
          <a:p>
            <a:pPr eaLnBrk="1" hangingPunct="1"/>
            <a:r>
              <a:rPr lang="en-US" altLang="zh-CN" sz="2800" dirty="0">
                <a:solidFill>
                  <a:srgbClr val="000000"/>
                </a:solidFill>
              </a:rPr>
              <a:t>     DATA3  DW  10  DUP(?)</a:t>
            </a:r>
          </a:p>
          <a:p>
            <a:pPr eaLnBrk="1" hangingPunct="1"/>
            <a:r>
              <a:rPr lang="en-US" altLang="zh-CN" sz="2800" dirty="0">
                <a:solidFill>
                  <a:srgbClr val="000000"/>
                </a:solidFill>
              </a:rPr>
              <a:t>   </a:t>
            </a:r>
            <a:r>
              <a:rPr lang="zh-CN" altLang="en-US" sz="2800" dirty="0">
                <a:solidFill>
                  <a:srgbClr val="000000"/>
                </a:solidFill>
              </a:rPr>
              <a:t>则传送指令可以有：</a:t>
            </a:r>
          </a:p>
          <a:p>
            <a:pPr eaLnBrk="1" hangingPunct="1"/>
            <a:r>
              <a:rPr lang="zh-CN" altLang="en-US" sz="2800" dirty="0">
                <a:solidFill>
                  <a:srgbClr val="000000"/>
                </a:solidFill>
              </a:rPr>
              <a:t>      </a:t>
            </a:r>
            <a:r>
              <a:rPr lang="en-US" altLang="zh-CN" sz="2800" dirty="0"/>
              <a:t>MOV BX,1122H</a:t>
            </a:r>
          </a:p>
          <a:p>
            <a:pPr eaLnBrk="1" hangingPunct="1"/>
            <a:r>
              <a:rPr lang="en-US" altLang="zh-CN" sz="2800" dirty="0"/>
              <a:t>      MOV DATA3,BX</a:t>
            </a:r>
            <a:r>
              <a:rPr lang="en-US" altLang="zh-CN" sz="3200" dirty="0">
                <a:solidFill>
                  <a:srgbClr val="000000"/>
                </a:solidFill>
              </a:rPr>
              <a:t>    ; (DATA3)    (BX)</a:t>
            </a:r>
            <a:endParaRPr lang="en-US" altLang="zh-CN" sz="2800" dirty="0">
              <a:solidFill>
                <a:srgbClr val="000000"/>
              </a:solidFill>
            </a:endParaRPr>
          </a:p>
          <a:p>
            <a:pPr eaLnBrk="1" hangingPunct="1"/>
            <a:r>
              <a:rPr lang="en-US" altLang="zh-CN" sz="3200" dirty="0">
                <a:solidFill>
                  <a:srgbClr val="000000"/>
                </a:solidFill>
              </a:rPr>
              <a:t>     ∴</a:t>
            </a:r>
            <a:r>
              <a:rPr lang="zh-CN" altLang="en-US" sz="3200" dirty="0">
                <a:solidFill>
                  <a:srgbClr val="000000"/>
                </a:solidFill>
              </a:rPr>
              <a:t>指令执行后，</a:t>
            </a:r>
            <a:r>
              <a:rPr lang="en-US" altLang="zh-CN" sz="3200" dirty="0">
                <a:solidFill>
                  <a:srgbClr val="000000"/>
                </a:solidFill>
              </a:rPr>
              <a:t>(DATA3)=1122H</a:t>
            </a:r>
          </a:p>
        </p:txBody>
      </p:sp>
      <p:sp>
        <p:nvSpPr>
          <p:cNvPr id="4" name="Line 8"/>
          <p:cNvSpPr>
            <a:spLocks noChangeShapeType="1"/>
          </p:cNvSpPr>
          <p:nvPr/>
        </p:nvSpPr>
        <p:spPr bwMode="auto">
          <a:xfrm flipH="1">
            <a:off x="6330280" y="4437112"/>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1642538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304800" y="1600200"/>
            <a:ext cx="85344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2800"/>
              <a:t>MOV DI,2</a:t>
            </a:r>
          </a:p>
          <a:p>
            <a:pPr eaLnBrk="1" hangingPunct="1"/>
            <a:r>
              <a:rPr lang="en-US" altLang="zh-CN" sz="2800"/>
              <a:t>     MOV AL,DATA2[DI]</a:t>
            </a:r>
          </a:p>
          <a:p>
            <a:pPr eaLnBrk="1" hangingPunct="1"/>
            <a:r>
              <a:rPr lang="en-US" altLang="zh-CN" sz="2800">
                <a:solidFill>
                  <a:srgbClr val="000000"/>
                </a:solidFill>
              </a:rPr>
              <a:t>    ;AL     (DS:OFFSET DATA2+(DI))</a:t>
            </a:r>
          </a:p>
          <a:p>
            <a:pPr eaLnBrk="1" hangingPunct="1"/>
            <a:r>
              <a:rPr lang="en-US" altLang="zh-CN" sz="2800">
                <a:solidFill>
                  <a:srgbClr val="000000"/>
                </a:solidFill>
              </a:rPr>
              <a:t>    </a:t>
            </a:r>
            <a:r>
              <a:rPr lang="en-US" altLang="zh-CN" sz="3200">
                <a:solidFill>
                  <a:srgbClr val="000000"/>
                </a:solidFill>
              </a:rPr>
              <a:t>∴</a:t>
            </a:r>
            <a:r>
              <a:rPr lang="zh-CN" altLang="en-US" sz="3200">
                <a:solidFill>
                  <a:srgbClr val="000000"/>
                </a:solidFill>
              </a:rPr>
              <a:t>指令执行后，</a:t>
            </a:r>
            <a:r>
              <a:rPr lang="en-US" altLang="zh-CN" sz="3200">
                <a:solidFill>
                  <a:srgbClr val="000000"/>
                </a:solidFill>
              </a:rPr>
              <a:t>(AL)=40H</a:t>
            </a:r>
          </a:p>
        </p:txBody>
      </p:sp>
      <p:sp>
        <p:nvSpPr>
          <p:cNvPr id="4" name="Line 6"/>
          <p:cNvSpPr>
            <a:spLocks noChangeShapeType="1"/>
          </p:cNvSpPr>
          <p:nvPr/>
        </p:nvSpPr>
        <p:spPr bwMode="auto">
          <a:xfrm flipH="1">
            <a:off x="1752600" y="4876800"/>
            <a:ext cx="685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3905028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304800" y="1600200"/>
            <a:ext cx="853440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2800"/>
              <a:t>MOV SI,2</a:t>
            </a:r>
          </a:p>
          <a:p>
            <a:pPr eaLnBrk="1" hangingPunct="1"/>
            <a:r>
              <a:rPr lang="en-US" altLang="zh-CN" sz="2800"/>
              <a:t>     MOV DX,0AABBH</a:t>
            </a:r>
          </a:p>
          <a:p>
            <a:pPr eaLnBrk="1" hangingPunct="1"/>
            <a:r>
              <a:rPr lang="en-US" altLang="zh-CN" sz="2800"/>
              <a:t>     MOV DATA3[SI],DX</a:t>
            </a:r>
          </a:p>
          <a:p>
            <a:pPr eaLnBrk="1" hangingPunct="1"/>
            <a:r>
              <a:rPr lang="en-US" altLang="zh-CN" sz="2800">
                <a:solidFill>
                  <a:srgbClr val="000000"/>
                </a:solidFill>
              </a:rPr>
              <a:t>  ;(DS:OFFSET DATA3+(SI))    (DX) </a:t>
            </a:r>
          </a:p>
          <a:p>
            <a:pPr eaLnBrk="1" hangingPunct="1"/>
            <a:r>
              <a:rPr lang="en-US" altLang="zh-CN" sz="3200">
                <a:solidFill>
                  <a:srgbClr val="000000"/>
                </a:solidFill>
              </a:rPr>
              <a:t> ∴</a:t>
            </a:r>
            <a:r>
              <a:rPr lang="zh-CN" altLang="en-US" sz="3200">
                <a:solidFill>
                  <a:srgbClr val="000000"/>
                </a:solidFill>
              </a:rPr>
              <a:t>指令执行后，</a:t>
            </a:r>
            <a:r>
              <a:rPr lang="en-US" altLang="zh-CN" sz="2800">
                <a:solidFill>
                  <a:srgbClr val="000000"/>
                </a:solidFill>
              </a:rPr>
              <a:t>(DS:OFFSET DATA3+(SI))=0AABBH </a:t>
            </a:r>
          </a:p>
        </p:txBody>
      </p:sp>
      <p:sp>
        <p:nvSpPr>
          <p:cNvPr id="4" name="Line 6"/>
          <p:cNvSpPr>
            <a:spLocks noChangeShapeType="1"/>
          </p:cNvSpPr>
          <p:nvPr/>
        </p:nvSpPr>
        <p:spPr bwMode="auto">
          <a:xfrm flipH="1">
            <a:off x="4876800" y="5257800"/>
            <a:ext cx="685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Line 9"/>
          <p:cNvSpPr>
            <a:spLocks noChangeShapeType="1"/>
          </p:cNvSpPr>
          <p:nvPr/>
        </p:nvSpPr>
        <p:spPr bwMode="auto">
          <a:xfrm>
            <a:off x="6858000" y="2590800"/>
            <a:ext cx="12700" cy="28194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 name="Line 10"/>
          <p:cNvSpPr>
            <a:spLocks noChangeShapeType="1"/>
          </p:cNvSpPr>
          <p:nvPr/>
        </p:nvSpPr>
        <p:spPr bwMode="auto">
          <a:xfrm>
            <a:off x="8077200" y="2667000"/>
            <a:ext cx="0" cy="2743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 name="Line 11"/>
          <p:cNvSpPr>
            <a:spLocks noChangeShapeType="1"/>
          </p:cNvSpPr>
          <p:nvPr/>
        </p:nvSpPr>
        <p:spPr bwMode="auto">
          <a:xfrm>
            <a:off x="6870700" y="3505200"/>
            <a:ext cx="12065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 name="Line 12"/>
          <p:cNvSpPr>
            <a:spLocks noChangeShapeType="1"/>
          </p:cNvSpPr>
          <p:nvPr/>
        </p:nvSpPr>
        <p:spPr bwMode="auto">
          <a:xfrm>
            <a:off x="6870700" y="3962400"/>
            <a:ext cx="12065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13"/>
          <p:cNvSpPr>
            <a:spLocks noChangeShapeType="1"/>
          </p:cNvSpPr>
          <p:nvPr/>
        </p:nvSpPr>
        <p:spPr bwMode="auto">
          <a:xfrm>
            <a:off x="6870700" y="4419600"/>
            <a:ext cx="12065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14"/>
          <p:cNvSpPr>
            <a:spLocks noChangeShapeType="1"/>
          </p:cNvSpPr>
          <p:nvPr/>
        </p:nvSpPr>
        <p:spPr bwMode="auto">
          <a:xfrm>
            <a:off x="6870700" y="4876800"/>
            <a:ext cx="12065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15"/>
          <p:cNvSpPr>
            <a:spLocks noChangeShapeType="1"/>
          </p:cNvSpPr>
          <p:nvPr/>
        </p:nvSpPr>
        <p:spPr bwMode="auto">
          <a:xfrm>
            <a:off x="6870700" y="3048000"/>
            <a:ext cx="12065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 name="Rectangle 20"/>
          <p:cNvSpPr>
            <a:spLocks noChangeArrowheads="1"/>
          </p:cNvSpPr>
          <p:nvPr/>
        </p:nvSpPr>
        <p:spPr bwMode="auto">
          <a:xfrm>
            <a:off x="5562600" y="2971800"/>
            <a:ext cx="1284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DATA3</a:t>
            </a:r>
          </a:p>
        </p:txBody>
      </p:sp>
      <p:sp>
        <p:nvSpPr>
          <p:cNvPr id="13" name="Line 21"/>
          <p:cNvSpPr>
            <a:spLocks noChangeShapeType="1"/>
          </p:cNvSpPr>
          <p:nvPr/>
        </p:nvSpPr>
        <p:spPr bwMode="auto">
          <a:xfrm>
            <a:off x="7848600" y="4191000"/>
            <a:ext cx="635000" cy="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4" name="Line 22"/>
          <p:cNvSpPr>
            <a:spLocks noChangeShapeType="1"/>
          </p:cNvSpPr>
          <p:nvPr/>
        </p:nvSpPr>
        <p:spPr bwMode="auto">
          <a:xfrm>
            <a:off x="7848600" y="4648200"/>
            <a:ext cx="635000" cy="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Rectangle 23"/>
          <p:cNvSpPr>
            <a:spLocks noChangeArrowheads="1"/>
          </p:cNvSpPr>
          <p:nvPr/>
        </p:nvSpPr>
        <p:spPr bwMode="auto">
          <a:xfrm>
            <a:off x="8382000" y="38862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DL</a:t>
            </a:r>
          </a:p>
        </p:txBody>
      </p:sp>
      <p:sp>
        <p:nvSpPr>
          <p:cNvPr id="16" name="Rectangle 24"/>
          <p:cNvSpPr>
            <a:spLocks noChangeArrowheads="1"/>
          </p:cNvSpPr>
          <p:nvPr/>
        </p:nvSpPr>
        <p:spPr bwMode="auto">
          <a:xfrm>
            <a:off x="8382000" y="43434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solidFill>
                  <a:srgbClr val="000000"/>
                </a:solidFill>
              </a:rPr>
              <a:t>DH</a:t>
            </a:r>
          </a:p>
        </p:txBody>
      </p:sp>
      <p:sp>
        <p:nvSpPr>
          <p:cNvPr id="17" name="Rectangle 25"/>
          <p:cNvSpPr>
            <a:spLocks noChangeArrowheads="1"/>
          </p:cNvSpPr>
          <p:nvPr/>
        </p:nvSpPr>
        <p:spPr bwMode="auto">
          <a:xfrm>
            <a:off x="7010400" y="39624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0BBH</a:t>
            </a:r>
          </a:p>
        </p:txBody>
      </p:sp>
      <p:sp>
        <p:nvSpPr>
          <p:cNvPr id="18" name="Rectangle 26"/>
          <p:cNvSpPr>
            <a:spLocks noChangeArrowheads="1"/>
          </p:cNvSpPr>
          <p:nvPr/>
        </p:nvSpPr>
        <p:spPr bwMode="auto">
          <a:xfrm>
            <a:off x="7010400" y="44196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0AAH</a:t>
            </a:r>
          </a:p>
        </p:txBody>
      </p:sp>
      <p:sp>
        <p:nvSpPr>
          <p:cNvPr id="19" name="Rectangle 27"/>
          <p:cNvSpPr>
            <a:spLocks noChangeArrowheads="1"/>
          </p:cNvSpPr>
          <p:nvPr/>
        </p:nvSpPr>
        <p:spPr bwMode="auto">
          <a:xfrm>
            <a:off x="6172200" y="3429000"/>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+1</a:t>
            </a:r>
          </a:p>
        </p:txBody>
      </p:sp>
      <p:sp>
        <p:nvSpPr>
          <p:cNvPr id="20" name="Rectangle 28"/>
          <p:cNvSpPr>
            <a:spLocks noChangeArrowheads="1"/>
          </p:cNvSpPr>
          <p:nvPr/>
        </p:nvSpPr>
        <p:spPr bwMode="auto">
          <a:xfrm>
            <a:off x="6172200" y="3886200"/>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a:t>+2</a:t>
            </a:r>
          </a:p>
        </p:txBody>
      </p:sp>
    </p:spTree>
    <p:extLst>
      <p:ext uri="{BB962C8B-B14F-4D97-AF65-F5344CB8AC3E}">
        <p14:creationId xmlns:p14="http://schemas.microsoft.com/office/powerpoint/2010/main" val="8083883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22"/>
          <p:cNvSpPr>
            <a:spLocks noChangeArrowheads="1"/>
          </p:cNvSpPr>
          <p:nvPr/>
        </p:nvSpPr>
        <p:spPr bwMode="auto">
          <a:xfrm>
            <a:off x="304800" y="1600200"/>
            <a:ext cx="85344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2800"/>
              <a:t>MOV BP , 2</a:t>
            </a:r>
          </a:p>
          <a:p>
            <a:pPr eaLnBrk="1" hangingPunct="1"/>
            <a:r>
              <a:rPr lang="en-US" altLang="zh-CN" sz="2800"/>
              <a:t>      MOV AL , DATA2[BP]</a:t>
            </a:r>
          </a:p>
          <a:p>
            <a:pPr eaLnBrk="1" hangingPunct="1"/>
            <a:r>
              <a:rPr lang="en-US" altLang="zh-CN" sz="3200">
                <a:solidFill>
                  <a:srgbClr val="000000"/>
                </a:solidFill>
              </a:rPr>
              <a:t>    ;AL    (DS : OFFSET DATA2+(BP))</a:t>
            </a:r>
            <a:endParaRPr lang="en-US" altLang="zh-CN" sz="2800">
              <a:solidFill>
                <a:srgbClr val="000000"/>
              </a:solidFill>
            </a:endParaRPr>
          </a:p>
          <a:p>
            <a:pPr eaLnBrk="1" hangingPunct="1"/>
            <a:r>
              <a:rPr lang="en-US" altLang="zh-CN" sz="3200">
                <a:solidFill>
                  <a:srgbClr val="000000"/>
                </a:solidFill>
              </a:rPr>
              <a:t>   ∴</a:t>
            </a:r>
            <a:r>
              <a:rPr lang="zh-CN" altLang="en-US" sz="3200">
                <a:solidFill>
                  <a:srgbClr val="000000"/>
                </a:solidFill>
              </a:rPr>
              <a:t>指令执行后，</a:t>
            </a:r>
            <a:r>
              <a:rPr lang="en-US" altLang="zh-CN" sz="3200">
                <a:solidFill>
                  <a:srgbClr val="000000"/>
                </a:solidFill>
              </a:rPr>
              <a:t>(AL)=40H</a:t>
            </a:r>
          </a:p>
        </p:txBody>
      </p:sp>
      <p:sp>
        <p:nvSpPr>
          <p:cNvPr id="4" name="Line 23"/>
          <p:cNvSpPr>
            <a:spLocks noChangeShapeType="1"/>
          </p:cNvSpPr>
          <p:nvPr/>
        </p:nvSpPr>
        <p:spPr bwMode="auto">
          <a:xfrm flipH="1">
            <a:off x="1828800" y="48768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AutoShape 24"/>
          <p:cNvSpPr>
            <a:spLocks noChangeArrowheads="1"/>
          </p:cNvSpPr>
          <p:nvPr/>
        </p:nvSpPr>
        <p:spPr bwMode="auto">
          <a:xfrm>
            <a:off x="685800" y="4724400"/>
            <a:ext cx="381000" cy="381000"/>
          </a:xfrm>
          <a:prstGeom prst="star5">
            <a:avLst/>
          </a:prstGeom>
          <a:solidFill>
            <a:srgbClr val="FF0000"/>
          </a:solidFill>
          <a:ln w="9525">
            <a:noFill/>
            <a:miter lim="800000"/>
            <a:headEnd/>
            <a:tailEnd/>
          </a:ln>
          <a:effectLst/>
        </p:spPr>
        <p:txBody>
          <a:bodyPr wrap="none" anchor="ctr">
            <a:spAutoFit/>
          </a:bodyPr>
          <a:lstStyle/>
          <a:p>
            <a:pPr>
              <a:defRPr/>
            </a:pPr>
            <a:endParaRPr lang="zh-CN" altLang="en-US"/>
          </a:p>
        </p:txBody>
      </p:sp>
    </p:spTree>
    <p:extLst>
      <p:ext uri="{BB962C8B-B14F-4D97-AF65-F5344CB8AC3E}">
        <p14:creationId xmlns:p14="http://schemas.microsoft.com/office/powerpoint/2010/main" val="150595173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04800" y="1600200"/>
            <a:ext cx="85344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3200"/>
              <a:t>MOV CX , LENGTH DATA3</a:t>
            </a:r>
            <a:r>
              <a:rPr lang="en-US" altLang="zh-CN" sz="3200">
                <a:solidFill>
                  <a:srgbClr val="000000"/>
                </a:solidFill>
              </a:rPr>
              <a:t>      </a:t>
            </a:r>
          </a:p>
          <a:p>
            <a:pPr eaLnBrk="1" hangingPunct="1"/>
            <a:r>
              <a:rPr lang="en-US" altLang="zh-CN" sz="3200">
                <a:solidFill>
                  <a:srgbClr val="000000"/>
                </a:solidFill>
              </a:rPr>
              <a:t>     ;CX     LENGTH DATA3     </a:t>
            </a:r>
          </a:p>
          <a:p>
            <a:pPr eaLnBrk="1" hangingPunct="1"/>
            <a:r>
              <a:rPr lang="en-US" altLang="zh-CN" sz="3200">
                <a:solidFill>
                  <a:srgbClr val="000000"/>
                </a:solidFill>
              </a:rPr>
              <a:t>    ∴</a:t>
            </a:r>
            <a:r>
              <a:rPr lang="zh-CN" altLang="en-US" sz="3200">
                <a:solidFill>
                  <a:srgbClr val="000000"/>
                </a:solidFill>
              </a:rPr>
              <a:t>指令执行后，</a:t>
            </a:r>
            <a:r>
              <a:rPr lang="en-US" altLang="zh-CN" sz="3200">
                <a:solidFill>
                  <a:srgbClr val="000000"/>
                </a:solidFill>
              </a:rPr>
              <a:t>(CX)=10  (0AH)</a:t>
            </a:r>
          </a:p>
        </p:txBody>
      </p:sp>
      <p:sp>
        <p:nvSpPr>
          <p:cNvPr id="4" name="Line 6"/>
          <p:cNvSpPr>
            <a:spLocks noChangeShapeType="1"/>
          </p:cNvSpPr>
          <p:nvPr/>
        </p:nvSpPr>
        <p:spPr bwMode="auto">
          <a:xfrm flipH="1">
            <a:off x="2133600" y="45720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8241084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04800" y="1600200"/>
            <a:ext cx="85344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3200"/>
              <a:t>MOV BX , SIZE  DATA3</a:t>
            </a:r>
          </a:p>
          <a:p>
            <a:pPr eaLnBrk="1" hangingPunct="1"/>
            <a:r>
              <a:rPr lang="en-US" altLang="zh-CN" sz="3200">
                <a:solidFill>
                  <a:srgbClr val="000000"/>
                </a:solidFill>
              </a:rPr>
              <a:t>     ;(BX)    SIZE  DATA3</a:t>
            </a:r>
          </a:p>
          <a:p>
            <a:pPr eaLnBrk="1" hangingPunct="1"/>
            <a:r>
              <a:rPr lang="en-US" altLang="zh-CN" sz="3200">
                <a:solidFill>
                  <a:srgbClr val="000000"/>
                </a:solidFill>
              </a:rPr>
              <a:t>     ∴</a:t>
            </a:r>
            <a:r>
              <a:rPr lang="zh-CN" altLang="en-US" sz="3200">
                <a:solidFill>
                  <a:srgbClr val="000000"/>
                </a:solidFill>
              </a:rPr>
              <a:t>指令执行后，</a:t>
            </a:r>
            <a:r>
              <a:rPr lang="en-US" altLang="zh-CN" sz="3200">
                <a:solidFill>
                  <a:srgbClr val="000000"/>
                </a:solidFill>
              </a:rPr>
              <a:t>(BX)=20  (14H)</a:t>
            </a:r>
          </a:p>
        </p:txBody>
      </p:sp>
      <p:sp>
        <p:nvSpPr>
          <p:cNvPr id="4" name="Line 6"/>
          <p:cNvSpPr>
            <a:spLocks noChangeShapeType="1"/>
          </p:cNvSpPr>
          <p:nvPr/>
        </p:nvSpPr>
        <p:spPr bwMode="auto">
          <a:xfrm flipH="1">
            <a:off x="2362200" y="45720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7004419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04800" y="1600200"/>
            <a:ext cx="85344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sz="2800">
                <a:solidFill>
                  <a:srgbClr val="000000"/>
                </a:solidFill>
              </a:rPr>
              <a:t>设在数据段（</a:t>
            </a:r>
            <a:r>
              <a:rPr lang="en-US" altLang="zh-CN" sz="2800">
                <a:solidFill>
                  <a:srgbClr val="000000"/>
                </a:solidFill>
              </a:rPr>
              <a:t>DS</a:t>
            </a:r>
            <a:r>
              <a:rPr lang="zh-CN" altLang="en-US" sz="2800">
                <a:solidFill>
                  <a:srgbClr val="000000"/>
                </a:solidFill>
              </a:rPr>
              <a:t>段）有下面的变量定义：</a:t>
            </a:r>
          </a:p>
          <a:p>
            <a:pPr eaLnBrk="1" hangingPunct="1"/>
            <a:r>
              <a:rPr lang="zh-CN" altLang="en-US" sz="2800">
                <a:solidFill>
                  <a:srgbClr val="000000"/>
                </a:solidFill>
              </a:rPr>
              <a:t>     </a:t>
            </a:r>
            <a:r>
              <a:rPr lang="en-US" altLang="zh-CN" sz="2800">
                <a:solidFill>
                  <a:srgbClr val="000000"/>
                </a:solidFill>
              </a:rPr>
              <a:t>DATA1  DW  1234H , 5678H</a:t>
            </a:r>
          </a:p>
          <a:p>
            <a:pPr eaLnBrk="1" hangingPunct="1"/>
            <a:r>
              <a:rPr lang="en-US" altLang="zh-CN" sz="2800">
                <a:solidFill>
                  <a:srgbClr val="000000"/>
                </a:solidFill>
              </a:rPr>
              <a:t>     DATA2  DB  20H , 30H , 40H</a:t>
            </a:r>
          </a:p>
          <a:p>
            <a:pPr eaLnBrk="1" hangingPunct="1"/>
            <a:r>
              <a:rPr lang="en-US" altLang="zh-CN" sz="2800">
                <a:solidFill>
                  <a:srgbClr val="000000"/>
                </a:solidFill>
              </a:rPr>
              <a:t>     DATA3  DW  10  DUP(?)</a:t>
            </a:r>
          </a:p>
          <a:p>
            <a:pPr eaLnBrk="1" hangingPunct="1"/>
            <a:r>
              <a:rPr lang="en-US" altLang="zh-CN" sz="2800">
                <a:solidFill>
                  <a:srgbClr val="000000"/>
                </a:solidFill>
              </a:rPr>
              <a:t>   </a:t>
            </a:r>
            <a:r>
              <a:rPr lang="zh-CN" altLang="en-US" sz="2800">
                <a:solidFill>
                  <a:srgbClr val="000000"/>
                </a:solidFill>
              </a:rPr>
              <a:t>则传送指令可以有：</a:t>
            </a:r>
          </a:p>
          <a:p>
            <a:pPr eaLnBrk="1" hangingPunct="1"/>
            <a:r>
              <a:rPr lang="zh-CN" altLang="en-US" sz="2800">
                <a:solidFill>
                  <a:srgbClr val="000000"/>
                </a:solidFill>
              </a:rPr>
              <a:t>      </a:t>
            </a:r>
            <a:r>
              <a:rPr lang="en-US" altLang="zh-CN" sz="3200"/>
              <a:t>MOV SI , OFFSET DATA2</a:t>
            </a:r>
          </a:p>
          <a:p>
            <a:pPr eaLnBrk="1" hangingPunct="1"/>
            <a:r>
              <a:rPr lang="en-US" altLang="zh-CN" sz="3200">
                <a:solidFill>
                  <a:srgbClr val="000000"/>
                </a:solidFill>
              </a:rPr>
              <a:t>      ;(SI)    OFFSET DATA2</a:t>
            </a:r>
          </a:p>
          <a:p>
            <a:pPr eaLnBrk="1" hangingPunct="1"/>
            <a:r>
              <a:rPr lang="en-US" altLang="zh-CN" sz="3200">
                <a:solidFill>
                  <a:srgbClr val="000000"/>
                </a:solidFill>
              </a:rPr>
              <a:t>     ∴</a:t>
            </a:r>
            <a:r>
              <a:rPr lang="zh-CN" altLang="en-US" sz="3200">
                <a:solidFill>
                  <a:srgbClr val="000000"/>
                </a:solidFill>
              </a:rPr>
              <a:t>指令执行后，</a:t>
            </a:r>
            <a:r>
              <a:rPr lang="en-US" altLang="zh-CN" sz="3200">
                <a:solidFill>
                  <a:srgbClr val="000000"/>
                </a:solidFill>
              </a:rPr>
              <a:t>(SI)=0004H</a:t>
            </a:r>
          </a:p>
        </p:txBody>
      </p:sp>
      <p:sp>
        <p:nvSpPr>
          <p:cNvPr id="4" name="Line 6"/>
          <p:cNvSpPr>
            <a:spLocks noChangeShapeType="1"/>
          </p:cNvSpPr>
          <p:nvPr/>
        </p:nvSpPr>
        <p:spPr bwMode="auto">
          <a:xfrm flipH="1">
            <a:off x="2590800" y="45720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517987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6"/>
          <p:cNvSpPr>
            <a:spLocks noChangeArrowheads="1"/>
          </p:cNvSpPr>
          <p:nvPr/>
        </p:nvSpPr>
        <p:spPr bwMode="auto">
          <a:xfrm>
            <a:off x="425489" y="1325562"/>
            <a:ext cx="324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a:solidFill>
                  <a:srgbClr val="1D528D"/>
                </a:solidFill>
                <a:latin typeface="Arial" charset="0"/>
              </a:rPr>
              <a:t>2.</a:t>
            </a:r>
            <a:r>
              <a:rPr lang="zh-CN" altLang="en-US" sz="4000" b="1">
                <a:solidFill>
                  <a:srgbClr val="1D528D"/>
                </a:solidFill>
                <a:latin typeface="Arial" charset="0"/>
              </a:rPr>
              <a:t>伪指令语句</a:t>
            </a:r>
          </a:p>
        </p:txBody>
      </p:sp>
      <p:sp>
        <p:nvSpPr>
          <p:cNvPr id="5" name="Rectangle 8"/>
          <p:cNvSpPr>
            <a:spLocks noChangeArrowheads="1"/>
          </p:cNvSpPr>
          <p:nvPr/>
        </p:nvSpPr>
        <p:spPr bwMode="auto">
          <a:xfrm>
            <a:off x="1079748" y="2046973"/>
            <a:ext cx="7848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fontAlgn="base">
              <a:spcBef>
                <a:spcPct val="0"/>
              </a:spcBef>
              <a:spcAft>
                <a:spcPct val="0"/>
              </a:spcAft>
            </a:pPr>
            <a:r>
              <a:rPr lang="en-US" altLang="zh-CN" sz="2000" b="1" dirty="0">
                <a:solidFill>
                  <a:srgbClr val="000000"/>
                </a:solidFill>
                <a:latin typeface="Arial" charset="0"/>
              </a:rPr>
              <a:t>       </a:t>
            </a:r>
            <a:r>
              <a:rPr lang="zh-CN" altLang="en-US" sz="3200" b="1" dirty="0">
                <a:solidFill>
                  <a:srgbClr val="000000"/>
                </a:solidFill>
                <a:latin typeface="Arial" charset="0"/>
              </a:rPr>
              <a:t>汇编后不能产生机器语言代</a:t>
            </a:r>
          </a:p>
          <a:p>
            <a:pPr algn="just" fontAlgn="base">
              <a:spcBef>
                <a:spcPct val="0"/>
              </a:spcBef>
              <a:spcAft>
                <a:spcPct val="0"/>
              </a:spcAft>
            </a:pPr>
            <a:r>
              <a:rPr lang="zh-CN" altLang="en-US" sz="3200" b="1" dirty="0">
                <a:solidFill>
                  <a:srgbClr val="000000"/>
                </a:solidFill>
                <a:latin typeface="Arial" charset="0"/>
              </a:rPr>
              <a:t>码，是</a:t>
            </a:r>
            <a:r>
              <a:rPr lang="en-US" altLang="zh-CN" sz="3200" b="1" dirty="0">
                <a:solidFill>
                  <a:srgbClr val="000000"/>
                </a:solidFill>
                <a:latin typeface="Arial" charset="0"/>
              </a:rPr>
              <a:t>CPU</a:t>
            </a:r>
            <a:r>
              <a:rPr lang="zh-CN" altLang="en-US" sz="3200" b="1" dirty="0">
                <a:solidFill>
                  <a:srgbClr val="000000"/>
                </a:solidFill>
                <a:latin typeface="Arial" charset="0"/>
              </a:rPr>
              <a:t>不能执行的语句。它</a:t>
            </a:r>
          </a:p>
          <a:p>
            <a:pPr algn="just" fontAlgn="base">
              <a:spcBef>
                <a:spcPct val="0"/>
              </a:spcBef>
              <a:spcAft>
                <a:spcPct val="0"/>
              </a:spcAft>
            </a:pPr>
            <a:r>
              <a:rPr lang="zh-CN" altLang="en-US" sz="3200" b="1" dirty="0">
                <a:solidFill>
                  <a:srgbClr val="000000"/>
                </a:solidFill>
                <a:latin typeface="Arial" charset="0"/>
              </a:rPr>
              <a:t>只是告诉汇编程序（</a:t>
            </a:r>
            <a:r>
              <a:rPr lang="en-US" altLang="zh-CN" sz="3200" b="1" dirty="0">
                <a:solidFill>
                  <a:srgbClr val="FF0000"/>
                </a:solidFill>
                <a:latin typeface="Arial" charset="0"/>
              </a:rPr>
              <a:t>MASM.EXE</a:t>
            </a:r>
            <a:r>
              <a:rPr lang="zh-CN" altLang="en-US" sz="3200" b="1" dirty="0">
                <a:solidFill>
                  <a:srgbClr val="000000"/>
                </a:solidFill>
                <a:latin typeface="Arial" charset="0"/>
              </a:rPr>
              <a:t>）</a:t>
            </a:r>
          </a:p>
          <a:p>
            <a:pPr algn="just" fontAlgn="base">
              <a:spcBef>
                <a:spcPct val="0"/>
              </a:spcBef>
              <a:spcAft>
                <a:spcPct val="0"/>
              </a:spcAft>
            </a:pPr>
            <a:r>
              <a:rPr lang="zh-CN" altLang="en-US" sz="3200" b="1" dirty="0">
                <a:solidFill>
                  <a:srgbClr val="000000"/>
                </a:solidFill>
                <a:latin typeface="Arial" charset="0"/>
              </a:rPr>
              <a:t>应如何汇编。</a:t>
            </a:r>
          </a:p>
        </p:txBody>
      </p:sp>
      <p:cxnSp>
        <p:nvCxnSpPr>
          <p:cNvPr id="6" name="直接连接符 5"/>
          <p:cNvCxnSpPr/>
          <p:nvPr/>
        </p:nvCxnSpPr>
        <p:spPr>
          <a:xfrm>
            <a:off x="3580589" y="5269850"/>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5085184"/>
            <a:ext cx="2952328"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华文琥珀" pitchFamily="2" charset="-122"/>
                <a:ea typeface="华文琥珀" pitchFamily="2" charset="-122"/>
              </a:rPr>
              <a:t>引导性语句 </a:t>
            </a:r>
            <a:endParaRPr lang="zh-CN" altLang="en-US" sz="3200" b="1" dirty="0">
              <a:solidFill>
                <a:srgbClr val="1D528D"/>
              </a:solidFill>
              <a:latin typeface="华文琥珀" pitchFamily="2" charset="-122"/>
              <a:ea typeface="华文琥珀" pitchFamily="2" charset="-122"/>
            </a:endParaRPr>
          </a:p>
        </p:txBody>
      </p:sp>
    </p:spTree>
    <p:extLst>
      <p:ext uri="{BB962C8B-B14F-4D97-AF65-F5344CB8AC3E}">
        <p14:creationId xmlns:p14="http://schemas.microsoft.com/office/powerpoint/2010/main" val="31610012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6"/>
          <p:cNvSpPr>
            <a:spLocks noChangeArrowheads="1"/>
          </p:cNvSpPr>
          <p:nvPr/>
        </p:nvSpPr>
        <p:spPr bwMode="auto">
          <a:xfrm>
            <a:off x="395288" y="1844675"/>
            <a:ext cx="8569325"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对于双操作数指令，两个操作数的类型必须匹配：</a:t>
            </a:r>
          </a:p>
          <a:p>
            <a:pPr eaLnBrk="1" hangingPunct="1"/>
            <a:endParaRPr lang="zh-CN" altLang="en-US" sz="3200" dirty="0">
              <a:solidFill>
                <a:srgbClr val="000000"/>
              </a:solidFill>
            </a:endParaRPr>
          </a:p>
          <a:p>
            <a:pPr eaLnBrk="1" hangingPunct="1">
              <a:buClr>
                <a:srgbClr val="FF0101"/>
              </a:buClr>
              <a:buFontTx/>
              <a:buAutoNum type="arabicPeriod"/>
            </a:pPr>
            <a:r>
              <a:rPr lang="zh-CN" altLang="en-US" sz="3200" dirty="0">
                <a:solidFill>
                  <a:srgbClr val="000000"/>
                </a:solidFill>
              </a:rPr>
              <a:t>两者都指定了类型，则必须一致，否则指令出错（类型不一致）；</a:t>
            </a:r>
          </a:p>
          <a:p>
            <a:pPr eaLnBrk="1" hangingPunct="1">
              <a:buClr>
                <a:srgbClr val="FF0101"/>
              </a:buClr>
              <a:buFontTx/>
              <a:buAutoNum type="arabicPeriod"/>
            </a:pPr>
            <a:r>
              <a:rPr lang="zh-CN" altLang="en-US" sz="3200" dirty="0">
                <a:solidFill>
                  <a:srgbClr val="000000"/>
                </a:solidFill>
              </a:rPr>
              <a:t>两者之一指定了类型，一般指令无错；</a:t>
            </a:r>
          </a:p>
          <a:p>
            <a:pPr eaLnBrk="1" hangingPunct="1">
              <a:buClr>
                <a:srgbClr val="FF0101"/>
              </a:buClr>
              <a:buFontTx/>
              <a:buAutoNum type="arabicPeriod"/>
            </a:pPr>
            <a:r>
              <a:rPr lang="zh-CN" altLang="en-US" sz="3200" dirty="0">
                <a:solidFill>
                  <a:srgbClr val="000000"/>
                </a:solidFill>
              </a:rPr>
              <a:t>两者都无类型，则指令出错（类型不定）。</a:t>
            </a:r>
          </a:p>
        </p:txBody>
      </p:sp>
    </p:spTree>
    <p:extLst>
      <p:ext uri="{BB962C8B-B14F-4D97-AF65-F5344CB8AC3E}">
        <p14:creationId xmlns:p14="http://schemas.microsoft.com/office/powerpoint/2010/main" val="339040340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81000" y="1772816"/>
            <a:ext cx="84582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zh-CN" altLang="en-US" sz="3200" dirty="0">
                <a:solidFill>
                  <a:srgbClr val="000000"/>
                </a:solidFill>
              </a:rPr>
              <a:t>对于操作数的类型，还应该注意：</a:t>
            </a:r>
          </a:p>
          <a:p>
            <a:pPr eaLnBrk="1" hangingPunct="1"/>
            <a:endParaRPr lang="zh-CN" altLang="en-US" sz="3200" dirty="0">
              <a:solidFill>
                <a:srgbClr val="000000"/>
              </a:solidFill>
            </a:endParaRPr>
          </a:p>
          <a:p>
            <a:pPr eaLnBrk="1" hangingPunct="1">
              <a:buClr>
                <a:srgbClr val="FF0101"/>
              </a:buClr>
              <a:buFontTx/>
              <a:buAutoNum type="arabicPeriod"/>
            </a:pPr>
            <a:r>
              <a:rPr lang="zh-CN" altLang="en-US" sz="3200" dirty="0">
                <a:solidFill>
                  <a:srgbClr val="000000"/>
                </a:solidFill>
              </a:rPr>
              <a:t>立即数是无类型的；</a:t>
            </a:r>
          </a:p>
          <a:p>
            <a:pPr eaLnBrk="1" hangingPunct="1">
              <a:buClr>
                <a:srgbClr val="FF0101"/>
              </a:buClr>
              <a:buFontTx/>
              <a:buAutoNum type="arabicPeriod"/>
            </a:pPr>
            <a:r>
              <a:rPr lang="zh-CN" altLang="en-US" sz="3200" dirty="0">
                <a:solidFill>
                  <a:srgbClr val="000000"/>
                </a:solidFill>
              </a:rPr>
              <a:t>不含变量名的直接寻址、寄存器间接寻址、寄存器相对寻址、基址变址寻址、基址变址且相对寻址的操作数也是无类型的；</a:t>
            </a:r>
          </a:p>
          <a:p>
            <a:pPr eaLnBrk="1" hangingPunct="1">
              <a:buClr>
                <a:srgbClr val="FF0101"/>
              </a:buClr>
              <a:buFontTx/>
              <a:buAutoNum type="arabicPeriod"/>
            </a:pPr>
            <a:r>
              <a:rPr lang="zh-CN" altLang="en-US" sz="3200" dirty="0">
                <a:solidFill>
                  <a:srgbClr val="000000"/>
                </a:solidFill>
              </a:rPr>
              <a:t>利用</a:t>
            </a:r>
            <a:r>
              <a:rPr lang="en-US" altLang="zh-CN" sz="3200" dirty="0">
                <a:solidFill>
                  <a:srgbClr val="000000"/>
                </a:solidFill>
              </a:rPr>
              <a:t>PTR</a:t>
            </a:r>
            <a:r>
              <a:rPr lang="zh-CN" altLang="en-US" sz="3200" dirty="0">
                <a:solidFill>
                  <a:srgbClr val="000000"/>
                </a:solidFill>
              </a:rPr>
              <a:t>操作符可指定或暂时改变存储单元的类型。</a:t>
            </a:r>
          </a:p>
        </p:txBody>
      </p:sp>
    </p:spTree>
    <p:extLst>
      <p:ext uri="{BB962C8B-B14F-4D97-AF65-F5344CB8AC3E}">
        <p14:creationId xmlns:p14="http://schemas.microsoft.com/office/powerpoint/2010/main" val="11012512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827088" y="1700808"/>
            <a:ext cx="7791450"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应该搞清楚什么样的操作数为立即数。</a:t>
            </a:r>
          </a:p>
          <a:p>
            <a:pPr eaLnBrk="1" hangingPunct="1"/>
            <a:endParaRPr lang="zh-CN" altLang="en-US" sz="3200" dirty="0">
              <a:solidFill>
                <a:srgbClr val="000000"/>
              </a:solidFill>
            </a:endParaRPr>
          </a:p>
          <a:p>
            <a:pPr eaLnBrk="1" hangingPunct="1"/>
            <a:r>
              <a:rPr lang="zh-CN" altLang="en-US" sz="3200" dirty="0">
                <a:solidFill>
                  <a:srgbClr val="000000"/>
                </a:solidFill>
              </a:rPr>
              <a:t>从形式上看，立即数有：</a:t>
            </a:r>
          </a:p>
          <a:p>
            <a:pPr eaLnBrk="1" hangingPunct="1"/>
            <a:endParaRPr lang="zh-CN" altLang="en-US" sz="3200" dirty="0">
              <a:solidFill>
                <a:srgbClr val="000000"/>
              </a:solidFill>
            </a:endParaRPr>
          </a:p>
          <a:p>
            <a:pPr eaLnBrk="1" hangingPunct="1">
              <a:buClr>
                <a:srgbClr val="FF0101"/>
              </a:buClr>
              <a:buFont typeface="Wingdings" pitchFamily="2" charset="2"/>
              <a:buChar char="n"/>
            </a:pPr>
            <a:r>
              <a:rPr lang="zh-CN" altLang="en-US" sz="3200" dirty="0">
                <a:solidFill>
                  <a:srgbClr val="000000"/>
                </a:solidFill>
              </a:rPr>
              <a:t>由常数等组成的表达式</a:t>
            </a:r>
          </a:p>
          <a:p>
            <a:pPr eaLnBrk="1" hangingPunct="1">
              <a:buClr>
                <a:srgbClr val="FF0101"/>
              </a:buClr>
              <a:buFont typeface="Wingdings" pitchFamily="2" charset="2"/>
              <a:buChar char="n"/>
            </a:pPr>
            <a:r>
              <a:rPr lang="zh-CN" altLang="en-US" sz="3200" dirty="0">
                <a:solidFill>
                  <a:srgbClr val="000000"/>
                </a:solidFill>
              </a:rPr>
              <a:t>所有由属性操作符得到的标号或变量的属性。</a:t>
            </a:r>
          </a:p>
        </p:txBody>
      </p:sp>
    </p:spTree>
    <p:extLst>
      <p:ext uri="{BB962C8B-B14F-4D97-AF65-F5344CB8AC3E}">
        <p14:creationId xmlns:p14="http://schemas.microsoft.com/office/powerpoint/2010/main" val="15366378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4.8086</a:t>
            </a:r>
            <a:r>
              <a:rPr lang="zh-CN" altLang="en-US"/>
              <a:t>的指令系统</a:t>
            </a:r>
          </a:p>
        </p:txBody>
      </p:sp>
      <p:sp>
        <p:nvSpPr>
          <p:cNvPr id="3" name="Rectangle 3"/>
          <p:cNvSpPr>
            <a:spLocks noGrp="1" noChangeArrowheads="1"/>
          </p:cNvSpPr>
          <p:nvPr/>
        </p:nvSpPr>
        <p:spPr bwMode="auto">
          <a:xfrm>
            <a:off x="685800" y="1119188"/>
            <a:ext cx="77724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mn-lt"/>
                <a:ea typeface="+mn-ea"/>
                <a:cs typeface="+mn-cs"/>
              </a:defRPr>
            </a:lvl1pPr>
            <a:lvl2pPr marL="742950" indent="-285750" algn="l" rtl="0" fontAlgn="base">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mn-lt"/>
                <a:ea typeface="+mn-ea"/>
              </a:defRPr>
            </a:lvl2pPr>
            <a:lvl3pPr marL="1143000" indent="-228600" algn="l" rtl="0" fontAlgn="base">
              <a:lnSpc>
                <a:spcPct val="110000"/>
              </a:lnSpc>
              <a:spcBef>
                <a:spcPct val="20000"/>
              </a:spcBef>
              <a:spcAft>
                <a:spcPct val="5000"/>
              </a:spcAft>
              <a:buClr>
                <a:schemeClr val="folHlink"/>
              </a:buClr>
              <a:buSzPct val="50000"/>
              <a:buFont typeface="Wingdings" pitchFamily="2" charset="2"/>
              <a:buChar char="n"/>
              <a:defRPr sz="2000" b="1">
                <a:solidFill>
                  <a:srgbClr val="FF0000"/>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spcAft>
                <a:spcPct val="40000"/>
              </a:spcAft>
              <a:buFont typeface="Wingdings" pitchFamily="2" charset="2"/>
              <a:buNone/>
            </a:pPr>
            <a:r>
              <a:rPr lang="zh-CN" altLang="en-US" u="sng" dirty="0" smtClean="0">
                <a:solidFill>
                  <a:srgbClr val="FF0000"/>
                </a:solidFill>
              </a:rPr>
              <a:t>总结 ：</a:t>
            </a:r>
            <a:endParaRPr lang="zh-CN" altLang="en-US" u="sng" dirty="0">
              <a:solidFill>
                <a:srgbClr val="FF0000"/>
              </a:solidFill>
            </a:endParaRPr>
          </a:p>
          <a:p>
            <a:pPr>
              <a:lnSpc>
                <a:spcPct val="115000"/>
              </a:lnSpc>
              <a:spcBef>
                <a:spcPct val="10000"/>
              </a:spcBef>
            </a:pPr>
            <a:r>
              <a:rPr lang="zh-CN" altLang="en-GB" dirty="0">
                <a:latin typeface="Times New Roman" pitchFamily="18" charset="0"/>
              </a:rPr>
              <a:t>两操作数字长必须相同</a:t>
            </a:r>
            <a:r>
              <a:rPr lang="zh-CN" altLang="en-US" dirty="0"/>
              <a:t> ；</a:t>
            </a:r>
          </a:p>
          <a:p>
            <a:pPr>
              <a:lnSpc>
                <a:spcPct val="115000"/>
              </a:lnSpc>
              <a:spcBef>
                <a:spcPct val="10000"/>
              </a:spcBef>
            </a:pPr>
            <a:r>
              <a:rPr lang="zh-CN" altLang="en-GB" dirty="0">
                <a:latin typeface="Times New Roman" pitchFamily="18" charset="0"/>
              </a:rPr>
              <a:t>两操作数不允许同时为存储器操作数；</a:t>
            </a:r>
          </a:p>
          <a:p>
            <a:pPr>
              <a:lnSpc>
                <a:spcPct val="115000"/>
              </a:lnSpc>
              <a:spcBef>
                <a:spcPct val="10000"/>
              </a:spcBef>
            </a:pPr>
            <a:r>
              <a:rPr lang="zh-CN" altLang="en-GB" dirty="0">
                <a:latin typeface="Times New Roman" pitchFamily="18" charset="0"/>
              </a:rPr>
              <a:t>两操作数不允许同时为段寄存器；</a:t>
            </a:r>
          </a:p>
          <a:p>
            <a:pPr>
              <a:lnSpc>
                <a:spcPct val="115000"/>
              </a:lnSpc>
              <a:spcBef>
                <a:spcPct val="10000"/>
              </a:spcBef>
            </a:pPr>
            <a:r>
              <a:rPr lang="zh-CN" altLang="en-GB" dirty="0">
                <a:latin typeface="Times New Roman" pitchFamily="18" charset="0"/>
              </a:rPr>
              <a:t>在源操作数是立即数时，目标操作数不能是段寄存器；</a:t>
            </a:r>
          </a:p>
          <a:p>
            <a:pPr>
              <a:lnSpc>
                <a:spcPct val="115000"/>
              </a:lnSpc>
              <a:spcBef>
                <a:spcPct val="10000"/>
              </a:spcBef>
            </a:pPr>
            <a:r>
              <a:rPr lang="en-US" altLang="zh-CN" dirty="0"/>
              <a:t>IP</a:t>
            </a:r>
            <a:r>
              <a:rPr lang="zh-CN" altLang="en-US" dirty="0"/>
              <a:t>和</a:t>
            </a:r>
            <a:r>
              <a:rPr lang="en-US" altLang="zh-CN" dirty="0"/>
              <a:t>CS</a:t>
            </a:r>
            <a:r>
              <a:rPr lang="zh-CN" altLang="en-US" dirty="0"/>
              <a:t>不作为目标操作数，</a:t>
            </a:r>
            <a:r>
              <a:rPr lang="en-US" altLang="zh-CN" dirty="0"/>
              <a:t>FLAGS</a:t>
            </a:r>
            <a:r>
              <a:rPr lang="zh-CN" altLang="en-US" dirty="0"/>
              <a:t>一般也不作为操作数在指令中出现。</a:t>
            </a:r>
          </a:p>
        </p:txBody>
      </p:sp>
    </p:spTree>
    <p:extLst>
      <p:ext uri="{BB962C8B-B14F-4D97-AF65-F5344CB8AC3E}">
        <p14:creationId xmlns:p14="http://schemas.microsoft.com/office/powerpoint/2010/main" val="2414593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179512" y="1600200"/>
            <a:ext cx="8820472"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600" dirty="0">
                <a:solidFill>
                  <a:srgbClr val="000000"/>
                </a:solidFill>
              </a:rPr>
              <a:t>例如，下面指令书写是错误的。</a:t>
            </a:r>
          </a:p>
          <a:p>
            <a:pPr eaLnBrk="1" hangingPunct="1"/>
            <a:r>
              <a:rPr lang="zh-CN" altLang="en-US" sz="3600" dirty="0">
                <a:solidFill>
                  <a:srgbClr val="000000"/>
                </a:solidFill>
              </a:rPr>
              <a:t>     </a:t>
            </a:r>
            <a:r>
              <a:rPr lang="zh-CN" altLang="en-US" sz="3600" dirty="0">
                <a:solidFill>
                  <a:srgbClr val="FF0000"/>
                </a:solidFill>
              </a:rPr>
              <a:t>（</a:t>
            </a:r>
            <a:r>
              <a:rPr lang="en-US" altLang="zh-CN" sz="3600" dirty="0">
                <a:solidFill>
                  <a:srgbClr val="FF0000"/>
                </a:solidFill>
              </a:rPr>
              <a:t>DATA1</a:t>
            </a:r>
            <a:r>
              <a:rPr lang="zh-CN" altLang="en-US" sz="3600" dirty="0">
                <a:solidFill>
                  <a:srgbClr val="FF0000"/>
                </a:solidFill>
              </a:rPr>
              <a:t>为字变量）</a:t>
            </a:r>
            <a:r>
              <a:rPr lang="zh-CN" altLang="en-US" sz="3600" dirty="0">
                <a:solidFill>
                  <a:srgbClr val="000000"/>
                </a:solidFill>
              </a:rPr>
              <a:t>  </a:t>
            </a:r>
          </a:p>
          <a:p>
            <a:pPr eaLnBrk="1" hangingPunct="1"/>
            <a:r>
              <a:rPr lang="zh-CN" altLang="en-US" sz="3600" dirty="0">
                <a:solidFill>
                  <a:srgbClr val="000000"/>
                </a:solidFill>
              </a:rPr>
              <a:t>  </a:t>
            </a:r>
            <a:r>
              <a:rPr lang="en-US" altLang="zh-CN" sz="3200" dirty="0"/>
              <a:t>MOV 10H,AL</a:t>
            </a:r>
            <a:r>
              <a:rPr lang="en-US" altLang="zh-CN" sz="3200" dirty="0">
                <a:solidFill>
                  <a:srgbClr val="000000"/>
                </a:solidFill>
              </a:rPr>
              <a:t>   </a:t>
            </a:r>
            <a:r>
              <a:rPr lang="zh-CN" altLang="en-US" sz="3200" dirty="0">
                <a:solidFill>
                  <a:srgbClr val="FF0000"/>
                </a:solidFill>
              </a:rPr>
              <a:t>ㄨ  </a:t>
            </a:r>
            <a:r>
              <a:rPr lang="en-US" altLang="zh-CN" sz="3200" dirty="0">
                <a:solidFill>
                  <a:srgbClr val="000000"/>
                </a:solidFill>
              </a:rPr>
              <a:t>DST</a:t>
            </a:r>
            <a:r>
              <a:rPr lang="zh-CN" altLang="en-US" sz="3200" dirty="0">
                <a:solidFill>
                  <a:srgbClr val="000000"/>
                </a:solidFill>
              </a:rPr>
              <a:t>不能为立即数寻址</a:t>
            </a:r>
          </a:p>
          <a:p>
            <a:pPr eaLnBrk="1" hangingPunct="1"/>
            <a:r>
              <a:rPr lang="zh-CN" altLang="en-US" sz="3200" dirty="0">
                <a:solidFill>
                  <a:srgbClr val="000000"/>
                </a:solidFill>
              </a:rPr>
              <a:t>  </a:t>
            </a:r>
            <a:r>
              <a:rPr lang="en-US" altLang="zh-CN" sz="3200" dirty="0" smtClean="0"/>
              <a:t>MOV </a:t>
            </a:r>
            <a:r>
              <a:rPr lang="en-US" altLang="zh-CN" sz="3200" dirty="0"/>
              <a:t>AL,CX    </a:t>
            </a:r>
            <a:r>
              <a:rPr lang="zh-CN" altLang="en-US" sz="3200" dirty="0">
                <a:solidFill>
                  <a:srgbClr val="FF0000"/>
                </a:solidFill>
              </a:rPr>
              <a:t>ㄨ  </a:t>
            </a:r>
            <a:r>
              <a:rPr lang="zh-CN" altLang="en-US" sz="3200" dirty="0">
                <a:solidFill>
                  <a:srgbClr val="000000"/>
                </a:solidFill>
              </a:rPr>
              <a:t>类型不</a:t>
            </a:r>
            <a:r>
              <a:rPr lang="zh-CN" altLang="en-US" sz="3200" dirty="0" smtClean="0">
                <a:solidFill>
                  <a:srgbClr val="000000"/>
                </a:solidFill>
              </a:rPr>
              <a:t>一致</a:t>
            </a:r>
            <a:endParaRPr lang="zh-CN" altLang="en-US" sz="3200" dirty="0"/>
          </a:p>
          <a:p>
            <a:pPr eaLnBrk="1" hangingPunct="1"/>
            <a:r>
              <a:rPr lang="zh-CN" altLang="en-US" sz="3200" dirty="0"/>
              <a:t>  </a:t>
            </a:r>
            <a:r>
              <a:rPr lang="en-US" altLang="zh-CN" sz="3200" dirty="0"/>
              <a:t>MOV [BX][SI],78H  </a:t>
            </a:r>
            <a:r>
              <a:rPr lang="zh-CN" altLang="en-US" sz="3200" dirty="0">
                <a:solidFill>
                  <a:srgbClr val="FF0000"/>
                </a:solidFill>
              </a:rPr>
              <a:t>ㄨ  </a:t>
            </a:r>
            <a:r>
              <a:rPr lang="zh-CN" altLang="en-US" sz="3200" dirty="0">
                <a:solidFill>
                  <a:srgbClr val="000000"/>
                </a:solidFill>
              </a:rPr>
              <a:t>类型不</a:t>
            </a:r>
            <a:r>
              <a:rPr lang="zh-CN" altLang="en-US" sz="3200" dirty="0" smtClean="0">
                <a:solidFill>
                  <a:srgbClr val="000000"/>
                </a:solidFill>
              </a:rPr>
              <a:t>明确</a:t>
            </a:r>
            <a:endParaRPr lang="zh-CN" altLang="en-US" sz="3200" dirty="0">
              <a:solidFill>
                <a:srgbClr val="000000"/>
              </a:solidFill>
            </a:endParaRPr>
          </a:p>
          <a:p>
            <a:pPr eaLnBrk="1" hangingPunct="1"/>
            <a:r>
              <a:rPr lang="zh-CN" altLang="en-US" sz="3200" dirty="0">
                <a:solidFill>
                  <a:srgbClr val="000000"/>
                </a:solidFill>
              </a:rPr>
              <a:t>  </a:t>
            </a:r>
            <a:r>
              <a:rPr lang="en-US" altLang="zh-CN" sz="3200" dirty="0"/>
              <a:t>MOV </a:t>
            </a:r>
            <a:r>
              <a:rPr lang="en-US" altLang="zh-CN" sz="3200" dirty="0" smtClean="0"/>
              <a:t>DS,SEG DATA1  </a:t>
            </a:r>
            <a:r>
              <a:rPr lang="zh-CN" altLang="en-US" sz="3200" dirty="0">
                <a:solidFill>
                  <a:srgbClr val="FF0000"/>
                </a:solidFill>
              </a:rPr>
              <a:t>ㄨ  </a:t>
            </a:r>
            <a:r>
              <a:rPr lang="zh-CN" altLang="en-US" sz="2000" dirty="0" smtClean="0">
                <a:solidFill>
                  <a:schemeClr val="tx2"/>
                </a:solidFill>
              </a:rPr>
              <a:t>立即数不能给段寄存器传送数据</a:t>
            </a:r>
            <a:endParaRPr lang="en-US" altLang="zh-CN" sz="2000" dirty="0" smtClean="0">
              <a:solidFill>
                <a:schemeClr val="tx2"/>
              </a:solidFill>
            </a:endParaRPr>
          </a:p>
          <a:p>
            <a:pPr eaLnBrk="1" hangingPunct="1"/>
            <a:r>
              <a:rPr lang="en-US" altLang="zh-CN" sz="3200" dirty="0" smtClean="0"/>
              <a:t>  MOV [BX]</a:t>
            </a:r>
            <a:r>
              <a:rPr lang="zh-CN" altLang="en-US" sz="3200" dirty="0" smtClean="0"/>
              <a:t>，</a:t>
            </a:r>
            <a:r>
              <a:rPr lang="en-US" altLang="zh-CN" sz="3200" dirty="0" smtClean="0"/>
              <a:t>12H</a:t>
            </a:r>
            <a:r>
              <a:rPr lang="zh-CN" altLang="en-US" sz="3200" dirty="0" smtClean="0"/>
              <a:t>*</a:t>
            </a:r>
            <a:r>
              <a:rPr lang="en-US" altLang="zh-CN" sz="3200" dirty="0" smtClean="0"/>
              <a:t>2   </a:t>
            </a:r>
            <a:r>
              <a:rPr lang="zh-CN" altLang="en-US" sz="3200" dirty="0" smtClean="0">
                <a:solidFill>
                  <a:srgbClr val="FF0000"/>
                </a:solidFill>
              </a:rPr>
              <a:t>ㄨ  </a:t>
            </a:r>
            <a:r>
              <a:rPr lang="zh-CN" altLang="en-US" sz="3200" dirty="0" smtClean="0">
                <a:solidFill>
                  <a:srgbClr val="000000"/>
                </a:solidFill>
              </a:rPr>
              <a:t>类型</a:t>
            </a:r>
            <a:r>
              <a:rPr lang="zh-CN" altLang="en-US" sz="3200" dirty="0">
                <a:solidFill>
                  <a:srgbClr val="000000"/>
                </a:solidFill>
              </a:rPr>
              <a:t>不明确</a:t>
            </a:r>
          </a:p>
          <a:p>
            <a:pPr eaLnBrk="1" hangingPunct="1"/>
            <a:endParaRPr lang="zh-CN" altLang="en-US" sz="3200" dirty="0"/>
          </a:p>
        </p:txBody>
      </p:sp>
    </p:spTree>
    <p:extLst>
      <p:ext uri="{BB962C8B-B14F-4D97-AF65-F5344CB8AC3E}">
        <p14:creationId xmlns:p14="http://schemas.microsoft.com/office/powerpoint/2010/main" val="888808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838200" y="1928813"/>
            <a:ext cx="784860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600" dirty="0"/>
              <a:t>MOV DATA1,AH  </a:t>
            </a:r>
            <a:r>
              <a:rPr lang="zh-CN" altLang="en-US" sz="3200" dirty="0">
                <a:solidFill>
                  <a:srgbClr val="FF0000"/>
                </a:solidFill>
              </a:rPr>
              <a:t>ㄨ   </a:t>
            </a:r>
            <a:r>
              <a:rPr lang="zh-CN" altLang="en-US" sz="3200" dirty="0">
                <a:solidFill>
                  <a:srgbClr val="000000"/>
                </a:solidFill>
              </a:rPr>
              <a:t>类型不一致</a:t>
            </a:r>
            <a:endParaRPr lang="zh-CN" altLang="en-US" sz="3600" dirty="0">
              <a:solidFill>
                <a:srgbClr val="000000"/>
              </a:solidFill>
            </a:endParaRPr>
          </a:p>
          <a:p>
            <a:pPr eaLnBrk="1" hangingPunct="1"/>
            <a:endParaRPr lang="zh-CN" altLang="en-US" sz="3600" dirty="0">
              <a:solidFill>
                <a:srgbClr val="000000"/>
              </a:solidFill>
            </a:endParaRPr>
          </a:p>
          <a:p>
            <a:pPr eaLnBrk="1" hangingPunct="1"/>
            <a:r>
              <a:rPr lang="en-US" altLang="zh-CN" sz="3600" dirty="0"/>
              <a:t>MOV [DI]+02H,DATA1  </a:t>
            </a:r>
            <a:r>
              <a:rPr lang="zh-CN" altLang="en-US" sz="3200" dirty="0">
                <a:solidFill>
                  <a:srgbClr val="FF0000"/>
                </a:solidFill>
              </a:rPr>
              <a:t>ㄨ </a:t>
            </a:r>
            <a:r>
              <a:rPr lang="zh-CN" altLang="en-US" sz="3200" dirty="0">
                <a:solidFill>
                  <a:srgbClr val="000000"/>
                </a:solidFill>
              </a:rPr>
              <a:t>两单元之间不</a:t>
            </a:r>
          </a:p>
          <a:p>
            <a:pPr eaLnBrk="1" hangingPunct="1"/>
            <a:r>
              <a:rPr lang="zh-CN" altLang="en-US" sz="3200" dirty="0">
                <a:solidFill>
                  <a:srgbClr val="000000"/>
                </a:solidFill>
              </a:rPr>
              <a:t>                       能直接传送数据</a:t>
            </a:r>
          </a:p>
          <a:p>
            <a:pPr eaLnBrk="1" hangingPunct="1"/>
            <a:r>
              <a:rPr lang="en-US" altLang="zh-CN" sz="3600" dirty="0"/>
              <a:t>MOV CS,AX  </a:t>
            </a:r>
            <a:r>
              <a:rPr lang="zh-CN" altLang="en-US" sz="3200" dirty="0">
                <a:solidFill>
                  <a:srgbClr val="FF0000"/>
                </a:solidFill>
              </a:rPr>
              <a:t>ㄨ   </a:t>
            </a:r>
            <a:r>
              <a:rPr lang="en-US" altLang="zh-CN" sz="3200" dirty="0">
                <a:solidFill>
                  <a:srgbClr val="000000"/>
                </a:solidFill>
              </a:rPr>
              <a:t>CS</a:t>
            </a:r>
            <a:r>
              <a:rPr lang="zh-CN" altLang="en-US" sz="3200" dirty="0">
                <a:solidFill>
                  <a:srgbClr val="000000"/>
                </a:solidFill>
              </a:rPr>
              <a:t>不能做</a:t>
            </a:r>
            <a:r>
              <a:rPr lang="en-US" altLang="zh-CN" sz="3200" dirty="0">
                <a:solidFill>
                  <a:srgbClr val="000000"/>
                </a:solidFill>
              </a:rPr>
              <a:t>DST</a:t>
            </a:r>
          </a:p>
          <a:p>
            <a:pPr eaLnBrk="1" hangingPunct="1"/>
            <a:endParaRPr lang="en-US" altLang="zh-CN" sz="3200" dirty="0">
              <a:solidFill>
                <a:srgbClr val="000000"/>
              </a:solidFill>
            </a:endParaRPr>
          </a:p>
          <a:p>
            <a:pPr eaLnBrk="1" hangingPunct="1"/>
            <a:r>
              <a:rPr lang="en-US" altLang="zh-CN" sz="3600" dirty="0"/>
              <a:t>MOV DS,0100H  </a:t>
            </a:r>
            <a:r>
              <a:rPr lang="zh-CN" altLang="en-US" sz="3200" dirty="0">
                <a:solidFill>
                  <a:srgbClr val="FF0000"/>
                </a:solidFill>
              </a:rPr>
              <a:t>ㄨ   </a:t>
            </a:r>
            <a:r>
              <a:rPr lang="zh-CN" altLang="en-US" sz="3200" dirty="0">
                <a:solidFill>
                  <a:srgbClr val="000000"/>
                </a:solidFill>
              </a:rPr>
              <a:t>当</a:t>
            </a:r>
            <a:r>
              <a:rPr lang="en-US" altLang="zh-CN" sz="3200" dirty="0">
                <a:solidFill>
                  <a:srgbClr val="000000"/>
                </a:solidFill>
              </a:rPr>
              <a:t>DS</a:t>
            </a:r>
            <a:r>
              <a:rPr lang="zh-CN" altLang="en-US" sz="3200" dirty="0">
                <a:solidFill>
                  <a:srgbClr val="000000"/>
                </a:solidFill>
              </a:rPr>
              <a:t>作</a:t>
            </a:r>
            <a:r>
              <a:rPr lang="en-US" altLang="zh-CN" sz="3200" dirty="0">
                <a:solidFill>
                  <a:srgbClr val="000000"/>
                </a:solidFill>
              </a:rPr>
              <a:t>DST</a:t>
            </a:r>
            <a:r>
              <a:rPr lang="zh-CN" altLang="en-US" sz="3200" dirty="0">
                <a:solidFill>
                  <a:srgbClr val="000000"/>
                </a:solidFill>
              </a:rPr>
              <a:t>时，</a:t>
            </a:r>
            <a:r>
              <a:rPr lang="en-US" altLang="zh-CN" sz="3200" dirty="0">
                <a:solidFill>
                  <a:srgbClr val="000000"/>
                </a:solidFill>
              </a:rPr>
              <a:t>SRC</a:t>
            </a:r>
          </a:p>
          <a:p>
            <a:pPr eaLnBrk="1" hangingPunct="1"/>
            <a:r>
              <a:rPr lang="en-US" altLang="zh-CN" sz="3200" dirty="0">
                <a:solidFill>
                  <a:srgbClr val="000000"/>
                </a:solidFill>
              </a:rPr>
              <a:t>                     </a:t>
            </a:r>
            <a:r>
              <a:rPr lang="zh-CN" altLang="en-US" sz="3200" dirty="0">
                <a:solidFill>
                  <a:srgbClr val="000000"/>
                </a:solidFill>
              </a:rPr>
              <a:t>不能为立即数</a:t>
            </a:r>
          </a:p>
        </p:txBody>
      </p:sp>
    </p:spTree>
    <p:extLst>
      <p:ext uri="{BB962C8B-B14F-4D97-AF65-F5344CB8AC3E}">
        <p14:creationId xmlns:p14="http://schemas.microsoft.com/office/powerpoint/2010/main" val="41271598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107504" y="1124744"/>
            <a:ext cx="8712968" cy="11811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dirty="0">
                <a:solidFill>
                  <a:schemeClr val="bg1"/>
                </a:solidFill>
              </a:rPr>
              <a:t>2.</a:t>
            </a:r>
            <a:r>
              <a:rPr lang="zh-CN" altLang="en-US" sz="3200" dirty="0">
                <a:solidFill>
                  <a:schemeClr val="bg1"/>
                </a:solidFill>
              </a:rPr>
              <a:t>取有效地址指令（</a:t>
            </a:r>
            <a:r>
              <a:rPr lang="en-US" altLang="zh-CN" sz="3200" dirty="0">
                <a:solidFill>
                  <a:schemeClr val="bg1"/>
                </a:solidFill>
              </a:rPr>
              <a:t>LEA</a:t>
            </a:r>
            <a:r>
              <a:rPr lang="zh-CN" altLang="en-US" sz="3200" dirty="0" smtClean="0">
                <a:solidFill>
                  <a:schemeClr val="bg1"/>
                </a:solidFill>
              </a:rPr>
              <a:t>）</a:t>
            </a:r>
            <a:r>
              <a:rPr lang="en-US" altLang="zh-CN" sz="2400" dirty="0" smtClean="0">
                <a:solidFill>
                  <a:srgbClr val="FF0000"/>
                </a:solidFill>
              </a:rPr>
              <a:t>Load </a:t>
            </a:r>
            <a:r>
              <a:rPr lang="en-US" altLang="zh-CN" sz="2400" dirty="0">
                <a:solidFill>
                  <a:srgbClr val="FF0000"/>
                </a:solidFill>
              </a:rPr>
              <a:t>Effective Address</a:t>
            </a:r>
            <a:r>
              <a:rPr lang="en-US" altLang="zh-CN" sz="2400" b="0" dirty="0"/>
              <a:t> </a:t>
            </a:r>
          </a:p>
        </p:txBody>
      </p:sp>
      <p:sp>
        <p:nvSpPr>
          <p:cNvPr id="4" name="Rectangle 6"/>
          <p:cNvSpPr>
            <a:spLocks noChangeArrowheads="1"/>
          </p:cNvSpPr>
          <p:nvPr/>
        </p:nvSpPr>
        <p:spPr bwMode="auto">
          <a:xfrm>
            <a:off x="762000" y="2305844"/>
            <a:ext cx="604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FF0000"/>
                </a:solidFill>
              </a:rPr>
              <a:t>格式</a:t>
            </a:r>
            <a:r>
              <a:rPr lang="zh-CN" altLang="en-US" sz="3200" dirty="0">
                <a:solidFill>
                  <a:srgbClr val="000000"/>
                </a:solidFill>
              </a:rPr>
              <a:t>：</a:t>
            </a:r>
            <a:r>
              <a:rPr lang="en-US" altLang="zh-CN" dirty="0"/>
              <a:t>LEA  </a:t>
            </a:r>
            <a:r>
              <a:rPr lang="en-US" altLang="zh-CN" dirty="0" smtClean="0"/>
              <a:t>BX </a:t>
            </a:r>
            <a:r>
              <a:rPr lang="en-US" altLang="zh-CN" dirty="0"/>
              <a:t>, </a:t>
            </a:r>
            <a:r>
              <a:rPr lang="en-US" altLang="zh-CN" dirty="0" smtClean="0"/>
              <a:t>DATA1</a:t>
            </a:r>
            <a:endParaRPr lang="en-US" altLang="zh-CN" dirty="0"/>
          </a:p>
        </p:txBody>
      </p:sp>
      <p:sp>
        <p:nvSpPr>
          <p:cNvPr id="5" name="Rectangle 7"/>
          <p:cNvSpPr>
            <a:spLocks noChangeArrowheads="1"/>
          </p:cNvSpPr>
          <p:nvPr/>
        </p:nvSpPr>
        <p:spPr bwMode="auto">
          <a:xfrm>
            <a:off x="730134" y="2983256"/>
            <a:ext cx="7696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FF0000"/>
                </a:solidFill>
              </a:rPr>
              <a:t>功能</a:t>
            </a:r>
            <a:r>
              <a:rPr lang="zh-CN" altLang="en-US" sz="2800" dirty="0">
                <a:solidFill>
                  <a:srgbClr val="000000"/>
                </a:solidFill>
              </a:rPr>
              <a:t>：指令的功能是将源操作数</a:t>
            </a:r>
            <a:r>
              <a:rPr lang="en-US" altLang="zh-CN" sz="2800" dirty="0">
                <a:solidFill>
                  <a:srgbClr val="000000"/>
                </a:solidFill>
              </a:rPr>
              <a:t>MEM</a:t>
            </a:r>
          </a:p>
          <a:p>
            <a:pPr eaLnBrk="1" hangingPunct="1"/>
            <a:r>
              <a:rPr lang="en-US" altLang="zh-CN" sz="2800" dirty="0">
                <a:solidFill>
                  <a:srgbClr val="000000"/>
                </a:solidFill>
              </a:rPr>
              <a:t>     </a:t>
            </a:r>
            <a:r>
              <a:rPr lang="zh-CN" altLang="en-US" sz="2800" dirty="0">
                <a:solidFill>
                  <a:srgbClr val="000000"/>
                </a:solidFill>
              </a:rPr>
              <a:t>（存储单元）</a:t>
            </a:r>
            <a:r>
              <a:rPr lang="zh-CN" altLang="en-US" sz="2800" dirty="0" smtClean="0">
                <a:solidFill>
                  <a:srgbClr val="000000"/>
                </a:solidFill>
              </a:rPr>
              <a:t>的</a:t>
            </a:r>
            <a:r>
              <a:rPr lang="zh-CN" altLang="en-US" sz="2800" dirty="0" smtClean="0">
                <a:solidFill>
                  <a:srgbClr val="FF0000"/>
                </a:solidFill>
              </a:rPr>
              <a:t>偏移地址</a:t>
            </a:r>
            <a:endParaRPr lang="en-US" altLang="zh-CN" sz="2800" dirty="0">
              <a:solidFill>
                <a:srgbClr val="FF0000"/>
              </a:solidFill>
            </a:endParaRPr>
          </a:p>
          <a:p>
            <a:pPr eaLnBrk="1" hangingPunct="1"/>
            <a:r>
              <a:rPr lang="en-US" altLang="zh-CN" sz="2800" dirty="0">
                <a:solidFill>
                  <a:srgbClr val="000000"/>
                </a:solidFill>
              </a:rPr>
              <a:t>      </a:t>
            </a:r>
            <a:r>
              <a:rPr lang="zh-CN" altLang="en-US" sz="2800" dirty="0">
                <a:solidFill>
                  <a:srgbClr val="000000"/>
                </a:solidFill>
              </a:rPr>
              <a:t>传送到寄存器</a:t>
            </a:r>
            <a:r>
              <a:rPr lang="en-US" altLang="zh-CN" sz="2800" dirty="0" smtClean="0">
                <a:solidFill>
                  <a:srgbClr val="000000"/>
                </a:solidFill>
              </a:rPr>
              <a:t>REG(</a:t>
            </a:r>
            <a:r>
              <a:rPr lang="zh-CN" altLang="en-US" sz="2800" dirty="0" smtClean="0">
                <a:solidFill>
                  <a:srgbClr val="FF0000"/>
                </a:solidFill>
              </a:rPr>
              <a:t>只能用寄存器</a:t>
            </a:r>
            <a:r>
              <a:rPr lang="en-US" altLang="zh-CN" sz="2800" dirty="0" smtClean="0">
                <a:solidFill>
                  <a:srgbClr val="000000"/>
                </a:solidFill>
              </a:rPr>
              <a:t>)</a:t>
            </a:r>
            <a:r>
              <a:rPr lang="zh-CN" altLang="en-US" sz="2800" dirty="0" smtClean="0">
                <a:solidFill>
                  <a:srgbClr val="000000"/>
                </a:solidFill>
              </a:rPr>
              <a:t>。</a:t>
            </a:r>
            <a:endParaRPr lang="zh-CN" altLang="en-US" sz="2800" dirty="0">
              <a:solidFill>
                <a:srgbClr val="000000"/>
              </a:solidFill>
            </a:endParaRPr>
          </a:p>
          <a:p>
            <a:pPr eaLnBrk="1" hangingPunct="1"/>
            <a:r>
              <a:rPr lang="zh-CN" altLang="en-US" sz="2800" dirty="0">
                <a:solidFill>
                  <a:srgbClr val="000000"/>
                </a:solidFill>
              </a:rPr>
              <a:t>      这是一条特殊指令，它传送的不</a:t>
            </a:r>
          </a:p>
          <a:p>
            <a:pPr eaLnBrk="1" hangingPunct="1"/>
            <a:r>
              <a:rPr lang="zh-CN" altLang="en-US" sz="2800" dirty="0">
                <a:solidFill>
                  <a:srgbClr val="000000"/>
                </a:solidFill>
              </a:rPr>
              <a:t>      是操作数本身，而是操作数的有</a:t>
            </a:r>
          </a:p>
          <a:p>
            <a:pPr eaLnBrk="1" hangingPunct="1"/>
            <a:r>
              <a:rPr lang="zh-CN" altLang="en-US" sz="2800" dirty="0">
                <a:solidFill>
                  <a:srgbClr val="000000"/>
                </a:solidFill>
              </a:rPr>
              <a:t>      效地址。</a:t>
            </a:r>
          </a:p>
        </p:txBody>
      </p:sp>
      <p:sp>
        <p:nvSpPr>
          <p:cNvPr id="6" name="Rectangle 8"/>
          <p:cNvSpPr>
            <a:spLocks noChangeArrowheads="1"/>
          </p:cNvSpPr>
          <p:nvPr/>
        </p:nvSpPr>
        <p:spPr bwMode="auto">
          <a:xfrm>
            <a:off x="589448" y="5660912"/>
            <a:ext cx="8158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FF0000"/>
                </a:solidFill>
              </a:rPr>
              <a:t>注</a:t>
            </a:r>
            <a:r>
              <a:rPr lang="zh-CN" altLang="en-US" sz="3200" dirty="0">
                <a:solidFill>
                  <a:srgbClr val="000000"/>
                </a:solidFill>
              </a:rPr>
              <a:t>：</a:t>
            </a:r>
            <a:r>
              <a:rPr lang="en-US" altLang="zh-CN" sz="2800" dirty="0">
                <a:solidFill>
                  <a:srgbClr val="FF0000"/>
                </a:solidFill>
              </a:rPr>
              <a:t>DST REG</a:t>
            </a:r>
            <a:r>
              <a:rPr lang="zh-CN" altLang="en-US" sz="2800" dirty="0">
                <a:solidFill>
                  <a:srgbClr val="FF0000"/>
                </a:solidFill>
              </a:rPr>
              <a:t>为通用</a:t>
            </a:r>
            <a:r>
              <a:rPr lang="en-US" altLang="zh-CN" sz="2800" dirty="0">
                <a:solidFill>
                  <a:srgbClr val="FF0000"/>
                </a:solidFill>
              </a:rPr>
              <a:t>REG</a:t>
            </a:r>
            <a:r>
              <a:rPr lang="zh-CN" altLang="en-US" sz="2800" dirty="0">
                <a:solidFill>
                  <a:srgbClr val="FF0000"/>
                </a:solidFill>
              </a:rPr>
              <a:t>，一般用</a:t>
            </a:r>
            <a:r>
              <a:rPr lang="en-US" altLang="zh-CN" sz="2800" dirty="0">
                <a:solidFill>
                  <a:srgbClr val="FF0000"/>
                </a:solidFill>
              </a:rPr>
              <a:t>BX</a:t>
            </a:r>
            <a:r>
              <a:rPr lang="zh-CN" altLang="en-US" sz="2800" dirty="0">
                <a:solidFill>
                  <a:srgbClr val="FF0000"/>
                </a:solidFill>
              </a:rPr>
              <a:t>、</a:t>
            </a:r>
            <a:r>
              <a:rPr lang="en-US" altLang="zh-CN" sz="2800" dirty="0">
                <a:solidFill>
                  <a:srgbClr val="FF0000"/>
                </a:solidFill>
              </a:rPr>
              <a:t>BP</a:t>
            </a:r>
            <a:r>
              <a:rPr lang="zh-CN" altLang="en-US" sz="2800" dirty="0">
                <a:solidFill>
                  <a:srgbClr val="FF0000"/>
                </a:solidFill>
              </a:rPr>
              <a:t>、</a:t>
            </a:r>
            <a:r>
              <a:rPr lang="en-US" altLang="zh-CN" sz="2800" dirty="0">
                <a:solidFill>
                  <a:srgbClr val="FF0000"/>
                </a:solidFill>
              </a:rPr>
              <a:t>SI</a:t>
            </a:r>
            <a:r>
              <a:rPr lang="zh-CN" altLang="en-US" sz="2800" dirty="0">
                <a:solidFill>
                  <a:srgbClr val="FF0000"/>
                </a:solidFill>
              </a:rPr>
              <a:t>、</a:t>
            </a:r>
            <a:r>
              <a:rPr lang="en-US" altLang="zh-CN" sz="2800" dirty="0">
                <a:solidFill>
                  <a:srgbClr val="FF0000"/>
                </a:solidFill>
              </a:rPr>
              <a:t>DI</a:t>
            </a:r>
            <a:r>
              <a:rPr lang="zh-CN" altLang="en-US" sz="2800" dirty="0">
                <a:solidFill>
                  <a:srgbClr val="FF0000"/>
                </a:solidFill>
              </a:rPr>
              <a:t>。</a:t>
            </a:r>
          </a:p>
        </p:txBody>
      </p:sp>
    </p:spTree>
    <p:extLst>
      <p:ext uri="{BB962C8B-B14F-4D97-AF65-F5344CB8AC3E}">
        <p14:creationId xmlns:p14="http://schemas.microsoft.com/office/powerpoint/2010/main" val="48305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95288" y="1341438"/>
            <a:ext cx="8534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例如：</a:t>
            </a:r>
          </a:p>
          <a:p>
            <a:pPr eaLnBrk="1" hangingPunct="1"/>
            <a:r>
              <a:rPr lang="en-US" altLang="zh-CN" sz="3200" dirty="0">
                <a:solidFill>
                  <a:srgbClr val="000000"/>
                </a:solidFill>
              </a:rPr>
              <a:t>LEA  DI, VAR1		</a:t>
            </a:r>
          </a:p>
          <a:p>
            <a:pPr eaLnBrk="1" hangingPunct="1"/>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(DI) ←VAR1</a:t>
            </a:r>
            <a:r>
              <a:rPr lang="zh-CN" altLang="en-US" sz="3200" dirty="0">
                <a:solidFill>
                  <a:srgbClr val="000000"/>
                </a:solidFill>
              </a:rPr>
              <a:t>的偏移地址</a:t>
            </a:r>
          </a:p>
          <a:p>
            <a:pPr eaLnBrk="1" hangingPunct="1"/>
            <a:r>
              <a:rPr lang="zh-CN" altLang="en-US" sz="3200" dirty="0">
                <a:solidFill>
                  <a:srgbClr val="000000"/>
                </a:solidFill>
              </a:rPr>
              <a:t>等效于：</a:t>
            </a:r>
          </a:p>
          <a:p>
            <a:pPr eaLnBrk="1" hangingPunct="1"/>
            <a:r>
              <a:rPr lang="zh-CN" altLang="en-US" sz="3200" dirty="0">
                <a:solidFill>
                  <a:srgbClr val="000000"/>
                </a:solidFill>
              </a:rPr>
              <a:t>       </a:t>
            </a:r>
            <a:r>
              <a:rPr lang="en-US" altLang="zh-CN" sz="3200" dirty="0">
                <a:solidFill>
                  <a:srgbClr val="FF0000"/>
                </a:solidFill>
              </a:rPr>
              <a:t>MOV  DI , OFFSET VAR1</a:t>
            </a:r>
            <a:endParaRPr lang="en-US" altLang="zh-CN" sz="3200" dirty="0">
              <a:solidFill>
                <a:srgbClr val="000000"/>
              </a:solidFill>
            </a:endParaRPr>
          </a:p>
          <a:p>
            <a:pPr eaLnBrk="1" hangingPunct="1"/>
            <a:endParaRPr lang="en-US" altLang="zh-CN" sz="3200" dirty="0">
              <a:solidFill>
                <a:srgbClr val="000000"/>
              </a:solidFill>
            </a:endParaRPr>
          </a:p>
          <a:p>
            <a:pPr eaLnBrk="1" hangingPunct="1"/>
            <a:r>
              <a:rPr lang="en-US" altLang="zh-CN" sz="3200" dirty="0">
                <a:solidFill>
                  <a:srgbClr val="000000"/>
                </a:solidFill>
              </a:rPr>
              <a:t>LEA  BX</a:t>
            </a:r>
            <a:r>
              <a:rPr lang="zh-CN" altLang="en-US" sz="3200" dirty="0">
                <a:solidFill>
                  <a:srgbClr val="000000"/>
                </a:solidFill>
              </a:rPr>
              <a:t>，</a:t>
            </a:r>
            <a:r>
              <a:rPr lang="en-US" altLang="zh-CN" sz="3200" dirty="0">
                <a:solidFill>
                  <a:srgbClr val="000000"/>
                </a:solidFill>
              </a:rPr>
              <a:t>VAR1</a:t>
            </a:r>
            <a:r>
              <a:rPr lang="zh-CN" altLang="en-US" sz="3200" dirty="0">
                <a:solidFill>
                  <a:srgbClr val="000000"/>
                </a:solidFill>
              </a:rPr>
              <a:t>＋</a:t>
            </a:r>
            <a:r>
              <a:rPr lang="en-US" altLang="zh-CN" sz="3200" dirty="0">
                <a:solidFill>
                  <a:srgbClr val="000000"/>
                </a:solidFill>
              </a:rPr>
              <a:t>15	</a:t>
            </a:r>
          </a:p>
          <a:p>
            <a:pPr eaLnBrk="1" hangingPunct="1"/>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(BX) ←VAR1</a:t>
            </a:r>
            <a:r>
              <a:rPr lang="zh-CN" altLang="en-US" sz="3200" dirty="0">
                <a:solidFill>
                  <a:srgbClr val="000000"/>
                </a:solidFill>
              </a:rPr>
              <a:t>的偏移地址＋</a:t>
            </a:r>
            <a:r>
              <a:rPr lang="en-US" altLang="zh-CN" sz="3200" dirty="0">
                <a:solidFill>
                  <a:srgbClr val="000000"/>
                </a:solidFill>
              </a:rPr>
              <a:t>15</a:t>
            </a:r>
          </a:p>
          <a:p>
            <a:pPr eaLnBrk="1" hangingPunct="1"/>
            <a:r>
              <a:rPr lang="zh-CN" altLang="en-US" sz="3200" dirty="0">
                <a:solidFill>
                  <a:srgbClr val="000000"/>
                </a:solidFill>
              </a:rPr>
              <a:t>等效于：</a:t>
            </a:r>
          </a:p>
          <a:p>
            <a:pPr eaLnBrk="1" hangingPunct="1"/>
            <a:r>
              <a:rPr lang="zh-CN" altLang="en-US" sz="3200" dirty="0">
                <a:solidFill>
                  <a:srgbClr val="000000"/>
                </a:solidFill>
              </a:rPr>
              <a:t>       </a:t>
            </a:r>
            <a:r>
              <a:rPr lang="en-US" altLang="zh-CN" sz="3200" dirty="0">
                <a:solidFill>
                  <a:srgbClr val="FF0000"/>
                </a:solidFill>
              </a:rPr>
              <a:t>MOV  BX , OFFSET VAR1+25</a:t>
            </a:r>
          </a:p>
        </p:txBody>
      </p:sp>
    </p:spTree>
    <p:extLst>
      <p:ext uri="{BB962C8B-B14F-4D97-AF65-F5344CB8AC3E}">
        <p14:creationId xmlns:p14="http://schemas.microsoft.com/office/powerpoint/2010/main" val="41127783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09600" y="1600200"/>
            <a:ext cx="7418388" cy="1757363"/>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a:solidFill>
                  <a:schemeClr val="bg1"/>
                </a:solidFill>
              </a:rPr>
              <a:t>3.</a:t>
            </a:r>
            <a:r>
              <a:rPr lang="zh-CN" altLang="en-US">
                <a:solidFill>
                  <a:schemeClr val="bg1"/>
                </a:solidFill>
              </a:rPr>
              <a:t>取地址指针指令（</a:t>
            </a:r>
            <a:r>
              <a:rPr lang="en-US" altLang="zh-CN">
                <a:solidFill>
                  <a:schemeClr val="bg1"/>
                </a:solidFill>
              </a:rPr>
              <a:t>LDS</a:t>
            </a:r>
            <a:r>
              <a:rPr lang="zh-CN" altLang="en-US">
                <a:solidFill>
                  <a:schemeClr val="bg1"/>
                </a:solidFill>
              </a:rPr>
              <a:t>，</a:t>
            </a:r>
            <a:r>
              <a:rPr lang="en-US" altLang="zh-CN">
                <a:solidFill>
                  <a:schemeClr val="bg1"/>
                </a:solidFill>
              </a:rPr>
              <a:t>LES</a:t>
            </a:r>
            <a:r>
              <a:rPr lang="zh-CN" altLang="en-US">
                <a:solidFill>
                  <a:schemeClr val="bg1"/>
                </a:solidFill>
              </a:rPr>
              <a:t>）</a:t>
            </a:r>
          </a:p>
          <a:p>
            <a:pPr eaLnBrk="1" hangingPunct="1"/>
            <a:r>
              <a:rPr lang="en-US" altLang="zh-CN" sz="3200">
                <a:solidFill>
                  <a:srgbClr val="FF0000"/>
                </a:solidFill>
              </a:rPr>
              <a:t>Load Data/Extra Segment Register</a:t>
            </a:r>
            <a:r>
              <a:rPr lang="en-US" altLang="zh-CN" sz="3200" b="0"/>
              <a:t> </a:t>
            </a:r>
          </a:p>
        </p:txBody>
      </p:sp>
      <p:sp>
        <p:nvSpPr>
          <p:cNvPr id="4" name="Rectangle 6"/>
          <p:cNvSpPr>
            <a:spLocks noChangeArrowheads="1"/>
          </p:cNvSpPr>
          <p:nvPr/>
        </p:nvSpPr>
        <p:spPr bwMode="auto">
          <a:xfrm>
            <a:off x="755650" y="3357563"/>
            <a:ext cx="65278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4800" dirty="0">
                <a:solidFill>
                  <a:srgbClr val="FF0000"/>
                </a:solidFill>
              </a:rPr>
              <a:t>格式</a:t>
            </a:r>
            <a:r>
              <a:rPr lang="zh-CN" altLang="en-US" sz="4800" dirty="0">
                <a:solidFill>
                  <a:srgbClr val="000000"/>
                </a:solidFill>
              </a:rPr>
              <a:t>：</a:t>
            </a:r>
            <a:endParaRPr lang="zh-CN" altLang="en-US" sz="3200" dirty="0"/>
          </a:p>
          <a:p>
            <a:pPr eaLnBrk="1" hangingPunct="1"/>
            <a:r>
              <a:rPr lang="en-US" altLang="zh-CN" sz="3200" dirty="0"/>
              <a:t>LDS  REG16</a:t>
            </a:r>
            <a:r>
              <a:rPr lang="zh-CN" altLang="en-US" sz="3200" dirty="0"/>
              <a:t>，</a:t>
            </a:r>
            <a:r>
              <a:rPr lang="en-US" altLang="zh-CN" sz="3200" dirty="0"/>
              <a:t>MEM		</a:t>
            </a:r>
          </a:p>
          <a:p>
            <a:pPr eaLnBrk="1" hangingPunct="1"/>
            <a:r>
              <a:rPr lang="zh-CN" altLang="en-US" sz="3200" dirty="0">
                <a:solidFill>
                  <a:srgbClr val="000000"/>
                </a:solidFill>
              </a:rPr>
              <a:t>；</a:t>
            </a:r>
            <a:r>
              <a:rPr lang="en-US" altLang="zh-CN" sz="3200" dirty="0">
                <a:solidFill>
                  <a:srgbClr val="000000"/>
                </a:solidFill>
              </a:rPr>
              <a:t>(DS)←(MEM+2), (REG16)←(MEM)</a:t>
            </a:r>
          </a:p>
          <a:p>
            <a:pPr eaLnBrk="1" hangingPunct="1"/>
            <a:r>
              <a:rPr lang="en-US" altLang="zh-CN" sz="3200" dirty="0"/>
              <a:t>LES  REG16</a:t>
            </a:r>
            <a:r>
              <a:rPr lang="zh-CN" altLang="en-US" sz="3200" dirty="0"/>
              <a:t>，</a:t>
            </a:r>
            <a:r>
              <a:rPr lang="en-US" altLang="zh-CN" sz="3200" dirty="0"/>
              <a:t>MEM		</a:t>
            </a:r>
          </a:p>
          <a:p>
            <a:pPr eaLnBrk="1" hangingPunct="1"/>
            <a:r>
              <a:rPr lang="zh-CN" altLang="en-US" sz="3200" dirty="0">
                <a:solidFill>
                  <a:srgbClr val="000000"/>
                </a:solidFill>
              </a:rPr>
              <a:t>；</a:t>
            </a:r>
            <a:r>
              <a:rPr lang="en-US" altLang="zh-CN" sz="3200" dirty="0">
                <a:solidFill>
                  <a:srgbClr val="000000"/>
                </a:solidFill>
              </a:rPr>
              <a:t>(ES)←(MEM+2), (REG16)←(MEM)</a:t>
            </a:r>
            <a:endParaRPr lang="en-US" altLang="zh-CN" sz="4800" dirty="0">
              <a:solidFill>
                <a:srgbClr val="000000"/>
              </a:solidFill>
            </a:endParaRPr>
          </a:p>
        </p:txBody>
      </p:sp>
      <p:sp>
        <p:nvSpPr>
          <p:cNvPr id="5" name="矩形标注 4"/>
          <p:cNvSpPr/>
          <p:nvPr/>
        </p:nvSpPr>
        <p:spPr>
          <a:xfrm>
            <a:off x="5508104" y="3645024"/>
            <a:ext cx="3096344" cy="504056"/>
          </a:xfrm>
          <a:prstGeom prst="wedgeRectCallout">
            <a:avLst>
              <a:gd name="adj1" fmla="val -146153"/>
              <a:gd name="adj2" fmla="val 1741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隐含寻址</a:t>
            </a:r>
            <a:endParaRPr lang="en-US" sz="2000" b="1" dirty="0">
              <a:solidFill>
                <a:srgbClr val="FF0000"/>
              </a:solidFill>
            </a:endParaRPr>
          </a:p>
        </p:txBody>
      </p:sp>
    </p:spTree>
    <p:extLst>
      <p:ext uri="{BB962C8B-B14F-4D97-AF65-F5344CB8AC3E}">
        <p14:creationId xmlns:p14="http://schemas.microsoft.com/office/powerpoint/2010/main" val="22893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520832" y="1268760"/>
            <a:ext cx="8153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4800" dirty="0">
                <a:solidFill>
                  <a:srgbClr val="FF0000"/>
                </a:solidFill>
              </a:rPr>
              <a:t>功能：</a:t>
            </a:r>
          </a:p>
          <a:p>
            <a:pPr eaLnBrk="1" hangingPunct="1"/>
            <a:r>
              <a:rPr lang="zh-CN" altLang="en-US" sz="2400" dirty="0">
                <a:solidFill>
                  <a:srgbClr val="000000"/>
                </a:solidFill>
              </a:rPr>
              <a:t>取地址指针指令</a:t>
            </a:r>
            <a:r>
              <a:rPr lang="en-US" altLang="zh-CN" sz="2400" dirty="0">
                <a:solidFill>
                  <a:srgbClr val="000000"/>
                </a:solidFill>
              </a:rPr>
              <a:t>LDS </a:t>
            </a:r>
            <a:r>
              <a:rPr lang="zh-CN" altLang="en-US" sz="2400" dirty="0">
                <a:solidFill>
                  <a:srgbClr val="000000"/>
                </a:solidFill>
              </a:rPr>
              <a:t>可以将双字变量</a:t>
            </a:r>
            <a:r>
              <a:rPr lang="en-US" altLang="zh-CN" sz="2400" dirty="0">
                <a:solidFill>
                  <a:srgbClr val="000000"/>
                </a:solidFill>
              </a:rPr>
              <a:t>MEM</a:t>
            </a:r>
            <a:r>
              <a:rPr lang="zh-CN" altLang="en-US" sz="2400" dirty="0">
                <a:solidFill>
                  <a:srgbClr val="000000"/>
                </a:solidFill>
              </a:rPr>
              <a:t>内容中的高</a:t>
            </a:r>
            <a:r>
              <a:rPr lang="en-US" altLang="zh-CN" sz="2400" dirty="0">
                <a:solidFill>
                  <a:srgbClr val="000000"/>
                </a:solidFill>
              </a:rPr>
              <a:t>16</a:t>
            </a:r>
            <a:r>
              <a:rPr lang="zh-CN" altLang="en-US" sz="2400" dirty="0">
                <a:solidFill>
                  <a:srgbClr val="000000"/>
                </a:solidFill>
              </a:rPr>
              <a:t>位送入</a:t>
            </a:r>
            <a:r>
              <a:rPr lang="en-US" altLang="zh-CN" sz="2400" dirty="0">
                <a:solidFill>
                  <a:srgbClr val="000000"/>
                </a:solidFill>
              </a:rPr>
              <a:t>DS</a:t>
            </a:r>
            <a:r>
              <a:rPr lang="zh-CN" altLang="en-US" sz="2400" dirty="0">
                <a:solidFill>
                  <a:srgbClr val="000000"/>
                </a:solidFill>
              </a:rPr>
              <a:t>，低</a:t>
            </a:r>
            <a:r>
              <a:rPr lang="en-US" altLang="zh-CN" sz="2400" dirty="0">
                <a:solidFill>
                  <a:srgbClr val="000000"/>
                </a:solidFill>
              </a:rPr>
              <a:t>16</a:t>
            </a:r>
            <a:r>
              <a:rPr lang="zh-CN" altLang="en-US" sz="2400" dirty="0">
                <a:solidFill>
                  <a:srgbClr val="000000"/>
                </a:solidFill>
              </a:rPr>
              <a:t>位送入指定的</a:t>
            </a:r>
            <a:r>
              <a:rPr lang="en-US" altLang="zh-CN" sz="2400" dirty="0">
                <a:solidFill>
                  <a:srgbClr val="000000"/>
                </a:solidFill>
              </a:rPr>
              <a:t>REG16</a:t>
            </a:r>
            <a:r>
              <a:rPr lang="zh-CN" altLang="en-US" sz="2400" dirty="0">
                <a:solidFill>
                  <a:srgbClr val="000000"/>
                </a:solidFill>
              </a:rPr>
              <a:t>中；</a:t>
            </a:r>
          </a:p>
          <a:p>
            <a:pPr eaLnBrk="1" hangingPunct="1"/>
            <a:r>
              <a:rPr lang="zh-CN" altLang="en-US" sz="2400" dirty="0">
                <a:solidFill>
                  <a:srgbClr val="000000"/>
                </a:solidFill>
              </a:rPr>
              <a:t>而取地址指针指令</a:t>
            </a:r>
            <a:r>
              <a:rPr lang="en-US" altLang="zh-CN" sz="2400" dirty="0">
                <a:solidFill>
                  <a:srgbClr val="000000"/>
                </a:solidFill>
              </a:rPr>
              <a:t>LES </a:t>
            </a:r>
            <a:r>
              <a:rPr lang="zh-CN" altLang="en-US" sz="2400" dirty="0">
                <a:solidFill>
                  <a:srgbClr val="000000"/>
                </a:solidFill>
              </a:rPr>
              <a:t>可以将双字</a:t>
            </a:r>
            <a:r>
              <a:rPr lang="zh-CN" altLang="en-US" sz="2400" dirty="0" smtClean="0">
                <a:solidFill>
                  <a:srgbClr val="000000"/>
                </a:solidFill>
              </a:rPr>
              <a:t>变量</a:t>
            </a:r>
            <a:r>
              <a:rPr lang="en-US" altLang="zh-CN" sz="2400" dirty="0">
                <a:solidFill>
                  <a:srgbClr val="000000"/>
                </a:solidFill>
              </a:rPr>
              <a:t>MEM</a:t>
            </a:r>
            <a:r>
              <a:rPr lang="zh-CN" altLang="en-US" sz="2400" dirty="0" smtClean="0">
                <a:solidFill>
                  <a:srgbClr val="000000"/>
                </a:solidFill>
              </a:rPr>
              <a:t>内容</a:t>
            </a:r>
            <a:r>
              <a:rPr lang="zh-CN" altLang="en-US" sz="2400" dirty="0">
                <a:solidFill>
                  <a:srgbClr val="000000"/>
                </a:solidFill>
              </a:rPr>
              <a:t>中的高</a:t>
            </a:r>
            <a:r>
              <a:rPr lang="en-US" altLang="zh-CN" sz="2400" dirty="0">
                <a:solidFill>
                  <a:srgbClr val="000000"/>
                </a:solidFill>
              </a:rPr>
              <a:t>16</a:t>
            </a:r>
            <a:r>
              <a:rPr lang="zh-CN" altLang="en-US" sz="2400" dirty="0">
                <a:solidFill>
                  <a:srgbClr val="000000"/>
                </a:solidFill>
              </a:rPr>
              <a:t>位送入</a:t>
            </a:r>
            <a:r>
              <a:rPr lang="en-US" altLang="zh-CN" sz="2400" dirty="0">
                <a:solidFill>
                  <a:srgbClr val="000000"/>
                </a:solidFill>
              </a:rPr>
              <a:t>ES</a:t>
            </a:r>
            <a:r>
              <a:rPr lang="zh-CN" altLang="en-US" sz="2400" dirty="0">
                <a:solidFill>
                  <a:srgbClr val="000000"/>
                </a:solidFill>
              </a:rPr>
              <a:t>，低</a:t>
            </a:r>
            <a:r>
              <a:rPr lang="en-US" altLang="zh-CN" sz="2400" dirty="0">
                <a:solidFill>
                  <a:srgbClr val="000000"/>
                </a:solidFill>
              </a:rPr>
              <a:t>16</a:t>
            </a:r>
            <a:r>
              <a:rPr lang="zh-CN" altLang="en-US" sz="2400" dirty="0">
                <a:solidFill>
                  <a:srgbClr val="000000"/>
                </a:solidFill>
              </a:rPr>
              <a:t>位送入指定的</a:t>
            </a:r>
            <a:r>
              <a:rPr lang="en-US" altLang="zh-CN" sz="2400" dirty="0">
                <a:solidFill>
                  <a:srgbClr val="000000"/>
                </a:solidFill>
              </a:rPr>
              <a:t>REG16</a:t>
            </a:r>
            <a:r>
              <a:rPr lang="zh-CN" altLang="en-US" sz="2400" dirty="0">
                <a:solidFill>
                  <a:srgbClr val="000000"/>
                </a:solidFill>
              </a:rPr>
              <a:t>中。</a:t>
            </a:r>
            <a:r>
              <a:rPr lang="zh-CN" altLang="en-US" sz="2400" b="0" dirty="0">
                <a:solidFill>
                  <a:srgbClr val="000000"/>
                </a:solidFill>
              </a:rPr>
              <a:t> </a:t>
            </a:r>
          </a:p>
        </p:txBody>
      </p:sp>
      <p:sp>
        <p:nvSpPr>
          <p:cNvPr id="4" name="矩形 3"/>
          <p:cNvSpPr/>
          <p:nvPr/>
        </p:nvSpPr>
        <p:spPr>
          <a:xfrm>
            <a:off x="2267744" y="3977481"/>
            <a:ext cx="1152128" cy="4320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67744" y="4377878"/>
            <a:ext cx="1152128" cy="4320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67744" y="4797152"/>
            <a:ext cx="1152128" cy="4320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67744" y="5197549"/>
            <a:ext cx="1152128" cy="4320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20469" y="4002452"/>
            <a:ext cx="723275" cy="369332"/>
          </a:xfrm>
          <a:prstGeom prst="rect">
            <a:avLst/>
          </a:prstGeom>
        </p:spPr>
        <p:txBody>
          <a:bodyPr wrap="none">
            <a:spAutoFit/>
          </a:bodyPr>
          <a:lstStyle/>
          <a:p>
            <a:r>
              <a:rPr lang="en-US" altLang="zh-CN" dirty="0">
                <a:solidFill>
                  <a:srgbClr val="000000"/>
                </a:solidFill>
              </a:rPr>
              <a:t>MEM</a:t>
            </a:r>
            <a:endParaRPr lang="zh-CN" altLang="en-US" dirty="0"/>
          </a:p>
        </p:txBody>
      </p:sp>
      <p:sp>
        <p:nvSpPr>
          <p:cNvPr id="9" name="右大括号 8"/>
          <p:cNvSpPr/>
          <p:nvPr/>
        </p:nvSpPr>
        <p:spPr>
          <a:xfrm>
            <a:off x="3563888" y="4077072"/>
            <a:ext cx="288032" cy="6480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3563888" y="4873513"/>
            <a:ext cx="288032" cy="6480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右箭头 10"/>
          <p:cNvSpPr/>
          <p:nvPr/>
        </p:nvSpPr>
        <p:spPr>
          <a:xfrm>
            <a:off x="3923928" y="4221088"/>
            <a:ext cx="504056" cy="30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923928" y="5013176"/>
            <a:ext cx="504056" cy="30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544057" y="4872523"/>
            <a:ext cx="1080120" cy="523220"/>
          </a:xfrm>
          <a:prstGeom prst="rect">
            <a:avLst/>
          </a:prstGeom>
          <a:noFill/>
        </p:spPr>
        <p:txBody>
          <a:bodyPr wrap="square" rtlCol="0">
            <a:spAutoFit/>
          </a:bodyPr>
          <a:lstStyle/>
          <a:p>
            <a:r>
              <a:rPr lang="en-US" altLang="zh-CN" sz="2800" dirty="0" smtClean="0"/>
              <a:t>DS</a:t>
            </a:r>
            <a:endParaRPr lang="zh-CN" altLang="en-US" sz="2800" dirty="0"/>
          </a:p>
        </p:txBody>
      </p:sp>
      <p:sp>
        <p:nvSpPr>
          <p:cNvPr id="14" name="文本框 13"/>
          <p:cNvSpPr txBox="1"/>
          <p:nvPr/>
        </p:nvSpPr>
        <p:spPr>
          <a:xfrm>
            <a:off x="4544057" y="4090672"/>
            <a:ext cx="1080120" cy="523220"/>
          </a:xfrm>
          <a:prstGeom prst="rect">
            <a:avLst/>
          </a:prstGeom>
          <a:noFill/>
        </p:spPr>
        <p:txBody>
          <a:bodyPr wrap="square" rtlCol="0">
            <a:spAutoFit/>
          </a:bodyPr>
          <a:lstStyle/>
          <a:p>
            <a:r>
              <a:rPr lang="en-US" altLang="zh-CN" sz="2800" dirty="0" smtClean="0"/>
              <a:t>REG</a:t>
            </a:r>
            <a:endParaRPr lang="zh-CN" altLang="en-US" sz="2800" dirty="0"/>
          </a:p>
        </p:txBody>
      </p:sp>
    </p:spTree>
    <p:extLst>
      <p:ext uri="{BB962C8B-B14F-4D97-AF65-F5344CB8AC3E}">
        <p14:creationId xmlns:p14="http://schemas.microsoft.com/office/powerpoint/2010/main" val="1295800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8"/>
          <p:cNvSpPr>
            <a:spLocks noChangeArrowheads="1"/>
          </p:cNvSpPr>
          <p:nvPr/>
        </p:nvSpPr>
        <p:spPr bwMode="auto">
          <a:xfrm>
            <a:off x="381000" y="1647825"/>
            <a:ext cx="324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a:solidFill>
                  <a:srgbClr val="1D528D"/>
                </a:solidFill>
                <a:latin typeface="Arial" charset="0"/>
              </a:rPr>
              <a:t>3.</a:t>
            </a:r>
            <a:r>
              <a:rPr lang="zh-CN" altLang="en-US" sz="4000" b="1">
                <a:solidFill>
                  <a:srgbClr val="1D528D"/>
                </a:solidFill>
                <a:latin typeface="Arial" charset="0"/>
              </a:rPr>
              <a:t>宏指令语句</a:t>
            </a:r>
          </a:p>
        </p:txBody>
      </p:sp>
      <p:sp>
        <p:nvSpPr>
          <p:cNvPr id="5" name="Rectangle 10"/>
          <p:cNvSpPr>
            <a:spLocks noChangeArrowheads="1"/>
          </p:cNvSpPr>
          <p:nvPr/>
        </p:nvSpPr>
        <p:spPr bwMode="auto">
          <a:xfrm>
            <a:off x="899592" y="2420888"/>
            <a:ext cx="77724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      </a:t>
            </a:r>
            <a:r>
              <a:rPr lang="zh-CN" altLang="en-US" sz="3600" b="1" dirty="0">
                <a:solidFill>
                  <a:srgbClr val="000000"/>
                </a:solidFill>
                <a:latin typeface="Arial" charset="0"/>
              </a:rPr>
              <a:t>它是</a:t>
            </a:r>
            <a:r>
              <a:rPr lang="en-US" altLang="zh-CN" sz="3600" b="1" dirty="0">
                <a:solidFill>
                  <a:srgbClr val="000000"/>
                </a:solidFill>
                <a:latin typeface="Arial" charset="0"/>
              </a:rPr>
              <a:t>8086</a:t>
            </a:r>
            <a:r>
              <a:rPr lang="zh-CN" altLang="en-US" sz="3600" b="1" dirty="0">
                <a:solidFill>
                  <a:srgbClr val="000000"/>
                </a:solidFill>
                <a:latin typeface="Arial" charset="0"/>
              </a:rPr>
              <a:t>指令系统中没有的指令，是用户自己根据宏指令定义的方法定义的一条能完成某一特定功能的新的指令。</a:t>
            </a:r>
          </a:p>
        </p:txBody>
      </p:sp>
      <p:cxnSp>
        <p:nvCxnSpPr>
          <p:cNvPr id="6" name="直接连接符 5"/>
          <p:cNvCxnSpPr/>
          <p:nvPr/>
        </p:nvCxnSpPr>
        <p:spPr>
          <a:xfrm>
            <a:off x="3580589" y="5269850"/>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5085184"/>
            <a:ext cx="2952328"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华文琥珀" pitchFamily="2" charset="-122"/>
                <a:ea typeface="华文琥珀" pitchFamily="2" charset="-122"/>
              </a:rPr>
              <a:t>自定义语句 </a:t>
            </a:r>
            <a:endParaRPr lang="zh-CN" altLang="en-US" sz="3200" b="1" dirty="0">
              <a:solidFill>
                <a:srgbClr val="1D528D"/>
              </a:solidFill>
              <a:latin typeface="华文琥珀" pitchFamily="2" charset="-122"/>
              <a:ea typeface="华文琥珀" pitchFamily="2" charset="-122"/>
            </a:endParaRPr>
          </a:p>
        </p:txBody>
      </p:sp>
    </p:spTree>
    <p:extLst>
      <p:ext uri="{BB962C8B-B14F-4D97-AF65-F5344CB8AC3E}">
        <p14:creationId xmlns:p14="http://schemas.microsoft.com/office/powerpoint/2010/main" val="401515044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15"/>
          <p:cNvSpPr>
            <a:spLocks noChangeArrowheads="1"/>
          </p:cNvSpPr>
          <p:nvPr/>
        </p:nvSpPr>
        <p:spPr bwMode="auto">
          <a:xfrm>
            <a:off x="844450" y="1340768"/>
            <a:ext cx="6319838"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例如定义变量：</a:t>
            </a:r>
          </a:p>
          <a:p>
            <a:pPr eaLnBrk="1" hangingPunct="1"/>
            <a:r>
              <a:rPr lang="zh-CN" altLang="en-US" sz="3200" dirty="0">
                <a:solidFill>
                  <a:srgbClr val="000000"/>
                </a:solidFill>
              </a:rPr>
              <a:t>      </a:t>
            </a:r>
            <a:r>
              <a:rPr lang="en-US" altLang="zh-CN" sz="3200" dirty="0">
                <a:solidFill>
                  <a:srgbClr val="000000"/>
                </a:solidFill>
              </a:rPr>
              <a:t>TABLE  DB 10H, 20H</a:t>
            </a:r>
            <a:r>
              <a:rPr lang="zh-CN" altLang="en-US" sz="3200" dirty="0">
                <a:solidFill>
                  <a:srgbClr val="000000"/>
                </a:solidFill>
              </a:rPr>
              <a:t>，</a:t>
            </a:r>
            <a:r>
              <a:rPr lang="en-US" altLang="zh-CN" sz="3200" dirty="0">
                <a:solidFill>
                  <a:srgbClr val="000000"/>
                </a:solidFill>
                <a:latin typeface="Times New Roman" pitchFamily="18" charset="0"/>
              </a:rPr>
              <a:t>……</a:t>
            </a:r>
            <a:endParaRPr lang="en-US" altLang="zh-CN" sz="3200" dirty="0">
              <a:solidFill>
                <a:srgbClr val="000000"/>
              </a:solidFill>
            </a:endParaRPr>
          </a:p>
          <a:p>
            <a:pPr eaLnBrk="1" hangingPunct="1"/>
            <a:r>
              <a:rPr lang="en-US" altLang="zh-CN" sz="3200" dirty="0">
                <a:solidFill>
                  <a:srgbClr val="000000"/>
                </a:solidFill>
              </a:rPr>
              <a:t>      POINT1  DD 02001000H</a:t>
            </a:r>
          </a:p>
          <a:p>
            <a:pPr eaLnBrk="1" hangingPunct="1"/>
            <a:r>
              <a:rPr lang="en-US" altLang="zh-CN" sz="3200" dirty="0">
                <a:solidFill>
                  <a:srgbClr val="000000"/>
                </a:solidFill>
              </a:rPr>
              <a:t>      POINT2  DD TABLE   </a:t>
            </a:r>
          </a:p>
          <a:p>
            <a:pPr eaLnBrk="1" hangingPunct="1"/>
            <a:r>
              <a:rPr lang="zh-CN" altLang="en-US" sz="3200" dirty="0">
                <a:solidFill>
                  <a:srgbClr val="000000"/>
                </a:solidFill>
              </a:rPr>
              <a:t>则可以有指令</a:t>
            </a:r>
          </a:p>
          <a:p>
            <a:pPr eaLnBrk="1" hangingPunct="1"/>
            <a:r>
              <a:rPr lang="zh-CN" altLang="en-US" sz="3200" dirty="0">
                <a:solidFill>
                  <a:srgbClr val="000000"/>
                </a:solidFill>
              </a:rPr>
              <a:t>   </a:t>
            </a:r>
            <a:r>
              <a:rPr lang="en-US" altLang="zh-CN" sz="3200" dirty="0"/>
              <a:t>LDS  DI</a:t>
            </a:r>
            <a:r>
              <a:rPr lang="zh-CN" altLang="en-US" sz="3200" dirty="0"/>
              <a:t>，</a:t>
            </a:r>
            <a:r>
              <a:rPr lang="en-US" altLang="zh-CN" sz="3200" dirty="0"/>
              <a:t>POINT1</a:t>
            </a:r>
            <a:r>
              <a:rPr lang="en-US" altLang="zh-CN" sz="3200" dirty="0">
                <a:solidFill>
                  <a:srgbClr val="000000"/>
                </a:solidFill>
              </a:rPr>
              <a:t>	</a:t>
            </a:r>
          </a:p>
          <a:p>
            <a:pPr eaLnBrk="1" hangingPunct="1"/>
            <a:r>
              <a:rPr lang="zh-CN" altLang="en-US" sz="3200" dirty="0">
                <a:solidFill>
                  <a:srgbClr val="000000"/>
                </a:solidFill>
              </a:rPr>
              <a:t>；</a:t>
            </a:r>
            <a:r>
              <a:rPr lang="en-US" altLang="zh-CN" sz="3200" dirty="0">
                <a:solidFill>
                  <a:srgbClr val="000000"/>
                </a:solidFill>
              </a:rPr>
              <a:t>(DS) ← 0200H</a:t>
            </a:r>
            <a:r>
              <a:rPr lang="zh-CN" altLang="en-US" sz="3200" dirty="0">
                <a:solidFill>
                  <a:srgbClr val="000000"/>
                </a:solidFill>
              </a:rPr>
              <a:t>，</a:t>
            </a:r>
            <a:r>
              <a:rPr lang="en-US" altLang="zh-CN" sz="3200" dirty="0">
                <a:solidFill>
                  <a:srgbClr val="000000"/>
                </a:solidFill>
              </a:rPr>
              <a:t>(DI) ← 1000H</a:t>
            </a:r>
          </a:p>
          <a:p>
            <a:pPr eaLnBrk="1" hangingPunct="1"/>
            <a:r>
              <a:rPr lang="en-US" altLang="zh-CN" sz="3200" dirty="0">
                <a:solidFill>
                  <a:srgbClr val="000000"/>
                </a:solidFill>
              </a:rPr>
              <a:t>   </a:t>
            </a:r>
            <a:r>
              <a:rPr lang="en-US" altLang="zh-CN" sz="3200" dirty="0"/>
              <a:t>LES  SI</a:t>
            </a:r>
            <a:r>
              <a:rPr lang="zh-CN" altLang="en-US" sz="3200" dirty="0"/>
              <a:t>，</a:t>
            </a:r>
            <a:r>
              <a:rPr lang="en-US" altLang="zh-CN" sz="3200" dirty="0"/>
              <a:t>POINT2</a:t>
            </a:r>
            <a:r>
              <a:rPr lang="en-US" altLang="zh-CN" sz="3200" dirty="0">
                <a:solidFill>
                  <a:srgbClr val="000000"/>
                </a:solidFill>
              </a:rPr>
              <a:t> 	</a:t>
            </a:r>
          </a:p>
          <a:p>
            <a:pPr eaLnBrk="1" hangingPunct="1"/>
            <a:r>
              <a:rPr lang="zh-CN" altLang="en-US" sz="3200" dirty="0">
                <a:solidFill>
                  <a:srgbClr val="000000"/>
                </a:solidFill>
              </a:rPr>
              <a:t>； （</a:t>
            </a:r>
            <a:r>
              <a:rPr lang="en-US" altLang="zh-CN" sz="3200" dirty="0">
                <a:solidFill>
                  <a:srgbClr val="000000"/>
                </a:solidFill>
              </a:rPr>
              <a:t>ES</a:t>
            </a:r>
            <a:r>
              <a:rPr lang="zh-CN" altLang="en-US" sz="3200" dirty="0">
                <a:solidFill>
                  <a:srgbClr val="000000"/>
                </a:solidFill>
              </a:rPr>
              <a:t>）← </a:t>
            </a:r>
            <a:r>
              <a:rPr lang="en-US" altLang="zh-CN" sz="3200" dirty="0">
                <a:solidFill>
                  <a:srgbClr val="000000"/>
                </a:solidFill>
              </a:rPr>
              <a:t>TABLE</a:t>
            </a:r>
            <a:r>
              <a:rPr lang="zh-CN" altLang="en-US" sz="3200" dirty="0">
                <a:solidFill>
                  <a:srgbClr val="000000"/>
                </a:solidFill>
              </a:rPr>
              <a:t>的段地址，</a:t>
            </a:r>
          </a:p>
          <a:p>
            <a:pPr eaLnBrk="1" hangingPunct="1"/>
            <a:r>
              <a:rPr lang="zh-CN" altLang="en-US" sz="3200" dirty="0">
                <a:solidFill>
                  <a:srgbClr val="000000"/>
                </a:solidFill>
              </a:rPr>
              <a:t>； （</a:t>
            </a:r>
            <a:r>
              <a:rPr lang="en-US" altLang="zh-CN" sz="3200" dirty="0">
                <a:solidFill>
                  <a:srgbClr val="000000"/>
                </a:solidFill>
              </a:rPr>
              <a:t>SI</a:t>
            </a:r>
            <a:r>
              <a:rPr lang="zh-CN" altLang="en-US" sz="3200" dirty="0">
                <a:solidFill>
                  <a:srgbClr val="000000"/>
                </a:solidFill>
              </a:rPr>
              <a:t>）← </a:t>
            </a:r>
            <a:r>
              <a:rPr lang="en-US" altLang="zh-CN" sz="3200" dirty="0">
                <a:solidFill>
                  <a:srgbClr val="000000"/>
                </a:solidFill>
              </a:rPr>
              <a:t>TABLE</a:t>
            </a:r>
            <a:r>
              <a:rPr lang="zh-CN" altLang="en-US" sz="3200" dirty="0">
                <a:solidFill>
                  <a:srgbClr val="000000"/>
                </a:solidFill>
              </a:rPr>
              <a:t>的偏移地址</a:t>
            </a:r>
            <a:r>
              <a:rPr lang="zh-CN" altLang="en-US" sz="3200" b="0" dirty="0"/>
              <a:t> </a:t>
            </a:r>
          </a:p>
        </p:txBody>
      </p:sp>
    </p:spTree>
    <p:extLst>
      <p:ext uri="{BB962C8B-B14F-4D97-AF65-F5344CB8AC3E}">
        <p14:creationId xmlns:p14="http://schemas.microsoft.com/office/powerpoint/2010/main" val="678881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09600" y="1600200"/>
            <a:ext cx="7562850" cy="2189163"/>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a:solidFill>
                  <a:schemeClr val="bg1"/>
                </a:solidFill>
              </a:rPr>
              <a:t>4.</a:t>
            </a:r>
            <a:r>
              <a:rPr lang="zh-CN" altLang="en-US">
                <a:solidFill>
                  <a:schemeClr val="bg1"/>
                </a:solidFill>
              </a:rPr>
              <a:t>标志传送指令（</a:t>
            </a:r>
            <a:r>
              <a:rPr lang="en-US" altLang="zh-CN">
                <a:solidFill>
                  <a:schemeClr val="bg1"/>
                </a:solidFill>
              </a:rPr>
              <a:t>LAHF</a:t>
            </a:r>
            <a:r>
              <a:rPr lang="zh-CN" altLang="en-US">
                <a:solidFill>
                  <a:schemeClr val="bg1"/>
                </a:solidFill>
              </a:rPr>
              <a:t>，</a:t>
            </a:r>
            <a:r>
              <a:rPr lang="en-US" altLang="zh-CN">
                <a:solidFill>
                  <a:schemeClr val="bg1"/>
                </a:solidFill>
              </a:rPr>
              <a:t>SAHF</a:t>
            </a:r>
            <a:r>
              <a:rPr lang="zh-CN" altLang="en-US">
                <a:solidFill>
                  <a:schemeClr val="bg1"/>
                </a:solidFill>
              </a:rPr>
              <a:t>）</a:t>
            </a:r>
          </a:p>
          <a:p>
            <a:pPr eaLnBrk="1" hangingPunct="1"/>
            <a:r>
              <a:rPr lang="en-US" altLang="zh-CN" sz="3200">
                <a:solidFill>
                  <a:srgbClr val="FF0000"/>
                </a:solidFill>
              </a:rPr>
              <a:t>Load AH register from flags </a:t>
            </a:r>
          </a:p>
          <a:p>
            <a:pPr eaLnBrk="1" hangingPunct="1"/>
            <a:r>
              <a:rPr lang="en-US" altLang="zh-CN" sz="3200">
                <a:solidFill>
                  <a:srgbClr val="FF0000"/>
                </a:solidFill>
              </a:rPr>
              <a:t>Store AH register in flags</a:t>
            </a:r>
            <a:r>
              <a:rPr lang="en-US" altLang="zh-CN" sz="3200" b="0"/>
              <a:t> </a:t>
            </a:r>
          </a:p>
        </p:txBody>
      </p:sp>
      <p:sp>
        <p:nvSpPr>
          <p:cNvPr id="4" name="Rectangle 6"/>
          <p:cNvSpPr>
            <a:spLocks noChangeArrowheads="1"/>
          </p:cNvSpPr>
          <p:nvPr/>
        </p:nvSpPr>
        <p:spPr bwMode="auto">
          <a:xfrm>
            <a:off x="468313" y="3933825"/>
            <a:ext cx="82296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200" dirty="0"/>
              <a:t> </a:t>
            </a:r>
            <a:r>
              <a:rPr lang="zh-CN" altLang="en-US" sz="3200" dirty="0">
                <a:solidFill>
                  <a:srgbClr val="FF0000"/>
                </a:solidFill>
              </a:rPr>
              <a:t>格式：</a:t>
            </a:r>
          </a:p>
          <a:p>
            <a:pPr eaLnBrk="1" hangingPunct="1"/>
            <a:endParaRPr lang="zh-CN" altLang="en-US" sz="4400" dirty="0">
              <a:solidFill>
                <a:srgbClr val="FF0000"/>
              </a:solidFill>
            </a:endParaRPr>
          </a:p>
          <a:p>
            <a:pPr eaLnBrk="1" hangingPunct="1"/>
            <a:r>
              <a:rPr lang="en-US" altLang="zh-CN" sz="3200" dirty="0"/>
              <a:t>LAHF</a:t>
            </a:r>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(AH) ← PSW</a:t>
            </a:r>
            <a:r>
              <a:rPr lang="zh-CN" altLang="en-US" sz="3200" dirty="0">
                <a:solidFill>
                  <a:srgbClr val="000000"/>
                </a:solidFill>
              </a:rPr>
              <a:t>寄存器的低</a:t>
            </a:r>
            <a:r>
              <a:rPr lang="en-US" altLang="zh-CN" sz="3200" dirty="0">
                <a:solidFill>
                  <a:srgbClr val="000000"/>
                </a:solidFill>
              </a:rPr>
              <a:t>8</a:t>
            </a:r>
            <a:r>
              <a:rPr lang="zh-CN" altLang="en-US" sz="3200" dirty="0">
                <a:solidFill>
                  <a:srgbClr val="000000"/>
                </a:solidFill>
              </a:rPr>
              <a:t>位</a:t>
            </a:r>
          </a:p>
          <a:p>
            <a:pPr eaLnBrk="1" hangingPunct="1"/>
            <a:r>
              <a:rPr lang="en-US" altLang="zh-CN" sz="3200" dirty="0"/>
              <a:t>SAHF</a:t>
            </a:r>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PSW</a:t>
            </a:r>
            <a:r>
              <a:rPr lang="zh-CN" altLang="en-US" sz="3200" dirty="0">
                <a:solidFill>
                  <a:srgbClr val="000000"/>
                </a:solidFill>
              </a:rPr>
              <a:t>寄存器的低</a:t>
            </a:r>
            <a:r>
              <a:rPr lang="en-US" altLang="zh-CN" sz="3200" dirty="0">
                <a:solidFill>
                  <a:srgbClr val="000000"/>
                </a:solidFill>
              </a:rPr>
              <a:t>8</a:t>
            </a:r>
            <a:r>
              <a:rPr lang="zh-CN" altLang="en-US" sz="3200" dirty="0">
                <a:solidFill>
                  <a:srgbClr val="000000"/>
                </a:solidFill>
              </a:rPr>
              <a:t>位 ← </a:t>
            </a:r>
            <a:r>
              <a:rPr lang="en-US" altLang="zh-CN" sz="3200" dirty="0">
                <a:solidFill>
                  <a:srgbClr val="000000"/>
                </a:solidFill>
              </a:rPr>
              <a:t>(AH)</a:t>
            </a:r>
          </a:p>
        </p:txBody>
      </p:sp>
    </p:spTree>
    <p:extLst>
      <p:ext uri="{BB962C8B-B14F-4D97-AF65-F5344CB8AC3E}">
        <p14:creationId xmlns:p14="http://schemas.microsoft.com/office/powerpoint/2010/main" val="385901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755650" y="1916113"/>
            <a:ext cx="7993063"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FF0000"/>
                </a:solidFill>
              </a:rPr>
              <a:t>说明：</a:t>
            </a:r>
          </a:p>
          <a:p>
            <a:pPr eaLnBrk="1" hangingPunct="1"/>
            <a:r>
              <a:rPr lang="zh-CN" altLang="en-US" sz="3200" dirty="0">
                <a:solidFill>
                  <a:srgbClr val="000000"/>
                </a:solidFill>
              </a:rPr>
              <a:t>指令</a:t>
            </a:r>
            <a:r>
              <a:rPr lang="en-US" altLang="zh-CN" sz="3200" dirty="0">
                <a:solidFill>
                  <a:srgbClr val="000000"/>
                </a:solidFill>
              </a:rPr>
              <a:t>LAHF</a:t>
            </a:r>
            <a:r>
              <a:rPr lang="zh-CN" altLang="en-US" sz="3200" dirty="0">
                <a:solidFill>
                  <a:srgbClr val="000000"/>
                </a:solidFill>
              </a:rPr>
              <a:t>（</a:t>
            </a:r>
            <a:r>
              <a:rPr lang="en-US" altLang="zh-CN" sz="3200" dirty="0">
                <a:solidFill>
                  <a:srgbClr val="000000"/>
                </a:solidFill>
              </a:rPr>
              <a:t>Load AH register from flags</a:t>
            </a:r>
            <a:r>
              <a:rPr lang="zh-CN" altLang="en-US" sz="3200" dirty="0">
                <a:solidFill>
                  <a:srgbClr val="000000"/>
                </a:solidFill>
              </a:rPr>
              <a:t>）可以将</a:t>
            </a:r>
            <a:r>
              <a:rPr lang="en-US" altLang="zh-CN" sz="3200" dirty="0">
                <a:solidFill>
                  <a:srgbClr val="000000"/>
                </a:solidFill>
              </a:rPr>
              <a:t>PSW</a:t>
            </a:r>
            <a:r>
              <a:rPr lang="zh-CN" altLang="en-US" sz="3200" dirty="0">
                <a:solidFill>
                  <a:srgbClr val="000000"/>
                </a:solidFill>
              </a:rPr>
              <a:t>寄存器中的低</a:t>
            </a:r>
            <a:r>
              <a:rPr lang="en-US" altLang="zh-CN" sz="3200" dirty="0">
                <a:solidFill>
                  <a:srgbClr val="000000"/>
                </a:solidFill>
              </a:rPr>
              <a:t>8</a:t>
            </a:r>
            <a:r>
              <a:rPr lang="zh-CN" altLang="en-US" sz="3200" dirty="0">
                <a:solidFill>
                  <a:srgbClr val="000000"/>
                </a:solidFill>
              </a:rPr>
              <a:t>位传送到寄存器</a:t>
            </a:r>
            <a:r>
              <a:rPr lang="en-US" altLang="zh-CN" sz="3200" dirty="0">
                <a:solidFill>
                  <a:srgbClr val="000000"/>
                </a:solidFill>
              </a:rPr>
              <a:t>AH</a:t>
            </a:r>
            <a:r>
              <a:rPr lang="zh-CN" altLang="en-US" sz="3200" dirty="0">
                <a:solidFill>
                  <a:srgbClr val="000000"/>
                </a:solidFill>
              </a:rPr>
              <a:t>中，而指令</a:t>
            </a:r>
            <a:r>
              <a:rPr lang="en-US" altLang="zh-CN" sz="3200" dirty="0">
                <a:solidFill>
                  <a:srgbClr val="000000"/>
                </a:solidFill>
              </a:rPr>
              <a:t>SAHF</a:t>
            </a:r>
            <a:r>
              <a:rPr lang="zh-CN" altLang="en-US" sz="3200" dirty="0">
                <a:solidFill>
                  <a:srgbClr val="000000"/>
                </a:solidFill>
              </a:rPr>
              <a:t>（</a:t>
            </a:r>
            <a:r>
              <a:rPr lang="en-US" altLang="zh-CN" sz="3200" dirty="0">
                <a:solidFill>
                  <a:srgbClr val="000000"/>
                </a:solidFill>
              </a:rPr>
              <a:t>Store AH register in flags</a:t>
            </a:r>
            <a:r>
              <a:rPr lang="zh-CN" altLang="en-US" sz="3200" dirty="0">
                <a:solidFill>
                  <a:srgbClr val="000000"/>
                </a:solidFill>
              </a:rPr>
              <a:t>）可以将</a:t>
            </a:r>
            <a:r>
              <a:rPr lang="en-US" altLang="zh-CN" sz="3200" dirty="0">
                <a:solidFill>
                  <a:srgbClr val="000000"/>
                </a:solidFill>
              </a:rPr>
              <a:t>AH</a:t>
            </a:r>
            <a:r>
              <a:rPr lang="zh-CN" altLang="en-US" sz="3200" dirty="0">
                <a:solidFill>
                  <a:srgbClr val="000000"/>
                </a:solidFill>
              </a:rPr>
              <a:t>中的内容传送到</a:t>
            </a:r>
            <a:r>
              <a:rPr lang="en-US" altLang="zh-CN" sz="3200" dirty="0">
                <a:solidFill>
                  <a:srgbClr val="000000"/>
                </a:solidFill>
              </a:rPr>
              <a:t>PSW</a:t>
            </a:r>
            <a:r>
              <a:rPr lang="zh-CN" altLang="en-US" sz="3200" dirty="0">
                <a:solidFill>
                  <a:srgbClr val="000000"/>
                </a:solidFill>
              </a:rPr>
              <a:t>寄存器中的低</a:t>
            </a:r>
            <a:r>
              <a:rPr lang="en-US" altLang="zh-CN" sz="3200" dirty="0">
                <a:solidFill>
                  <a:srgbClr val="000000"/>
                </a:solidFill>
              </a:rPr>
              <a:t>8</a:t>
            </a:r>
            <a:r>
              <a:rPr lang="zh-CN" altLang="en-US" sz="3200" dirty="0">
                <a:solidFill>
                  <a:srgbClr val="000000"/>
                </a:solidFill>
              </a:rPr>
              <a:t>位中。源操作数和目的操作数的寻址方式均为</a:t>
            </a:r>
            <a:r>
              <a:rPr lang="zh-CN" altLang="en-US" sz="3200" dirty="0">
                <a:solidFill>
                  <a:srgbClr val="FF0000"/>
                </a:solidFill>
              </a:rPr>
              <a:t>隐含寻址方式</a:t>
            </a:r>
            <a:r>
              <a:rPr lang="zh-CN" altLang="en-US" sz="3200" dirty="0">
                <a:solidFill>
                  <a:srgbClr val="000000"/>
                </a:solidFill>
              </a:rPr>
              <a:t>。</a:t>
            </a:r>
          </a:p>
        </p:txBody>
      </p:sp>
    </p:spTree>
    <p:extLst>
      <p:ext uri="{BB962C8B-B14F-4D97-AF65-F5344CB8AC3E}">
        <p14:creationId xmlns:p14="http://schemas.microsoft.com/office/powerpoint/2010/main" val="23133391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09600" y="1196752"/>
            <a:ext cx="6267450"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a:solidFill>
                  <a:schemeClr val="bg1"/>
                </a:solidFill>
              </a:rPr>
              <a:t>5.</a:t>
            </a:r>
            <a:r>
              <a:rPr lang="zh-CN" altLang="en-US">
                <a:solidFill>
                  <a:schemeClr val="bg1"/>
                </a:solidFill>
              </a:rPr>
              <a:t>数据交换指令（</a:t>
            </a:r>
            <a:r>
              <a:rPr lang="en-US" altLang="zh-CN">
                <a:solidFill>
                  <a:schemeClr val="bg1"/>
                </a:solidFill>
              </a:rPr>
              <a:t>XCHG</a:t>
            </a:r>
            <a:r>
              <a:rPr lang="zh-CN" altLang="en-US">
                <a:solidFill>
                  <a:schemeClr val="bg1"/>
                </a:solidFill>
              </a:rPr>
              <a:t>）</a:t>
            </a:r>
          </a:p>
        </p:txBody>
      </p:sp>
      <p:sp>
        <p:nvSpPr>
          <p:cNvPr id="4" name="Rectangle 6"/>
          <p:cNvSpPr>
            <a:spLocks noChangeArrowheads="1"/>
          </p:cNvSpPr>
          <p:nvPr/>
        </p:nvSpPr>
        <p:spPr bwMode="auto">
          <a:xfrm>
            <a:off x="755650" y="1946052"/>
            <a:ext cx="726598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a:solidFill>
                  <a:srgbClr val="FF0000"/>
                </a:solidFill>
              </a:rPr>
              <a:t>格式</a:t>
            </a:r>
            <a:r>
              <a:rPr lang="zh-CN" altLang="en-US" sz="3200">
                <a:solidFill>
                  <a:srgbClr val="000000"/>
                </a:solidFill>
              </a:rPr>
              <a:t>：</a:t>
            </a:r>
            <a:r>
              <a:rPr lang="en-US" altLang="zh-CN"/>
              <a:t>XCHG  DST , SRC</a:t>
            </a:r>
          </a:p>
          <a:p>
            <a:pPr eaLnBrk="1" hangingPunct="1"/>
            <a:r>
              <a:rPr lang="en-US" altLang="zh-CN" sz="3200"/>
              <a:t>             </a:t>
            </a:r>
            <a:r>
              <a:rPr lang="zh-CN" altLang="en-US" sz="3200">
                <a:solidFill>
                  <a:srgbClr val="000000"/>
                </a:solidFill>
              </a:rPr>
              <a:t>；</a:t>
            </a:r>
            <a:r>
              <a:rPr lang="en-US" altLang="zh-CN" sz="3200">
                <a:solidFill>
                  <a:srgbClr val="000000"/>
                </a:solidFill>
              </a:rPr>
              <a:t>DST ←→ SRC</a:t>
            </a:r>
            <a:r>
              <a:rPr lang="en-US" altLang="zh-CN" sz="3200" b="0"/>
              <a:t> </a:t>
            </a:r>
          </a:p>
        </p:txBody>
      </p:sp>
      <p:sp>
        <p:nvSpPr>
          <p:cNvPr id="5" name="Rectangle 7"/>
          <p:cNvSpPr>
            <a:spLocks noChangeArrowheads="1"/>
          </p:cNvSpPr>
          <p:nvPr/>
        </p:nvSpPr>
        <p:spPr bwMode="auto">
          <a:xfrm>
            <a:off x="755650" y="3312890"/>
            <a:ext cx="8001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a:solidFill>
                  <a:srgbClr val="FF0000"/>
                </a:solidFill>
              </a:rPr>
              <a:t>功能</a:t>
            </a:r>
            <a:r>
              <a:rPr lang="zh-CN" altLang="en-US" sz="3200">
                <a:solidFill>
                  <a:srgbClr val="000000"/>
                </a:solidFill>
              </a:rPr>
              <a:t>：该指令是完成寄存器与寄存器或寄存器与存储单元之间内容交换的。该指令要求两个操作数之一必须是寄存器，允许两个操作数都是寄存器，但不允许是段寄存器。</a:t>
            </a:r>
          </a:p>
        </p:txBody>
      </p:sp>
      <p:sp>
        <p:nvSpPr>
          <p:cNvPr id="6" name="Rectangle 8"/>
          <p:cNvSpPr>
            <a:spLocks noChangeArrowheads="1"/>
          </p:cNvSpPr>
          <p:nvPr/>
        </p:nvSpPr>
        <p:spPr bwMode="auto">
          <a:xfrm>
            <a:off x="827088" y="5546502"/>
            <a:ext cx="65103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a:solidFill>
                  <a:srgbClr val="FF0000"/>
                </a:solidFill>
              </a:rPr>
              <a:t>注：段</a:t>
            </a:r>
            <a:r>
              <a:rPr lang="en-US" altLang="zh-CN" sz="3200">
                <a:solidFill>
                  <a:srgbClr val="FF0000"/>
                </a:solidFill>
              </a:rPr>
              <a:t>REG</a:t>
            </a:r>
            <a:r>
              <a:rPr lang="zh-CN" altLang="en-US" sz="3200">
                <a:solidFill>
                  <a:srgbClr val="FF0000"/>
                </a:solidFill>
              </a:rPr>
              <a:t>和立即数不能参加交换</a:t>
            </a:r>
            <a:r>
              <a:rPr lang="zh-CN" altLang="en-US" sz="3200">
                <a:solidFill>
                  <a:srgbClr val="000000"/>
                </a:solidFill>
              </a:rPr>
              <a:t>。</a:t>
            </a:r>
            <a:endParaRPr lang="zh-CN" altLang="en-US">
              <a:solidFill>
                <a:srgbClr val="000000"/>
              </a:solidFill>
            </a:endParaRPr>
          </a:p>
        </p:txBody>
      </p:sp>
      <p:sp>
        <p:nvSpPr>
          <p:cNvPr id="7" name="Line 9"/>
          <p:cNvSpPr>
            <a:spLocks noChangeShapeType="1"/>
          </p:cNvSpPr>
          <p:nvPr/>
        </p:nvSpPr>
        <p:spPr bwMode="auto">
          <a:xfrm>
            <a:off x="4140200" y="5330602"/>
            <a:ext cx="38100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3871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8"/>
          <p:cNvSpPr>
            <a:spLocks noChangeArrowheads="1"/>
          </p:cNvSpPr>
          <p:nvPr/>
        </p:nvSpPr>
        <p:spPr bwMode="auto">
          <a:xfrm>
            <a:off x="179388" y="2205038"/>
            <a:ext cx="823277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例</a:t>
            </a:r>
            <a:r>
              <a:rPr lang="en-US" altLang="zh-CN" sz="3200" dirty="0">
                <a:solidFill>
                  <a:srgbClr val="000000"/>
                </a:solidFill>
              </a:rPr>
              <a:t>1   </a:t>
            </a:r>
            <a:r>
              <a:rPr lang="zh-CN" altLang="en-US" sz="3200" dirty="0">
                <a:solidFill>
                  <a:srgbClr val="000000"/>
                </a:solidFill>
              </a:rPr>
              <a:t>合法指令有：</a:t>
            </a:r>
          </a:p>
          <a:p>
            <a:pPr eaLnBrk="1" hangingPunct="1"/>
            <a:endParaRPr lang="zh-CN" altLang="en-US" sz="3200" dirty="0">
              <a:solidFill>
                <a:srgbClr val="000000"/>
              </a:solidFill>
            </a:endParaRPr>
          </a:p>
          <a:p>
            <a:pPr eaLnBrk="1" hangingPunct="1"/>
            <a:r>
              <a:rPr lang="zh-CN" altLang="en-US" sz="3200" dirty="0">
                <a:solidFill>
                  <a:srgbClr val="000000"/>
                </a:solidFill>
              </a:rPr>
              <a:t>      </a:t>
            </a:r>
            <a:r>
              <a:rPr lang="en-US" altLang="zh-CN" sz="3200" dirty="0">
                <a:solidFill>
                  <a:srgbClr val="000000"/>
                </a:solidFill>
              </a:rPr>
              <a:t>XCHG  AX, BX   	</a:t>
            </a:r>
            <a:r>
              <a:rPr lang="zh-CN" altLang="en-US" sz="3200" dirty="0">
                <a:solidFill>
                  <a:srgbClr val="000000"/>
                </a:solidFill>
              </a:rPr>
              <a:t>；</a:t>
            </a:r>
            <a:r>
              <a:rPr lang="en-US" altLang="zh-CN" sz="3200" dirty="0">
                <a:solidFill>
                  <a:srgbClr val="000000"/>
                </a:solidFill>
              </a:rPr>
              <a:t>(AX) ←→(BX)</a:t>
            </a:r>
          </a:p>
          <a:p>
            <a:pPr eaLnBrk="1" hangingPunct="1"/>
            <a:r>
              <a:rPr lang="en-US" altLang="zh-CN" sz="3200" dirty="0">
                <a:solidFill>
                  <a:srgbClr val="000000"/>
                </a:solidFill>
              </a:rPr>
              <a:t>      XCHG  CX, [DI]  	</a:t>
            </a:r>
            <a:r>
              <a:rPr lang="zh-CN" altLang="en-US" sz="3200" dirty="0">
                <a:solidFill>
                  <a:srgbClr val="000000"/>
                </a:solidFill>
              </a:rPr>
              <a:t>；</a:t>
            </a:r>
            <a:r>
              <a:rPr lang="en-US" altLang="zh-CN" sz="3200" dirty="0">
                <a:solidFill>
                  <a:srgbClr val="000000"/>
                </a:solidFill>
              </a:rPr>
              <a:t>(CX) ←→((DI))</a:t>
            </a:r>
          </a:p>
          <a:p>
            <a:pPr eaLnBrk="1" hangingPunct="1"/>
            <a:r>
              <a:rPr lang="en-US" altLang="zh-CN" sz="3200" dirty="0">
                <a:solidFill>
                  <a:srgbClr val="000000"/>
                </a:solidFill>
              </a:rPr>
              <a:t>      XCHG  DX, VAR1	</a:t>
            </a:r>
            <a:r>
              <a:rPr lang="zh-CN" altLang="en-US" sz="3200" dirty="0">
                <a:solidFill>
                  <a:srgbClr val="000000"/>
                </a:solidFill>
              </a:rPr>
              <a:t>；</a:t>
            </a:r>
            <a:r>
              <a:rPr lang="en-US" altLang="zh-CN" sz="3200" dirty="0">
                <a:solidFill>
                  <a:srgbClr val="000000"/>
                </a:solidFill>
              </a:rPr>
              <a:t>(DX) ←→(VAR1)</a:t>
            </a:r>
          </a:p>
        </p:txBody>
      </p:sp>
    </p:spTree>
    <p:extLst>
      <p:ext uri="{BB962C8B-B14F-4D97-AF65-F5344CB8AC3E}">
        <p14:creationId xmlns:p14="http://schemas.microsoft.com/office/powerpoint/2010/main" val="11300148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83568" y="1268760"/>
            <a:ext cx="7829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a:solidFill>
                  <a:srgbClr val="000000"/>
                </a:solidFill>
              </a:rPr>
              <a:t>例</a:t>
            </a:r>
            <a:r>
              <a:rPr lang="en-US" altLang="zh-CN">
                <a:solidFill>
                  <a:srgbClr val="000000"/>
                </a:solidFill>
              </a:rPr>
              <a:t>2.</a:t>
            </a:r>
            <a:r>
              <a:rPr lang="zh-CN" altLang="en-US">
                <a:solidFill>
                  <a:srgbClr val="000000"/>
                </a:solidFill>
              </a:rPr>
              <a:t>下面指令书写格式是错误的。</a:t>
            </a:r>
          </a:p>
        </p:txBody>
      </p:sp>
      <p:sp>
        <p:nvSpPr>
          <p:cNvPr id="4" name="Rectangle 6"/>
          <p:cNvSpPr>
            <a:spLocks noChangeArrowheads="1"/>
          </p:cNvSpPr>
          <p:nvPr/>
        </p:nvSpPr>
        <p:spPr bwMode="auto">
          <a:xfrm>
            <a:off x="683568" y="2183160"/>
            <a:ext cx="8331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600" dirty="0">
                <a:solidFill>
                  <a:srgbClr val="000000"/>
                </a:solidFill>
              </a:rPr>
              <a:t>XCHG AX,1234H </a:t>
            </a:r>
            <a:r>
              <a:rPr lang="zh-CN" altLang="en-US" sz="3200" dirty="0">
                <a:solidFill>
                  <a:srgbClr val="FF0000"/>
                </a:solidFill>
              </a:rPr>
              <a:t>ㄨ</a:t>
            </a:r>
            <a:r>
              <a:rPr lang="zh-CN" altLang="en-US" sz="3600" dirty="0">
                <a:solidFill>
                  <a:srgbClr val="000000"/>
                </a:solidFill>
              </a:rPr>
              <a:t>立即数不能参加交换</a:t>
            </a:r>
          </a:p>
          <a:p>
            <a:pPr eaLnBrk="1" hangingPunct="1"/>
            <a:endParaRPr lang="zh-CN" altLang="en-US" sz="3600" dirty="0">
              <a:solidFill>
                <a:srgbClr val="000000"/>
              </a:solidFill>
            </a:endParaRPr>
          </a:p>
          <a:p>
            <a:pPr eaLnBrk="1" hangingPunct="1"/>
            <a:r>
              <a:rPr lang="en-US" altLang="zh-CN" sz="3600" dirty="0">
                <a:solidFill>
                  <a:srgbClr val="000000"/>
                </a:solidFill>
              </a:rPr>
              <a:t>XCHG BX,ES    </a:t>
            </a:r>
            <a:r>
              <a:rPr lang="zh-CN" altLang="en-US" sz="3200" dirty="0">
                <a:solidFill>
                  <a:srgbClr val="FF0000"/>
                </a:solidFill>
              </a:rPr>
              <a:t>ㄨ</a:t>
            </a:r>
            <a:r>
              <a:rPr lang="en-US" altLang="zh-CN" sz="3200" dirty="0">
                <a:solidFill>
                  <a:srgbClr val="000000"/>
                </a:solidFill>
              </a:rPr>
              <a:t>ES</a:t>
            </a:r>
            <a:r>
              <a:rPr lang="zh-CN" altLang="en-US" sz="3200" dirty="0">
                <a:solidFill>
                  <a:srgbClr val="000000"/>
                </a:solidFill>
              </a:rPr>
              <a:t>段寄存不能参加交换</a:t>
            </a:r>
          </a:p>
          <a:p>
            <a:pPr eaLnBrk="1" hangingPunct="1"/>
            <a:r>
              <a:rPr lang="zh-CN" altLang="en-US" sz="3600" dirty="0">
                <a:solidFill>
                  <a:srgbClr val="000000"/>
                </a:solidFill>
              </a:rPr>
              <a:t> </a:t>
            </a:r>
          </a:p>
          <a:p>
            <a:pPr eaLnBrk="1" hangingPunct="1"/>
            <a:r>
              <a:rPr lang="en-US" altLang="zh-CN" sz="3600" dirty="0">
                <a:solidFill>
                  <a:srgbClr val="000000"/>
                </a:solidFill>
              </a:rPr>
              <a:t>XCHG AL,CX    </a:t>
            </a:r>
            <a:r>
              <a:rPr lang="zh-CN" altLang="en-US" sz="3200" dirty="0">
                <a:solidFill>
                  <a:srgbClr val="FF0000"/>
                </a:solidFill>
              </a:rPr>
              <a:t>ㄨ</a:t>
            </a:r>
            <a:r>
              <a:rPr lang="zh-CN" altLang="en-US" sz="3600" dirty="0">
                <a:solidFill>
                  <a:srgbClr val="000000"/>
                </a:solidFill>
              </a:rPr>
              <a:t>类型不一致</a:t>
            </a:r>
          </a:p>
          <a:p>
            <a:pPr eaLnBrk="1" hangingPunct="1"/>
            <a:endParaRPr lang="zh-CN" altLang="en-US" sz="3600" dirty="0">
              <a:solidFill>
                <a:srgbClr val="000000"/>
              </a:solidFill>
            </a:endParaRPr>
          </a:p>
          <a:p>
            <a:pPr eaLnBrk="1" hangingPunct="1"/>
            <a:r>
              <a:rPr lang="en-US" altLang="zh-CN" sz="3600" dirty="0">
                <a:solidFill>
                  <a:srgbClr val="000000"/>
                </a:solidFill>
              </a:rPr>
              <a:t>XCHG DAT1,DAT2 </a:t>
            </a:r>
            <a:r>
              <a:rPr lang="zh-CN" altLang="en-US" sz="3200" dirty="0">
                <a:solidFill>
                  <a:srgbClr val="FF0000"/>
                </a:solidFill>
              </a:rPr>
              <a:t>ㄨ</a:t>
            </a:r>
            <a:r>
              <a:rPr lang="zh-CN" altLang="en-US" sz="2800" dirty="0">
                <a:solidFill>
                  <a:srgbClr val="000000"/>
                </a:solidFill>
              </a:rPr>
              <a:t>两存储器单元不能直接交换</a:t>
            </a:r>
          </a:p>
        </p:txBody>
      </p:sp>
    </p:spTree>
    <p:extLst>
      <p:ext uri="{BB962C8B-B14F-4D97-AF65-F5344CB8AC3E}">
        <p14:creationId xmlns:p14="http://schemas.microsoft.com/office/powerpoint/2010/main" val="101879988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85800" y="1676400"/>
            <a:ext cx="78374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a:t>
            </a:r>
            <a:r>
              <a:rPr lang="zh-CN" altLang="en-US" dirty="0">
                <a:solidFill>
                  <a:srgbClr val="000000"/>
                </a:solidFill>
              </a:rPr>
              <a:t>若（</a:t>
            </a:r>
            <a:r>
              <a:rPr lang="en-US" altLang="zh-CN" dirty="0">
                <a:solidFill>
                  <a:srgbClr val="000000"/>
                </a:solidFill>
              </a:rPr>
              <a:t>CX</a:t>
            </a:r>
            <a:r>
              <a:rPr lang="zh-CN" altLang="en-US" dirty="0">
                <a:solidFill>
                  <a:srgbClr val="000000"/>
                </a:solidFill>
              </a:rPr>
              <a:t>）</a:t>
            </a:r>
            <a:r>
              <a:rPr lang="en-US" altLang="zh-CN" dirty="0">
                <a:solidFill>
                  <a:srgbClr val="000000"/>
                </a:solidFill>
              </a:rPr>
              <a:t>=9A8BH</a:t>
            </a:r>
            <a:r>
              <a:rPr lang="zh-CN" altLang="en-US" dirty="0">
                <a:solidFill>
                  <a:srgbClr val="000000"/>
                </a:solidFill>
              </a:rPr>
              <a:t>，试将</a:t>
            </a:r>
            <a:r>
              <a:rPr lang="en-US" altLang="zh-CN" dirty="0">
                <a:solidFill>
                  <a:srgbClr val="000000"/>
                </a:solidFill>
              </a:rPr>
              <a:t>CX</a:t>
            </a:r>
            <a:r>
              <a:rPr lang="zh-CN" altLang="en-US" dirty="0">
                <a:solidFill>
                  <a:srgbClr val="000000"/>
                </a:solidFill>
              </a:rPr>
              <a:t>的高</a:t>
            </a:r>
          </a:p>
          <a:p>
            <a:pPr eaLnBrk="1" hangingPunct="1"/>
            <a:r>
              <a:rPr lang="en-US" altLang="zh-CN" dirty="0">
                <a:solidFill>
                  <a:srgbClr val="000000"/>
                </a:solidFill>
              </a:rPr>
              <a:t>8</a:t>
            </a:r>
            <a:r>
              <a:rPr lang="zh-CN" altLang="en-US" dirty="0">
                <a:solidFill>
                  <a:srgbClr val="000000"/>
                </a:solidFill>
              </a:rPr>
              <a:t>位与低</a:t>
            </a:r>
            <a:r>
              <a:rPr lang="en-US" altLang="zh-CN" dirty="0">
                <a:solidFill>
                  <a:srgbClr val="000000"/>
                </a:solidFill>
              </a:rPr>
              <a:t>8</a:t>
            </a:r>
            <a:r>
              <a:rPr lang="zh-CN" altLang="en-US" dirty="0">
                <a:solidFill>
                  <a:srgbClr val="000000"/>
                </a:solidFill>
              </a:rPr>
              <a:t>位互相交换。</a:t>
            </a:r>
          </a:p>
        </p:txBody>
      </p:sp>
      <p:sp>
        <p:nvSpPr>
          <p:cNvPr id="4" name="Rectangle 6"/>
          <p:cNvSpPr>
            <a:spLocks noChangeArrowheads="1"/>
          </p:cNvSpPr>
          <p:nvPr/>
        </p:nvSpPr>
        <p:spPr bwMode="auto">
          <a:xfrm>
            <a:off x="838200" y="3276600"/>
            <a:ext cx="73342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algn="ctr" eaLnBrk="1" hangingPunct="1"/>
            <a:r>
              <a:rPr lang="en-US" altLang="zh-CN">
                <a:solidFill>
                  <a:srgbClr val="FF0000"/>
                </a:solidFill>
              </a:rPr>
              <a:t>XCHG  CH , CL</a:t>
            </a:r>
          </a:p>
          <a:p>
            <a:pPr algn="ctr" eaLnBrk="1" hangingPunct="1"/>
            <a:endParaRPr lang="en-US" altLang="zh-CN">
              <a:solidFill>
                <a:srgbClr val="FF0000"/>
              </a:solidFill>
            </a:endParaRPr>
          </a:p>
          <a:p>
            <a:pPr algn="ctr" eaLnBrk="1" hangingPunct="1"/>
            <a:r>
              <a:rPr lang="zh-CN" altLang="en-US">
                <a:solidFill>
                  <a:srgbClr val="000000"/>
                </a:solidFill>
              </a:rPr>
              <a:t>指令执行后，（</a:t>
            </a:r>
            <a:r>
              <a:rPr lang="en-US" altLang="zh-CN">
                <a:solidFill>
                  <a:srgbClr val="000000"/>
                </a:solidFill>
              </a:rPr>
              <a:t>CX</a:t>
            </a:r>
            <a:r>
              <a:rPr lang="zh-CN" altLang="en-US">
                <a:solidFill>
                  <a:srgbClr val="000000"/>
                </a:solidFill>
              </a:rPr>
              <a:t>）</a:t>
            </a:r>
            <a:r>
              <a:rPr lang="en-US" altLang="zh-CN">
                <a:solidFill>
                  <a:srgbClr val="000000"/>
                </a:solidFill>
              </a:rPr>
              <a:t>=8B9AH</a:t>
            </a:r>
          </a:p>
        </p:txBody>
      </p:sp>
    </p:spTree>
    <p:extLst>
      <p:ext uri="{BB962C8B-B14F-4D97-AF65-F5344CB8AC3E}">
        <p14:creationId xmlns:p14="http://schemas.microsoft.com/office/powerpoint/2010/main" val="338406248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827088" y="1340768"/>
            <a:ext cx="7993384" cy="1323975"/>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dirty="0">
                <a:solidFill>
                  <a:schemeClr val="bg1"/>
                </a:solidFill>
              </a:rPr>
              <a:t>6.</a:t>
            </a:r>
            <a:r>
              <a:rPr lang="zh-CN" altLang="en-US" dirty="0">
                <a:solidFill>
                  <a:schemeClr val="bg1"/>
                </a:solidFill>
              </a:rPr>
              <a:t>字节交换指令（</a:t>
            </a:r>
            <a:r>
              <a:rPr lang="en-US" altLang="zh-CN" dirty="0">
                <a:solidFill>
                  <a:schemeClr val="bg1"/>
                </a:solidFill>
              </a:rPr>
              <a:t>XLAT</a:t>
            </a:r>
            <a:r>
              <a:rPr lang="zh-CN" altLang="en-US" dirty="0">
                <a:solidFill>
                  <a:schemeClr val="bg1"/>
                </a:solidFill>
              </a:rPr>
              <a:t>）</a:t>
            </a:r>
            <a:r>
              <a:rPr lang="en-US" altLang="zh-CN" sz="3200" dirty="0">
                <a:solidFill>
                  <a:srgbClr val="FF0000"/>
                </a:solidFill>
              </a:rPr>
              <a:t>Translate byte</a:t>
            </a:r>
            <a:r>
              <a:rPr lang="en-US" altLang="zh-CN" sz="3200" b="0" dirty="0"/>
              <a:t> </a:t>
            </a:r>
            <a:r>
              <a:rPr lang="zh-CN" altLang="en-US" sz="3200" b="0" dirty="0" smtClean="0"/>
              <a:t>（</a:t>
            </a:r>
            <a:r>
              <a:rPr lang="zh-CN" altLang="en-US" sz="3200" dirty="0" smtClean="0">
                <a:solidFill>
                  <a:srgbClr val="FFFF00"/>
                </a:solidFill>
              </a:rPr>
              <a:t>转换码指令，或查表指令</a:t>
            </a:r>
            <a:r>
              <a:rPr lang="zh-CN" altLang="en-US" sz="3200" b="0" dirty="0" smtClean="0"/>
              <a:t>）</a:t>
            </a:r>
            <a:endParaRPr lang="en-US" altLang="zh-CN" sz="3200" b="0" dirty="0"/>
          </a:p>
        </p:txBody>
      </p:sp>
      <p:sp>
        <p:nvSpPr>
          <p:cNvPr id="4" name="Rectangle 5"/>
          <p:cNvSpPr>
            <a:spLocks noChangeArrowheads="1"/>
          </p:cNvSpPr>
          <p:nvPr/>
        </p:nvSpPr>
        <p:spPr bwMode="auto">
          <a:xfrm>
            <a:off x="755650" y="3140993"/>
            <a:ext cx="7546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FF0000"/>
                </a:solidFill>
              </a:rPr>
              <a:t>格式</a:t>
            </a:r>
            <a:r>
              <a:rPr lang="zh-CN" altLang="en-US" sz="3200" dirty="0">
                <a:solidFill>
                  <a:srgbClr val="000000"/>
                </a:solidFill>
              </a:rPr>
              <a:t>：</a:t>
            </a:r>
            <a:r>
              <a:rPr lang="en-US" altLang="zh-CN" sz="3200" dirty="0"/>
              <a:t>XLAT</a:t>
            </a:r>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(AL) ←((BX)+(AL))</a:t>
            </a:r>
            <a:r>
              <a:rPr lang="en-US" altLang="zh-CN" sz="3200" b="0" dirty="0"/>
              <a:t> </a:t>
            </a:r>
          </a:p>
        </p:txBody>
      </p:sp>
      <p:sp>
        <p:nvSpPr>
          <p:cNvPr id="5" name="Rectangle 6"/>
          <p:cNvSpPr>
            <a:spLocks noChangeArrowheads="1"/>
          </p:cNvSpPr>
          <p:nvPr/>
        </p:nvSpPr>
        <p:spPr bwMode="auto">
          <a:xfrm>
            <a:off x="684213" y="3861718"/>
            <a:ext cx="8001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smtClean="0">
                <a:solidFill>
                  <a:srgbClr val="FF0000"/>
                </a:solidFill>
              </a:rPr>
              <a:t>寻址方式</a:t>
            </a:r>
            <a:r>
              <a:rPr lang="zh-CN" altLang="en-US" sz="3200" dirty="0" smtClean="0">
                <a:solidFill>
                  <a:srgbClr val="000000"/>
                </a:solidFill>
              </a:rPr>
              <a:t>：</a:t>
            </a:r>
            <a:r>
              <a:rPr lang="zh-CN" altLang="en-US" sz="3200" dirty="0" smtClean="0">
                <a:solidFill>
                  <a:srgbClr val="FF0000"/>
                </a:solidFill>
              </a:rPr>
              <a:t>隐含</a:t>
            </a:r>
            <a:r>
              <a:rPr lang="zh-CN" altLang="en-US" sz="3200" dirty="0">
                <a:solidFill>
                  <a:srgbClr val="FF0000"/>
                </a:solidFill>
              </a:rPr>
              <a:t>寻址</a:t>
            </a:r>
            <a:r>
              <a:rPr lang="zh-CN" altLang="en-US" sz="3200" dirty="0" smtClean="0">
                <a:solidFill>
                  <a:srgbClr val="000000"/>
                </a:solidFill>
              </a:rPr>
              <a:t>，</a:t>
            </a:r>
            <a:endParaRPr lang="en-US" altLang="zh-CN" sz="3200" dirty="0" smtClean="0">
              <a:solidFill>
                <a:srgbClr val="000000"/>
              </a:solidFill>
            </a:endParaRPr>
          </a:p>
          <a:p>
            <a:pPr eaLnBrk="1" hangingPunct="1"/>
            <a:r>
              <a:rPr lang="zh-CN" altLang="en-US" sz="3200" dirty="0" smtClean="0">
                <a:solidFill>
                  <a:srgbClr val="000000"/>
                </a:solidFill>
              </a:rPr>
              <a:t>功能：将</a:t>
            </a:r>
            <a:r>
              <a:rPr lang="en-US" altLang="zh-CN" sz="3200" dirty="0" smtClean="0">
                <a:solidFill>
                  <a:srgbClr val="000000"/>
                </a:solidFill>
              </a:rPr>
              <a:t>AL</a:t>
            </a:r>
            <a:r>
              <a:rPr lang="zh-CN" altLang="en-US" sz="3200" dirty="0" smtClean="0">
                <a:solidFill>
                  <a:srgbClr val="000000"/>
                </a:solidFill>
              </a:rPr>
              <a:t>中的索引值所在单元的字节数据返回给</a:t>
            </a:r>
            <a:r>
              <a:rPr lang="en-US" altLang="zh-CN" sz="3200" dirty="0" smtClean="0">
                <a:solidFill>
                  <a:srgbClr val="000000"/>
                </a:solidFill>
              </a:rPr>
              <a:t>AL</a:t>
            </a:r>
          </a:p>
          <a:p>
            <a:pPr eaLnBrk="1" hangingPunct="1"/>
            <a:endParaRPr lang="zh-CN" altLang="en-US" sz="3200" dirty="0">
              <a:solidFill>
                <a:srgbClr val="000000"/>
              </a:solidFill>
            </a:endParaRPr>
          </a:p>
        </p:txBody>
      </p:sp>
    </p:spTree>
    <p:extLst>
      <p:ext uri="{BB962C8B-B14F-4D97-AF65-F5344CB8AC3E}">
        <p14:creationId xmlns:p14="http://schemas.microsoft.com/office/powerpoint/2010/main" val="368540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4.8086</a:t>
            </a:r>
            <a:r>
              <a:rPr lang="zh-CN" altLang="en-US" dirty="0"/>
              <a:t>的指令系统</a:t>
            </a:r>
          </a:p>
        </p:txBody>
      </p:sp>
      <p:sp>
        <p:nvSpPr>
          <p:cNvPr id="3" name="Rectangle 4"/>
          <p:cNvSpPr>
            <a:spLocks noChangeArrowheads="1"/>
          </p:cNvSpPr>
          <p:nvPr/>
        </p:nvSpPr>
        <p:spPr bwMode="auto">
          <a:xfrm>
            <a:off x="613408" y="1124744"/>
            <a:ext cx="7993384" cy="72008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dirty="0">
                <a:solidFill>
                  <a:schemeClr val="bg1"/>
                </a:solidFill>
              </a:rPr>
              <a:t>6</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XLAT</a:t>
            </a:r>
            <a:endParaRPr lang="en-US" altLang="zh-CN" sz="3200" b="0" dirty="0"/>
          </a:p>
        </p:txBody>
      </p:sp>
      <p:sp>
        <p:nvSpPr>
          <p:cNvPr id="4" name="矩形 3"/>
          <p:cNvSpPr/>
          <p:nvPr/>
        </p:nvSpPr>
        <p:spPr>
          <a:xfrm>
            <a:off x="533400" y="2091198"/>
            <a:ext cx="8073392" cy="923330"/>
          </a:xfrm>
          <a:prstGeom prst="rect">
            <a:avLst/>
          </a:prstGeom>
        </p:spPr>
        <p:txBody>
          <a:bodyPr wrap="square">
            <a:spAutoFit/>
          </a:bodyPr>
          <a:lstStyle/>
          <a:p>
            <a:r>
              <a:rPr lang="zh-CN" altLang="en-US" b="1" dirty="0">
                <a:solidFill>
                  <a:srgbClr val="FF0000"/>
                </a:solidFill>
              </a:rPr>
              <a:t>说明</a:t>
            </a:r>
            <a:r>
              <a:rPr lang="zh-CN" altLang="en-US" b="1" dirty="0"/>
              <a:t>： ＸＬＡＴ指令也称查表指令，使用该指令之前，应在数据段中定义一个字节型表，</a:t>
            </a:r>
            <a:r>
              <a:rPr lang="zh-CN" altLang="en-US" b="1" dirty="0" smtClean="0"/>
              <a:t>并将</a:t>
            </a:r>
            <a:r>
              <a:rPr lang="zh-CN" altLang="en-US" b="1" dirty="0"/>
              <a:t>表起始地址的偏移量放入ＢＸ，表的索引值放入ＡＬ，索引值从０开始，最大为２５５；指令</a:t>
            </a:r>
            <a:r>
              <a:rPr lang="zh-CN" altLang="en-US" b="1" dirty="0" smtClean="0"/>
              <a:t>执行后</a:t>
            </a:r>
            <a:r>
              <a:rPr lang="zh-CN" altLang="en-US" b="1" dirty="0"/>
              <a:t>，在ＡＬ中即可得到对应于该索引</a:t>
            </a:r>
          </a:p>
        </p:txBody>
      </p:sp>
      <p:pic>
        <p:nvPicPr>
          <p:cNvPr id="5" name="图片 4"/>
          <p:cNvPicPr>
            <a:picLocks noChangeAspect="1"/>
          </p:cNvPicPr>
          <p:nvPr/>
        </p:nvPicPr>
        <p:blipFill>
          <a:blip r:embed="rId2"/>
          <a:stretch>
            <a:fillRect/>
          </a:stretch>
        </p:blipFill>
        <p:spPr>
          <a:xfrm>
            <a:off x="533400" y="4077072"/>
            <a:ext cx="8271111" cy="2233549"/>
          </a:xfrm>
          <a:prstGeom prst="rect">
            <a:avLst/>
          </a:prstGeom>
        </p:spPr>
      </p:pic>
      <p:sp>
        <p:nvSpPr>
          <p:cNvPr id="6" name="Rectangle 5"/>
          <p:cNvSpPr>
            <a:spLocks noChangeArrowheads="1"/>
          </p:cNvSpPr>
          <p:nvPr/>
        </p:nvSpPr>
        <p:spPr bwMode="auto">
          <a:xfrm>
            <a:off x="836612" y="3100611"/>
            <a:ext cx="7546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FF0000"/>
                </a:solidFill>
              </a:rPr>
              <a:t>格式</a:t>
            </a:r>
            <a:r>
              <a:rPr lang="zh-CN" altLang="en-US" sz="3200" dirty="0">
                <a:solidFill>
                  <a:srgbClr val="000000"/>
                </a:solidFill>
              </a:rPr>
              <a:t>：</a:t>
            </a:r>
            <a:r>
              <a:rPr lang="en-US" altLang="zh-CN" sz="3200" dirty="0"/>
              <a:t>XLAT</a:t>
            </a:r>
            <a:r>
              <a:rPr lang="en-US" altLang="zh-CN" sz="3200" dirty="0">
                <a:solidFill>
                  <a:srgbClr val="000000"/>
                </a:solidFill>
              </a:rPr>
              <a:t>     </a:t>
            </a:r>
            <a:r>
              <a:rPr lang="zh-CN" altLang="en-US" sz="3200" dirty="0">
                <a:solidFill>
                  <a:srgbClr val="000000"/>
                </a:solidFill>
              </a:rPr>
              <a:t>；</a:t>
            </a:r>
            <a:r>
              <a:rPr lang="en-US" altLang="zh-CN" sz="3200" dirty="0">
                <a:solidFill>
                  <a:srgbClr val="000000"/>
                </a:solidFill>
              </a:rPr>
              <a:t>(AL) ←((BX)+(AL))</a:t>
            </a:r>
            <a:r>
              <a:rPr lang="en-US" altLang="zh-CN" sz="3200" b="0" dirty="0"/>
              <a:t> </a:t>
            </a:r>
          </a:p>
        </p:txBody>
      </p:sp>
    </p:spTree>
    <p:extLst>
      <p:ext uri="{BB962C8B-B14F-4D97-AF65-F5344CB8AC3E}">
        <p14:creationId xmlns:p14="http://schemas.microsoft.com/office/powerpoint/2010/main" val="39846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7"/>
          <p:cNvSpPr>
            <a:spLocks noChangeArrowheads="1"/>
          </p:cNvSpPr>
          <p:nvPr/>
        </p:nvSpPr>
        <p:spPr bwMode="auto">
          <a:xfrm>
            <a:off x="323850" y="1628775"/>
            <a:ext cx="80010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指令</a:t>
            </a:r>
            <a:r>
              <a:rPr lang="en-US" altLang="zh-CN" sz="3200" dirty="0">
                <a:solidFill>
                  <a:srgbClr val="000000"/>
                </a:solidFill>
              </a:rPr>
              <a:t>XLAT</a:t>
            </a:r>
            <a:r>
              <a:rPr lang="zh-CN" altLang="en-US" sz="3200" dirty="0">
                <a:solidFill>
                  <a:srgbClr val="000000"/>
                </a:solidFill>
              </a:rPr>
              <a:t>非常适合于两个代码之间的转换，例如现要将</a:t>
            </a:r>
            <a:r>
              <a:rPr lang="en-US" altLang="zh-CN" sz="3200" dirty="0">
                <a:solidFill>
                  <a:srgbClr val="000000"/>
                </a:solidFill>
              </a:rPr>
              <a:t>Code1</a:t>
            </a:r>
            <a:r>
              <a:rPr lang="zh-CN" altLang="en-US" sz="3200" dirty="0">
                <a:solidFill>
                  <a:srgbClr val="000000"/>
                </a:solidFill>
              </a:rPr>
              <a:t>转换成</a:t>
            </a:r>
            <a:r>
              <a:rPr lang="en-US" altLang="zh-CN" sz="3200" dirty="0">
                <a:solidFill>
                  <a:srgbClr val="000000"/>
                </a:solidFill>
              </a:rPr>
              <a:t>Code2</a:t>
            </a:r>
            <a:r>
              <a:rPr lang="zh-CN" altLang="en-US" sz="3200" dirty="0">
                <a:solidFill>
                  <a:srgbClr val="000000"/>
                </a:solidFill>
              </a:rPr>
              <a:t>，如表</a:t>
            </a:r>
            <a:r>
              <a:rPr lang="en-US" altLang="zh-CN" sz="3200" dirty="0">
                <a:solidFill>
                  <a:srgbClr val="000000"/>
                </a:solidFill>
              </a:rPr>
              <a:t>3.3</a:t>
            </a:r>
            <a:r>
              <a:rPr lang="zh-CN" altLang="en-US" sz="3200" dirty="0">
                <a:solidFill>
                  <a:srgbClr val="000000"/>
                </a:solidFill>
              </a:rPr>
              <a:t>所示，则分三步完成从</a:t>
            </a:r>
            <a:r>
              <a:rPr lang="en-US" altLang="zh-CN" sz="3200" dirty="0">
                <a:solidFill>
                  <a:srgbClr val="000000"/>
                </a:solidFill>
              </a:rPr>
              <a:t>Code1</a:t>
            </a:r>
            <a:r>
              <a:rPr lang="zh-CN" altLang="en-US" sz="3200" dirty="0">
                <a:solidFill>
                  <a:srgbClr val="000000"/>
                </a:solidFill>
              </a:rPr>
              <a:t>转换成</a:t>
            </a:r>
            <a:r>
              <a:rPr lang="en-US" altLang="zh-CN" sz="3200" dirty="0">
                <a:solidFill>
                  <a:srgbClr val="000000"/>
                </a:solidFill>
              </a:rPr>
              <a:t>Code2</a:t>
            </a:r>
            <a:r>
              <a:rPr lang="zh-CN" altLang="en-US" sz="3200" dirty="0">
                <a:solidFill>
                  <a:srgbClr val="000000"/>
                </a:solidFill>
              </a:rPr>
              <a:t>：</a:t>
            </a:r>
          </a:p>
          <a:p>
            <a:pPr eaLnBrk="1" hangingPunct="1">
              <a:buClr>
                <a:srgbClr val="FF0000"/>
              </a:buClr>
              <a:buFontTx/>
              <a:buAutoNum type="arabicPeriod"/>
            </a:pPr>
            <a:r>
              <a:rPr lang="zh-CN" altLang="en-US" sz="3200" dirty="0">
                <a:solidFill>
                  <a:srgbClr val="000000"/>
                </a:solidFill>
              </a:rPr>
              <a:t>在</a:t>
            </a:r>
            <a:r>
              <a:rPr lang="en-US" altLang="zh-CN" sz="3200" dirty="0">
                <a:solidFill>
                  <a:srgbClr val="000000"/>
                </a:solidFill>
              </a:rPr>
              <a:t>TABLE</a:t>
            </a:r>
            <a:r>
              <a:rPr lang="zh-CN" altLang="en-US" sz="3200" dirty="0">
                <a:solidFill>
                  <a:srgbClr val="000000"/>
                </a:solidFill>
              </a:rPr>
              <a:t>变量中按</a:t>
            </a:r>
            <a:r>
              <a:rPr lang="en-US" altLang="zh-CN" sz="3200" dirty="0">
                <a:solidFill>
                  <a:srgbClr val="000000"/>
                </a:solidFill>
              </a:rPr>
              <a:t>Code1</a:t>
            </a:r>
            <a:r>
              <a:rPr lang="zh-CN" altLang="en-US" sz="3200" dirty="0">
                <a:solidFill>
                  <a:srgbClr val="000000"/>
                </a:solidFill>
              </a:rPr>
              <a:t>的顺序存储</a:t>
            </a:r>
            <a:r>
              <a:rPr lang="en-US" altLang="zh-CN" sz="3200" dirty="0">
                <a:solidFill>
                  <a:srgbClr val="000000"/>
                </a:solidFill>
              </a:rPr>
              <a:t>Code2</a:t>
            </a:r>
            <a:r>
              <a:rPr lang="zh-CN" altLang="en-US" sz="3200" dirty="0">
                <a:solidFill>
                  <a:srgbClr val="000000"/>
                </a:solidFill>
              </a:rPr>
              <a:t>的内容，如图</a:t>
            </a:r>
            <a:r>
              <a:rPr lang="en-US" altLang="zh-CN" sz="3200" dirty="0">
                <a:solidFill>
                  <a:srgbClr val="000000"/>
                </a:solidFill>
              </a:rPr>
              <a:t>3.4</a:t>
            </a:r>
            <a:r>
              <a:rPr lang="zh-CN" altLang="en-US" sz="3200" dirty="0">
                <a:solidFill>
                  <a:srgbClr val="000000"/>
                </a:solidFill>
              </a:rPr>
              <a:t>所示；</a:t>
            </a:r>
          </a:p>
          <a:p>
            <a:pPr eaLnBrk="1" hangingPunct="1">
              <a:buClr>
                <a:srgbClr val="FF0000"/>
              </a:buClr>
              <a:buFontTx/>
              <a:buAutoNum type="arabicPeriod"/>
            </a:pPr>
            <a:r>
              <a:rPr lang="zh-CN" altLang="en-US" sz="3200" dirty="0">
                <a:solidFill>
                  <a:srgbClr val="000000"/>
                </a:solidFill>
              </a:rPr>
              <a:t>将</a:t>
            </a:r>
            <a:r>
              <a:rPr lang="en-US" altLang="zh-CN" sz="3200" dirty="0">
                <a:solidFill>
                  <a:srgbClr val="000000"/>
                </a:solidFill>
              </a:rPr>
              <a:t>BX</a:t>
            </a:r>
            <a:r>
              <a:rPr lang="zh-CN" altLang="en-US" sz="3200" dirty="0">
                <a:solidFill>
                  <a:srgbClr val="000000"/>
                </a:solidFill>
              </a:rPr>
              <a:t>指向变量</a:t>
            </a:r>
            <a:r>
              <a:rPr lang="en-US" altLang="zh-CN" sz="3200" dirty="0">
                <a:solidFill>
                  <a:srgbClr val="000000"/>
                </a:solidFill>
              </a:rPr>
              <a:t>TABLE</a:t>
            </a:r>
            <a:r>
              <a:rPr lang="zh-CN" altLang="en-US" sz="3200" dirty="0">
                <a:solidFill>
                  <a:srgbClr val="000000"/>
                </a:solidFill>
              </a:rPr>
              <a:t>的首地址，即</a:t>
            </a:r>
            <a:r>
              <a:rPr lang="en-US" altLang="zh-CN" sz="3200" dirty="0">
                <a:solidFill>
                  <a:srgbClr val="000000"/>
                </a:solidFill>
              </a:rPr>
              <a:t>LEA  BX</a:t>
            </a:r>
            <a:r>
              <a:rPr lang="zh-CN" altLang="en-US" sz="3200" dirty="0">
                <a:solidFill>
                  <a:srgbClr val="000000"/>
                </a:solidFill>
              </a:rPr>
              <a:t>，</a:t>
            </a:r>
            <a:r>
              <a:rPr lang="en-US" altLang="zh-CN" sz="3200" dirty="0">
                <a:solidFill>
                  <a:srgbClr val="000000"/>
                </a:solidFill>
              </a:rPr>
              <a:t>TABLE </a:t>
            </a:r>
            <a:r>
              <a:rPr lang="zh-CN" altLang="en-US" sz="3200" dirty="0">
                <a:solidFill>
                  <a:srgbClr val="000000"/>
                </a:solidFill>
              </a:rPr>
              <a:t>；</a:t>
            </a:r>
          </a:p>
          <a:p>
            <a:pPr eaLnBrk="1" hangingPunct="1">
              <a:buClr>
                <a:srgbClr val="FF0000"/>
              </a:buClr>
              <a:buFontTx/>
              <a:buAutoNum type="arabicPeriod"/>
            </a:pPr>
            <a:r>
              <a:rPr lang="zh-CN" altLang="en-US" sz="3200" dirty="0">
                <a:solidFill>
                  <a:srgbClr val="000000"/>
                </a:solidFill>
              </a:rPr>
              <a:t>在</a:t>
            </a:r>
            <a:r>
              <a:rPr lang="en-US" altLang="zh-CN" sz="3200" dirty="0">
                <a:solidFill>
                  <a:srgbClr val="000000"/>
                </a:solidFill>
              </a:rPr>
              <a:t>AL</a:t>
            </a:r>
            <a:r>
              <a:rPr lang="zh-CN" altLang="en-US" sz="3200" dirty="0">
                <a:solidFill>
                  <a:srgbClr val="000000"/>
                </a:solidFill>
              </a:rPr>
              <a:t>中给出</a:t>
            </a:r>
            <a:r>
              <a:rPr lang="en-US" altLang="zh-CN" sz="3200" dirty="0">
                <a:solidFill>
                  <a:srgbClr val="000000"/>
                </a:solidFill>
              </a:rPr>
              <a:t>Code1</a:t>
            </a:r>
            <a:r>
              <a:rPr lang="zh-CN" altLang="en-US" sz="3200" dirty="0">
                <a:solidFill>
                  <a:srgbClr val="000000"/>
                </a:solidFill>
              </a:rPr>
              <a:t>的值后，执行</a:t>
            </a:r>
            <a:r>
              <a:rPr lang="en-US" altLang="zh-CN" sz="3200" dirty="0">
                <a:solidFill>
                  <a:srgbClr val="000000"/>
                </a:solidFill>
              </a:rPr>
              <a:t>XLAT</a:t>
            </a:r>
            <a:r>
              <a:rPr lang="zh-CN" altLang="en-US" sz="3200" dirty="0">
                <a:solidFill>
                  <a:srgbClr val="000000"/>
                </a:solidFill>
              </a:rPr>
              <a:t>指令，这时</a:t>
            </a:r>
            <a:r>
              <a:rPr lang="en-US" altLang="zh-CN" sz="3200" dirty="0">
                <a:solidFill>
                  <a:srgbClr val="000000"/>
                </a:solidFill>
              </a:rPr>
              <a:t>AL</a:t>
            </a:r>
            <a:r>
              <a:rPr lang="zh-CN" altLang="en-US" sz="3200" dirty="0">
                <a:solidFill>
                  <a:srgbClr val="000000"/>
                </a:solidFill>
              </a:rPr>
              <a:t>的内容即为相应的</a:t>
            </a:r>
            <a:r>
              <a:rPr lang="en-US" altLang="zh-CN" sz="3200" dirty="0">
                <a:solidFill>
                  <a:srgbClr val="000000"/>
                </a:solidFill>
              </a:rPr>
              <a:t>Code2</a:t>
            </a:r>
            <a:r>
              <a:rPr lang="zh-CN" altLang="en-US" sz="3200" dirty="0">
                <a:solidFill>
                  <a:srgbClr val="000000"/>
                </a:solidFill>
              </a:rPr>
              <a:t>值。</a:t>
            </a:r>
            <a:r>
              <a:rPr lang="zh-CN" altLang="en-US" sz="3200" b="0" dirty="0"/>
              <a:t> </a:t>
            </a:r>
          </a:p>
        </p:txBody>
      </p:sp>
    </p:spTree>
    <p:extLst>
      <p:ext uri="{BB962C8B-B14F-4D97-AF65-F5344CB8AC3E}">
        <p14:creationId xmlns:p14="http://schemas.microsoft.com/office/powerpoint/2010/main" val="3988540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grpSp>
        <p:nvGrpSpPr>
          <p:cNvPr id="3" name="Group 6"/>
          <p:cNvGrpSpPr>
            <a:grpSpLocks/>
          </p:cNvGrpSpPr>
          <p:nvPr/>
        </p:nvGrpSpPr>
        <p:grpSpPr bwMode="auto">
          <a:xfrm>
            <a:off x="151008" y="1320094"/>
            <a:ext cx="5105400" cy="609600"/>
            <a:chOff x="576" y="2448"/>
            <a:chExt cx="2256" cy="432"/>
          </a:xfrm>
        </p:grpSpPr>
        <p:sp>
          <p:nvSpPr>
            <p:cNvPr id="4" name="Rectangle 7"/>
            <p:cNvSpPr>
              <a:spLocks noChangeArrowheads="1"/>
            </p:cNvSpPr>
            <p:nvPr/>
          </p:nvSpPr>
          <p:spPr bwMode="auto">
            <a:xfrm>
              <a:off x="576" y="2448"/>
              <a:ext cx="2256" cy="432"/>
            </a:xfrm>
            <a:prstGeom prst="rect">
              <a:avLst/>
            </a:prstGeom>
            <a:gradFill rotWithShape="0">
              <a:gsLst>
                <a:gs pos="0">
                  <a:srgbClr val="3B3B00"/>
                </a:gs>
                <a:gs pos="100000">
                  <a:srgbClr val="808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a:solidFill>
                  <a:srgbClr val="1D528D"/>
                </a:solidFill>
                <a:latin typeface="Arial" charset="0"/>
              </a:endParaRPr>
            </a:p>
          </p:txBody>
        </p:sp>
        <p:sp>
          <p:nvSpPr>
            <p:cNvPr id="5" name="Rectangle 8"/>
            <p:cNvSpPr>
              <a:spLocks noChangeArrowheads="1"/>
            </p:cNvSpPr>
            <p:nvPr/>
          </p:nvSpPr>
          <p:spPr bwMode="auto">
            <a:xfrm>
              <a:off x="778" y="2496"/>
              <a:ext cx="187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2800" b="1">
                  <a:solidFill>
                    <a:srgbClr val="FFFFFF"/>
                  </a:solidFill>
                  <a:latin typeface="Arial" charset="0"/>
                </a:rPr>
                <a:t>三</a:t>
              </a:r>
              <a:r>
                <a:rPr lang="en-US" altLang="zh-CN" sz="2800" b="1">
                  <a:solidFill>
                    <a:srgbClr val="FFFFFF"/>
                  </a:solidFill>
                  <a:latin typeface="Arial" charset="0"/>
                </a:rPr>
                <a:t>.</a:t>
              </a:r>
              <a:r>
                <a:rPr lang="zh-CN" altLang="en-US" sz="2800" b="1">
                  <a:solidFill>
                    <a:srgbClr val="FFFFFF"/>
                  </a:solidFill>
                  <a:latin typeface="Arial" charset="0"/>
                </a:rPr>
                <a:t>汇编语言中语句的组成</a:t>
              </a:r>
            </a:p>
          </p:txBody>
        </p:sp>
      </p:grpSp>
      <p:sp>
        <p:nvSpPr>
          <p:cNvPr id="6" name="Rectangle 9"/>
          <p:cNvSpPr>
            <a:spLocks noChangeArrowheads="1"/>
          </p:cNvSpPr>
          <p:nvPr/>
        </p:nvSpPr>
        <p:spPr bwMode="auto">
          <a:xfrm>
            <a:off x="304800" y="2438400"/>
            <a:ext cx="8534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dirty="0">
                <a:solidFill>
                  <a:srgbClr val="000000"/>
                </a:solidFill>
                <a:latin typeface="Arial" charset="0"/>
              </a:rPr>
              <a:t>    </a:t>
            </a:r>
            <a:r>
              <a:rPr lang="zh-CN" altLang="en-US" sz="2800" b="1" dirty="0">
                <a:solidFill>
                  <a:srgbClr val="000000"/>
                </a:solidFill>
                <a:latin typeface="Arial" charset="0"/>
              </a:rPr>
              <a:t>汇编语言</a:t>
            </a:r>
            <a:r>
              <a:rPr lang="zh-CN" altLang="en-US" sz="2800" b="1" dirty="0" smtClean="0">
                <a:solidFill>
                  <a:srgbClr val="000000"/>
                </a:solidFill>
                <a:latin typeface="Arial" charset="0"/>
              </a:rPr>
              <a:t>源程序是</a:t>
            </a:r>
            <a:r>
              <a:rPr lang="zh-CN" altLang="en-US" sz="2800" b="1" dirty="0">
                <a:solidFill>
                  <a:srgbClr val="000000"/>
                </a:solidFill>
                <a:latin typeface="Arial" charset="0"/>
              </a:rPr>
              <a:t>由一条条语句</a:t>
            </a:r>
          </a:p>
          <a:p>
            <a:pPr fontAlgn="base">
              <a:spcBef>
                <a:spcPct val="0"/>
              </a:spcBef>
              <a:spcAft>
                <a:spcPct val="0"/>
              </a:spcAft>
            </a:pPr>
            <a:endParaRPr lang="zh-CN" altLang="en-US" sz="2800" b="1" dirty="0">
              <a:solidFill>
                <a:srgbClr val="000000"/>
              </a:solidFill>
              <a:latin typeface="Arial" charset="0"/>
            </a:endParaRPr>
          </a:p>
          <a:p>
            <a:pPr fontAlgn="base">
              <a:spcBef>
                <a:spcPct val="0"/>
              </a:spcBef>
              <a:spcAft>
                <a:spcPct val="0"/>
              </a:spcAft>
            </a:pPr>
            <a:endParaRPr lang="zh-CN" altLang="en-US" sz="2800" b="1" dirty="0">
              <a:solidFill>
                <a:srgbClr val="000000"/>
              </a:solidFill>
              <a:latin typeface="Arial" charset="0"/>
            </a:endParaRPr>
          </a:p>
          <a:p>
            <a:pPr fontAlgn="base">
              <a:spcBef>
                <a:spcPct val="0"/>
              </a:spcBef>
              <a:spcAft>
                <a:spcPct val="0"/>
              </a:spcAft>
            </a:pPr>
            <a:r>
              <a:rPr lang="zh-CN" altLang="en-US" sz="2800" b="1" dirty="0">
                <a:solidFill>
                  <a:srgbClr val="000000"/>
                </a:solidFill>
                <a:latin typeface="Arial" charset="0"/>
              </a:rPr>
              <a:t>组成的。语句则由              </a:t>
            </a:r>
            <a:r>
              <a:rPr lang="zh-CN" altLang="en-US" sz="2800" b="1" dirty="0" smtClean="0">
                <a:solidFill>
                  <a:srgbClr val="000000"/>
                </a:solidFill>
                <a:latin typeface="Arial" charset="0"/>
              </a:rPr>
              <a:t>               四</a:t>
            </a:r>
            <a:r>
              <a:rPr lang="zh-CN" altLang="en-US" sz="2800" b="1" dirty="0">
                <a:solidFill>
                  <a:srgbClr val="000000"/>
                </a:solidFill>
                <a:latin typeface="Arial" charset="0"/>
              </a:rPr>
              <a:t>部分组成。</a:t>
            </a:r>
          </a:p>
        </p:txBody>
      </p:sp>
      <p:grpSp>
        <p:nvGrpSpPr>
          <p:cNvPr id="7" name="Group 16"/>
          <p:cNvGrpSpPr>
            <a:grpSpLocks/>
          </p:cNvGrpSpPr>
          <p:nvPr/>
        </p:nvGrpSpPr>
        <p:grpSpPr bwMode="auto">
          <a:xfrm>
            <a:off x="3505200" y="2971800"/>
            <a:ext cx="2111375" cy="2119313"/>
            <a:chOff x="2112" y="1872"/>
            <a:chExt cx="1433" cy="1335"/>
          </a:xfrm>
        </p:grpSpPr>
        <p:sp>
          <p:nvSpPr>
            <p:cNvPr id="8" name="Rectangle 11"/>
            <p:cNvSpPr>
              <a:spLocks noChangeArrowheads="1"/>
            </p:cNvSpPr>
            <p:nvPr/>
          </p:nvSpPr>
          <p:spPr bwMode="auto">
            <a:xfrm>
              <a:off x="2208" y="1872"/>
              <a:ext cx="8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1D528D"/>
                  </a:solidFill>
                  <a:latin typeface="Arial" charset="0"/>
                </a:rPr>
                <a:t>标识符</a:t>
              </a:r>
            </a:p>
          </p:txBody>
        </p:sp>
        <p:sp>
          <p:nvSpPr>
            <p:cNvPr id="9" name="Rectangle 12"/>
            <p:cNvSpPr>
              <a:spLocks noChangeArrowheads="1"/>
            </p:cNvSpPr>
            <p:nvPr/>
          </p:nvSpPr>
          <p:spPr bwMode="auto">
            <a:xfrm>
              <a:off x="2208" y="2208"/>
              <a:ext cx="13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1D528D"/>
                  </a:solidFill>
                  <a:latin typeface="Arial" charset="0"/>
                </a:rPr>
                <a:t>操作助记符</a:t>
              </a:r>
            </a:p>
          </p:txBody>
        </p:sp>
        <p:sp>
          <p:nvSpPr>
            <p:cNvPr id="10" name="Rectangle 13"/>
            <p:cNvSpPr>
              <a:spLocks noChangeArrowheads="1"/>
            </p:cNvSpPr>
            <p:nvPr/>
          </p:nvSpPr>
          <p:spPr bwMode="auto">
            <a:xfrm>
              <a:off x="2208" y="2544"/>
              <a:ext cx="8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操作数</a:t>
              </a:r>
            </a:p>
          </p:txBody>
        </p:sp>
        <p:sp>
          <p:nvSpPr>
            <p:cNvPr id="11" name="AutoShape 14"/>
            <p:cNvSpPr>
              <a:spLocks/>
            </p:cNvSpPr>
            <p:nvPr/>
          </p:nvSpPr>
          <p:spPr bwMode="auto">
            <a:xfrm>
              <a:off x="2112" y="1968"/>
              <a:ext cx="96" cy="1152"/>
            </a:xfrm>
            <a:prstGeom prst="leftBrace">
              <a:avLst>
                <a:gd name="adj1" fmla="val 100000"/>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2" name="Rectangle 15"/>
            <p:cNvSpPr>
              <a:spLocks noChangeArrowheads="1"/>
            </p:cNvSpPr>
            <p:nvPr/>
          </p:nvSpPr>
          <p:spPr bwMode="auto">
            <a:xfrm>
              <a:off x="2208" y="2880"/>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注释</a:t>
              </a:r>
            </a:p>
          </p:txBody>
        </p:sp>
      </p:grpSp>
      <p:sp>
        <p:nvSpPr>
          <p:cNvPr id="13" name="Rectangle 17"/>
          <p:cNvSpPr>
            <a:spLocks noChangeArrowheads="1"/>
          </p:cNvSpPr>
          <p:nvPr/>
        </p:nvSpPr>
        <p:spPr bwMode="auto">
          <a:xfrm>
            <a:off x="990600" y="5334000"/>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000000"/>
                </a:solidFill>
                <a:latin typeface="Arial" charset="0"/>
              </a:rPr>
              <a:t>其基本格式如下：</a:t>
            </a:r>
          </a:p>
        </p:txBody>
      </p:sp>
    </p:spTree>
    <p:extLst>
      <p:ext uri="{BB962C8B-B14F-4D97-AF65-F5344CB8AC3E}">
        <p14:creationId xmlns:p14="http://schemas.microsoft.com/office/powerpoint/2010/main" val="326300747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graphicFrame>
        <p:nvGraphicFramePr>
          <p:cNvPr id="3" name="对象 2"/>
          <p:cNvGraphicFramePr>
            <a:graphicFrameLocks noChangeAspect="1"/>
          </p:cNvGraphicFramePr>
          <p:nvPr/>
        </p:nvGraphicFramePr>
        <p:xfrm>
          <a:off x="684213" y="1628775"/>
          <a:ext cx="8459787" cy="4313238"/>
        </p:xfrm>
        <a:graphic>
          <a:graphicData uri="http://schemas.openxmlformats.org/presentationml/2006/ole">
            <mc:AlternateContent xmlns:mc="http://schemas.openxmlformats.org/markup-compatibility/2006">
              <mc:Choice xmlns:v="urn:schemas-microsoft-com:vml" Requires="v">
                <p:oleObj spid="_x0000_s6147" r:id="rId4" imgW="3862959" imgH="1972818" progId="Visio.Drawing.11">
                  <p:embed/>
                </p:oleObj>
              </mc:Choice>
              <mc:Fallback>
                <p:oleObj r:id="rId4" imgW="3862959" imgH="197281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628775"/>
                        <a:ext cx="8459787"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6463388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8"/>
          <p:cNvSpPr txBox="1">
            <a:spLocks noChangeArrowheads="1"/>
          </p:cNvSpPr>
          <p:nvPr/>
        </p:nvSpPr>
        <p:spPr bwMode="auto">
          <a:xfrm>
            <a:off x="467544" y="1196752"/>
            <a:ext cx="8459787"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3200">
                <a:solidFill>
                  <a:srgbClr val="000000"/>
                </a:solidFill>
              </a:rPr>
              <a:t>例如，</a:t>
            </a:r>
          </a:p>
          <a:p>
            <a:pPr eaLnBrk="1" hangingPunct="1">
              <a:spcBef>
                <a:spcPct val="50000"/>
              </a:spcBef>
            </a:pPr>
            <a:r>
              <a:rPr lang="zh-CN" altLang="en-US" sz="3200">
                <a:solidFill>
                  <a:srgbClr val="000000"/>
                </a:solidFill>
              </a:rPr>
              <a:t>当</a:t>
            </a:r>
            <a:r>
              <a:rPr lang="en-US" altLang="zh-CN" sz="3200">
                <a:solidFill>
                  <a:srgbClr val="000000"/>
                </a:solidFill>
              </a:rPr>
              <a:t>AL=0</a:t>
            </a:r>
            <a:r>
              <a:rPr lang="zh-CN" altLang="en-US" sz="3200">
                <a:solidFill>
                  <a:srgbClr val="000000"/>
                </a:solidFill>
              </a:rPr>
              <a:t>时，则执行</a:t>
            </a:r>
            <a:r>
              <a:rPr lang="en-US" altLang="zh-CN" sz="3200">
                <a:solidFill>
                  <a:srgbClr val="000000"/>
                </a:solidFill>
              </a:rPr>
              <a:t>XLAT </a:t>
            </a:r>
            <a:r>
              <a:rPr lang="zh-CN" altLang="en-US" sz="3200">
                <a:solidFill>
                  <a:srgbClr val="000000"/>
                </a:solidFill>
              </a:rPr>
              <a:t>指令后得到 </a:t>
            </a:r>
            <a:r>
              <a:rPr lang="en-US" altLang="zh-CN" sz="3200">
                <a:solidFill>
                  <a:srgbClr val="000000"/>
                </a:solidFill>
              </a:rPr>
              <a:t>AL=15</a:t>
            </a:r>
            <a:r>
              <a:rPr lang="zh-CN" altLang="en-US" sz="3200">
                <a:solidFill>
                  <a:srgbClr val="000000"/>
                </a:solidFill>
              </a:rPr>
              <a:t>；</a:t>
            </a:r>
          </a:p>
          <a:p>
            <a:pPr eaLnBrk="1" hangingPunct="1">
              <a:spcBef>
                <a:spcPct val="50000"/>
              </a:spcBef>
            </a:pPr>
            <a:r>
              <a:rPr lang="zh-CN" altLang="en-US" sz="3200">
                <a:solidFill>
                  <a:srgbClr val="000000"/>
                </a:solidFill>
              </a:rPr>
              <a:t>当</a:t>
            </a:r>
            <a:r>
              <a:rPr lang="en-US" altLang="zh-CN" sz="3200">
                <a:solidFill>
                  <a:srgbClr val="000000"/>
                </a:solidFill>
              </a:rPr>
              <a:t>AL=1</a:t>
            </a:r>
            <a:r>
              <a:rPr lang="zh-CN" altLang="en-US" sz="3200">
                <a:solidFill>
                  <a:srgbClr val="000000"/>
                </a:solidFill>
              </a:rPr>
              <a:t>时，则执行</a:t>
            </a:r>
            <a:r>
              <a:rPr lang="en-US" altLang="zh-CN" sz="3200">
                <a:solidFill>
                  <a:srgbClr val="000000"/>
                </a:solidFill>
              </a:rPr>
              <a:t>XLAT </a:t>
            </a:r>
            <a:r>
              <a:rPr lang="zh-CN" altLang="en-US" sz="3200">
                <a:solidFill>
                  <a:srgbClr val="000000"/>
                </a:solidFill>
              </a:rPr>
              <a:t>指令后得到 </a:t>
            </a:r>
            <a:r>
              <a:rPr lang="en-US" altLang="zh-CN" sz="3200">
                <a:solidFill>
                  <a:srgbClr val="000000"/>
                </a:solidFill>
              </a:rPr>
              <a:t>AL=8</a:t>
            </a:r>
            <a:r>
              <a:rPr lang="zh-CN" altLang="en-US" sz="3200">
                <a:solidFill>
                  <a:srgbClr val="000000"/>
                </a:solidFill>
              </a:rPr>
              <a:t>。</a:t>
            </a:r>
          </a:p>
        </p:txBody>
      </p:sp>
      <p:graphicFrame>
        <p:nvGraphicFramePr>
          <p:cNvPr id="4" name="Object 9"/>
          <p:cNvGraphicFramePr>
            <a:graphicFrameLocks noChangeAspect="1"/>
          </p:cNvGraphicFramePr>
          <p:nvPr>
            <p:extLst>
              <p:ext uri="{D42A27DB-BD31-4B8C-83A1-F6EECF244321}">
                <p14:modId xmlns:p14="http://schemas.microsoft.com/office/powerpoint/2010/main" val="1706117040"/>
              </p:ext>
            </p:extLst>
          </p:nvPr>
        </p:nvGraphicFramePr>
        <p:xfrm>
          <a:off x="1907406" y="3239865"/>
          <a:ext cx="6022975" cy="3074987"/>
        </p:xfrm>
        <a:graphic>
          <a:graphicData uri="http://schemas.openxmlformats.org/presentationml/2006/ole">
            <mc:AlternateContent xmlns:mc="http://schemas.openxmlformats.org/markup-compatibility/2006">
              <mc:Choice xmlns:v="urn:schemas-microsoft-com:vml" Requires="v">
                <p:oleObj spid="_x0000_s7171" r:id="rId4" imgW="3862959" imgH="1972818" progId="Visio.Drawing.11">
                  <p:embed/>
                </p:oleObj>
              </mc:Choice>
              <mc:Fallback>
                <p:oleObj r:id="rId4" imgW="3862959" imgH="197281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406" y="3239865"/>
                        <a:ext cx="6022975" cy="307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946458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609600" y="1600200"/>
            <a:ext cx="3962400"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a:solidFill>
                  <a:schemeClr val="bg1"/>
                </a:solidFill>
              </a:rPr>
              <a:t>7.</a:t>
            </a:r>
            <a:r>
              <a:rPr lang="zh-CN" altLang="en-US">
                <a:solidFill>
                  <a:schemeClr val="bg1"/>
                </a:solidFill>
              </a:rPr>
              <a:t>堆栈操作指令</a:t>
            </a:r>
          </a:p>
        </p:txBody>
      </p:sp>
      <p:sp>
        <p:nvSpPr>
          <p:cNvPr id="4" name="Rectangle 6"/>
          <p:cNvSpPr>
            <a:spLocks noChangeArrowheads="1"/>
          </p:cNvSpPr>
          <p:nvPr/>
        </p:nvSpPr>
        <p:spPr bwMode="auto">
          <a:xfrm>
            <a:off x="533400" y="2895600"/>
            <a:ext cx="8382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600" dirty="0">
                <a:solidFill>
                  <a:srgbClr val="000000"/>
                </a:solidFill>
                <a:latin typeface="Times New Roman" pitchFamily="18" charset="0"/>
                <a:ea typeface="宋体" charset="-122"/>
              </a:rPr>
              <a:t>       </a:t>
            </a:r>
            <a:r>
              <a:rPr lang="zh-CN" altLang="en-US" sz="3200" dirty="0">
                <a:solidFill>
                  <a:srgbClr val="000000"/>
                </a:solidFill>
              </a:rPr>
              <a:t>堆栈是以</a:t>
            </a:r>
            <a:r>
              <a:rPr lang="zh-CN" altLang="en-US" sz="3200" dirty="0">
                <a:solidFill>
                  <a:srgbClr val="FF0000"/>
                </a:solidFill>
              </a:rPr>
              <a:t>后进先出</a:t>
            </a:r>
            <a:r>
              <a:rPr lang="zh-CN" altLang="en-US" sz="3200" dirty="0">
                <a:solidFill>
                  <a:srgbClr val="000000"/>
                </a:solidFill>
              </a:rPr>
              <a:t>（</a:t>
            </a:r>
            <a:r>
              <a:rPr lang="en-US" altLang="zh-CN" sz="3200" dirty="0">
                <a:solidFill>
                  <a:srgbClr val="000000"/>
                </a:solidFill>
              </a:rPr>
              <a:t>LIFO</a:t>
            </a:r>
            <a:r>
              <a:rPr lang="zh-CN" altLang="en-US" sz="3200" dirty="0">
                <a:solidFill>
                  <a:srgbClr val="000000"/>
                </a:solidFill>
              </a:rPr>
              <a:t>）的原则存取信息的一种存储机构。在微型计算机中，堆栈通常是存储器的一部分。为了保证堆栈区的存储器能按后进先出的规则存取信息，该存储区的存取地址由一个专门的地址寄存器来管理，这个地址寄存器称为堆栈指示器或称堆栈指针</a:t>
            </a:r>
            <a:r>
              <a:rPr lang="en-US" altLang="zh-CN" sz="3200" dirty="0">
                <a:solidFill>
                  <a:srgbClr val="000000"/>
                </a:solidFill>
              </a:rPr>
              <a:t>SP</a:t>
            </a:r>
            <a:r>
              <a:rPr lang="zh-CN" altLang="en-US" sz="3200" dirty="0">
                <a:solidFill>
                  <a:srgbClr val="000000"/>
                </a:solidFill>
              </a:rPr>
              <a:t>。</a:t>
            </a:r>
          </a:p>
        </p:txBody>
      </p:sp>
      <p:sp>
        <p:nvSpPr>
          <p:cNvPr id="5" name="Rectangle 7"/>
          <p:cNvSpPr>
            <a:spLocks noChangeArrowheads="1"/>
          </p:cNvSpPr>
          <p:nvPr/>
        </p:nvSpPr>
        <p:spPr bwMode="auto">
          <a:xfrm>
            <a:off x="685800" y="2286000"/>
            <a:ext cx="156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600" dirty="0"/>
              <a:t>①</a:t>
            </a:r>
            <a:r>
              <a:rPr lang="zh-CN" altLang="en-US" sz="3600" dirty="0"/>
              <a:t>堆栈</a:t>
            </a:r>
          </a:p>
        </p:txBody>
      </p:sp>
    </p:spTree>
    <p:extLst>
      <p:ext uri="{BB962C8B-B14F-4D97-AF65-F5344CB8AC3E}">
        <p14:creationId xmlns:p14="http://schemas.microsoft.com/office/powerpoint/2010/main" val="8497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381000" y="2209800"/>
            <a:ext cx="8382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4400" dirty="0">
                <a:solidFill>
                  <a:srgbClr val="000000"/>
                </a:solidFill>
              </a:rPr>
              <a:t>    </a:t>
            </a:r>
            <a:r>
              <a:rPr lang="zh-CN" altLang="en-US" sz="3200" dirty="0">
                <a:solidFill>
                  <a:srgbClr val="000000"/>
                </a:solidFill>
              </a:rPr>
              <a:t>在</a:t>
            </a:r>
            <a:r>
              <a:rPr lang="en-US" altLang="zh-CN" sz="3200" dirty="0">
                <a:solidFill>
                  <a:srgbClr val="000000"/>
                </a:solidFill>
              </a:rPr>
              <a:t>8088/8086</a:t>
            </a:r>
            <a:r>
              <a:rPr lang="zh-CN" altLang="en-US" sz="3200" dirty="0">
                <a:solidFill>
                  <a:srgbClr val="000000"/>
                </a:solidFill>
              </a:rPr>
              <a:t>系统中</a:t>
            </a:r>
            <a:r>
              <a:rPr lang="en-US" altLang="zh-CN" sz="3200" dirty="0">
                <a:solidFill>
                  <a:srgbClr val="000000"/>
                </a:solidFill>
              </a:rPr>
              <a:t>,</a:t>
            </a:r>
            <a:r>
              <a:rPr lang="zh-CN" altLang="en-US" sz="3200" dirty="0">
                <a:solidFill>
                  <a:srgbClr val="000000"/>
                </a:solidFill>
              </a:rPr>
              <a:t>堆栈段的段地址由</a:t>
            </a:r>
            <a:r>
              <a:rPr lang="en-US" altLang="zh-CN" sz="3200" dirty="0">
                <a:solidFill>
                  <a:srgbClr val="000000"/>
                </a:solidFill>
              </a:rPr>
              <a:t>SS</a:t>
            </a:r>
            <a:r>
              <a:rPr lang="zh-CN" altLang="en-US" sz="3200" dirty="0">
                <a:solidFill>
                  <a:srgbClr val="000000"/>
                </a:solidFill>
              </a:rPr>
              <a:t>提供，堆栈操作的偏移地址由</a:t>
            </a:r>
            <a:r>
              <a:rPr lang="en-US" altLang="zh-CN" sz="3200" dirty="0">
                <a:solidFill>
                  <a:srgbClr val="000000"/>
                </a:solidFill>
              </a:rPr>
              <a:t>SP</a:t>
            </a:r>
            <a:r>
              <a:rPr lang="zh-CN" altLang="en-US" sz="3200" dirty="0">
                <a:solidFill>
                  <a:srgbClr val="000000"/>
                </a:solidFill>
              </a:rPr>
              <a:t>提供。</a:t>
            </a:r>
            <a:r>
              <a:rPr lang="zh-CN" altLang="en-US" sz="4400" dirty="0">
                <a:solidFill>
                  <a:srgbClr val="000000"/>
                </a:solidFill>
              </a:rPr>
              <a:t> </a:t>
            </a:r>
          </a:p>
        </p:txBody>
      </p:sp>
      <p:sp>
        <p:nvSpPr>
          <p:cNvPr id="4" name="Rectangle 8"/>
          <p:cNvSpPr>
            <a:spLocks noChangeArrowheads="1"/>
          </p:cNvSpPr>
          <p:nvPr/>
        </p:nvSpPr>
        <p:spPr bwMode="auto">
          <a:xfrm>
            <a:off x="468313" y="3933825"/>
            <a:ext cx="8382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lnSpc>
                <a:spcPct val="150000"/>
              </a:lnSpc>
            </a:pPr>
            <a:r>
              <a:rPr lang="zh-CN" altLang="en-US" sz="3200">
                <a:solidFill>
                  <a:srgbClr val="FF0000"/>
                </a:solidFill>
              </a:rPr>
              <a:t>压入堆栈操作</a:t>
            </a:r>
            <a:r>
              <a:rPr lang="en-US" altLang="zh-CN" sz="3200">
                <a:solidFill>
                  <a:srgbClr val="FF0000"/>
                </a:solidFill>
              </a:rPr>
              <a:t>:</a:t>
            </a:r>
            <a:r>
              <a:rPr lang="zh-CN" altLang="en-US" sz="3200">
                <a:solidFill>
                  <a:srgbClr val="000000"/>
                </a:solidFill>
              </a:rPr>
              <a:t>将信息送入堆栈的过程；</a:t>
            </a:r>
          </a:p>
          <a:p>
            <a:pPr eaLnBrk="1" hangingPunct="1">
              <a:lnSpc>
                <a:spcPct val="150000"/>
              </a:lnSpc>
            </a:pPr>
            <a:r>
              <a:rPr lang="zh-CN" altLang="en-US" sz="3200">
                <a:solidFill>
                  <a:srgbClr val="FF0000"/>
                </a:solidFill>
              </a:rPr>
              <a:t>弹出堆栈操作</a:t>
            </a:r>
            <a:r>
              <a:rPr lang="en-US" altLang="zh-CN" sz="3200">
                <a:solidFill>
                  <a:srgbClr val="FF0000"/>
                </a:solidFill>
              </a:rPr>
              <a:t>:</a:t>
            </a:r>
            <a:r>
              <a:rPr lang="zh-CN" altLang="en-US" sz="3200">
                <a:solidFill>
                  <a:srgbClr val="000000"/>
                </a:solidFill>
              </a:rPr>
              <a:t>从堆栈中取出信息的过程。</a:t>
            </a:r>
            <a:r>
              <a:rPr lang="zh-CN" altLang="en-US" sz="3200" b="0"/>
              <a:t> </a:t>
            </a:r>
          </a:p>
        </p:txBody>
      </p:sp>
    </p:spTree>
    <p:extLst>
      <p:ext uri="{BB962C8B-B14F-4D97-AF65-F5344CB8AC3E}">
        <p14:creationId xmlns:p14="http://schemas.microsoft.com/office/powerpoint/2010/main" val="134420585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8"/>
          <p:cNvSpPr txBox="1">
            <a:spLocks noChangeArrowheads="1"/>
          </p:cNvSpPr>
          <p:nvPr/>
        </p:nvSpPr>
        <p:spPr bwMode="auto">
          <a:xfrm>
            <a:off x="323850" y="1700213"/>
            <a:ext cx="8351838"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000000"/>
                </a:solidFill>
              </a:rPr>
              <a:t>1.</a:t>
            </a:r>
            <a:r>
              <a:rPr lang="zh-CN" altLang="en-US" sz="2400" dirty="0">
                <a:solidFill>
                  <a:srgbClr val="000000"/>
                </a:solidFill>
              </a:rPr>
              <a:t>压入堆栈指令</a:t>
            </a:r>
            <a:r>
              <a:rPr lang="en-US" altLang="zh-CN" sz="2400" dirty="0">
                <a:solidFill>
                  <a:srgbClr val="000000"/>
                </a:solidFill>
              </a:rPr>
              <a:t>(PUSH)</a:t>
            </a:r>
          </a:p>
          <a:p>
            <a:pPr eaLnBrk="1" hangingPunct="1"/>
            <a:r>
              <a:rPr lang="zh-CN" altLang="en-US" sz="2400" dirty="0">
                <a:solidFill>
                  <a:srgbClr val="000000"/>
                </a:solidFill>
              </a:rPr>
              <a:t>格式：</a:t>
            </a:r>
          </a:p>
          <a:p>
            <a:pPr eaLnBrk="1" hangingPunct="1"/>
            <a:r>
              <a:rPr lang="en-US" altLang="zh-CN" sz="2400" dirty="0"/>
              <a:t>PUSH  SRC</a:t>
            </a:r>
            <a:r>
              <a:rPr lang="en-US" altLang="zh-CN" sz="2400" dirty="0">
                <a:solidFill>
                  <a:srgbClr val="000000"/>
                </a:solidFill>
              </a:rPr>
              <a:t>  </a:t>
            </a:r>
            <a:r>
              <a:rPr lang="zh-CN" altLang="en-US" sz="2400" dirty="0">
                <a:solidFill>
                  <a:srgbClr val="000000"/>
                </a:solidFill>
              </a:rPr>
              <a:t>；将</a:t>
            </a:r>
            <a:r>
              <a:rPr lang="en-US" altLang="zh-CN" sz="2400" dirty="0">
                <a:solidFill>
                  <a:srgbClr val="000000"/>
                </a:solidFill>
              </a:rPr>
              <a:t>SRC</a:t>
            </a:r>
            <a:r>
              <a:rPr lang="zh-CN" altLang="en-US" sz="2400" dirty="0">
                <a:solidFill>
                  <a:srgbClr val="000000"/>
                </a:solidFill>
              </a:rPr>
              <a:t>压入堆栈，</a:t>
            </a:r>
          </a:p>
          <a:p>
            <a:pPr eaLnBrk="1" hangingPunct="1"/>
            <a:r>
              <a:rPr lang="zh-CN" altLang="en-US" sz="2400" dirty="0">
                <a:solidFill>
                  <a:srgbClr val="000000"/>
                </a:solidFill>
              </a:rPr>
              <a:t>             即</a:t>
            </a:r>
            <a:r>
              <a:rPr lang="en-US" altLang="zh-CN" sz="2400" dirty="0">
                <a:solidFill>
                  <a:srgbClr val="000000"/>
                </a:solidFill>
              </a:rPr>
              <a:t>(SP)←(SP)-2</a:t>
            </a:r>
            <a:r>
              <a:rPr lang="zh-CN" altLang="en-US" sz="2400" dirty="0">
                <a:solidFill>
                  <a:srgbClr val="000000"/>
                </a:solidFill>
              </a:rPr>
              <a:t>，（</a:t>
            </a:r>
            <a:r>
              <a:rPr lang="en-US" altLang="zh-CN" sz="2400" dirty="0">
                <a:solidFill>
                  <a:srgbClr val="000000"/>
                </a:solidFill>
              </a:rPr>
              <a:t>SP</a:t>
            </a:r>
            <a:r>
              <a:rPr lang="zh-CN" altLang="en-US" sz="2400" dirty="0">
                <a:solidFill>
                  <a:srgbClr val="000000"/>
                </a:solidFill>
              </a:rPr>
              <a:t>）←（</a:t>
            </a:r>
            <a:r>
              <a:rPr lang="en-US" altLang="zh-CN" sz="2400" dirty="0">
                <a:solidFill>
                  <a:srgbClr val="000000"/>
                </a:solidFill>
              </a:rPr>
              <a:t>SRC</a:t>
            </a:r>
            <a:r>
              <a:rPr lang="zh-CN" altLang="en-US" sz="2400" dirty="0">
                <a:solidFill>
                  <a:srgbClr val="000000"/>
                </a:solidFill>
              </a:rPr>
              <a:t>）</a:t>
            </a:r>
          </a:p>
          <a:p>
            <a:pPr eaLnBrk="1" hangingPunct="1"/>
            <a:r>
              <a:rPr lang="en-US" altLang="zh-CN" sz="2400" dirty="0"/>
              <a:t>PUSHF </a:t>
            </a:r>
            <a:r>
              <a:rPr lang="en-US" altLang="zh-CN" sz="2400" dirty="0">
                <a:solidFill>
                  <a:srgbClr val="000000"/>
                </a:solidFill>
              </a:rPr>
              <a:t>     </a:t>
            </a:r>
            <a:r>
              <a:rPr lang="zh-CN" altLang="en-US" sz="2400" dirty="0">
                <a:solidFill>
                  <a:srgbClr val="000000"/>
                </a:solidFill>
              </a:rPr>
              <a:t>；将</a:t>
            </a:r>
            <a:r>
              <a:rPr lang="en-US" altLang="zh-CN" sz="2400" dirty="0">
                <a:solidFill>
                  <a:srgbClr val="000000"/>
                </a:solidFill>
              </a:rPr>
              <a:t>PSW</a:t>
            </a:r>
            <a:r>
              <a:rPr lang="zh-CN" altLang="en-US" sz="2400" dirty="0">
                <a:solidFill>
                  <a:srgbClr val="000000"/>
                </a:solidFill>
              </a:rPr>
              <a:t>压入堆栈，</a:t>
            </a:r>
          </a:p>
          <a:p>
            <a:pPr eaLnBrk="1" hangingPunct="1"/>
            <a:r>
              <a:rPr lang="zh-CN" altLang="en-US" sz="2400" dirty="0">
                <a:solidFill>
                  <a:srgbClr val="000000"/>
                </a:solidFill>
              </a:rPr>
              <a:t>             即</a:t>
            </a:r>
            <a:r>
              <a:rPr lang="en-US" altLang="zh-CN" sz="2400" dirty="0">
                <a:solidFill>
                  <a:srgbClr val="000000"/>
                </a:solidFill>
              </a:rPr>
              <a:t>(SP) ←(SP)-2</a:t>
            </a:r>
            <a:r>
              <a:rPr lang="zh-CN" altLang="en-US" sz="2400" dirty="0">
                <a:solidFill>
                  <a:srgbClr val="000000"/>
                </a:solidFill>
              </a:rPr>
              <a:t>，（</a:t>
            </a:r>
            <a:r>
              <a:rPr lang="en-US" altLang="zh-CN" sz="2400" dirty="0">
                <a:solidFill>
                  <a:srgbClr val="000000"/>
                </a:solidFill>
              </a:rPr>
              <a:t>SP</a:t>
            </a:r>
            <a:r>
              <a:rPr lang="zh-CN" altLang="en-US" sz="2400" dirty="0">
                <a:solidFill>
                  <a:srgbClr val="000000"/>
                </a:solidFill>
              </a:rPr>
              <a:t>）←（</a:t>
            </a:r>
            <a:r>
              <a:rPr lang="en-US" altLang="zh-CN" sz="2400" dirty="0">
                <a:solidFill>
                  <a:srgbClr val="000000"/>
                </a:solidFill>
              </a:rPr>
              <a:t>PSW</a:t>
            </a:r>
            <a:r>
              <a:rPr lang="zh-CN" altLang="en-US" sz="2400" dirty="0">
                <a:solidFill>
                  <a:srgbClr val="000000"/>
                </a:solidFill>
              </a:rPr>
              <a:t>）</a:t>
            </a:r>
          </a:p>
          <a:p>
            <a:pPr eaLnBrk="1" hangingPunct="1"/>
            <a:r>
              <a:rPr lang="zh-CN" altLang="en-US" sz="2400" dirty="0">
                <a:solidFill>
                  <a:srgbClr val="000000"/>
                </a:solidFill>
              </a:rPr>
              <a:t>说明：</a:t>
            </a:r>
          </a:p>
          <a:p>
            <a:pPr eaLnBrk="1" hangingPunct="1"/>
            <a:r>
              <a:rPr lang="zh-CN" altLang="en-US" sz="2400" dirty="0">
                <a:solidFill>
                  <a:srgbClr val="000000"/>
                </a:solidFill>
              </a:rPr>
              <a:t>压入堆栈指令</a:t>
            </a:r>
            <a:r>
              <a:rPr lang="en-US" altLang="zh-CN" sz="2400" dirty="0">
                <a:solidFill>
                  <a:srgbClr val="000000"/>
                </a:solidFill>
              </a:rPr>
              <a:t>PUSH(Push word onto stack)</a:t>
            </a:r>
            <a:r>
              <a:rPr lang="zh-CN" altLang="en-US" sz="2400" dirty="0">
                <a:solidFill>
                  <a:srgbClr val="000000"/>
                </a:solidFill>
              </a:rPr>
              <a:t>将先修正堆栈指针</a:t>
            </a:r>
            <a:r>
              <a:rPr lang="en-US" altLang="zh-CN" sz="2400" dirty="0">
                <a:solidFill>
                  <a:srgbClr val="000000"/>
                </a:solidFill>
              </a:rPr>
              <a:t>SP</a:t>
            </a:r>
            <a:r>
              <a:rPr lang="zh-CN" altLang="en-US" sz="2400" dirty="0">
                <a:solidFill>
                  <a:srgbClr val="000000"/>
                </a:solidFill>
              </a:rPr>
              <a:t>的内容，然后再将</a:t>
            </a:r>
            <a:r>
              <a:rPr lang="en-US" altLang="zh-CN" sz="2400" dirty="0">
                <a:solidFill>
                  <a:srgbClr val="000000"/>
                </a:solidFill>
              </a:rPr>
              <a:t>SRC</a:t>
            </a:r>
            <a:r>
              <a:rPr lang="zh-CN" altLang="en-US" sz="2400" dirty="0">
                <a:solidFill>
                  <a:srgbClr val="000000"/>
                </a:solidFill>
              </a:rPr>
              <a:t>或</a:t>
            </a:r>
            <a:r>
              <a:rPr lang="en-US" altLang="zh-CN" sz="2400" dirty="0">
                <a:solidFill>
                  <a:srgbClr val="000000"/>
                </a:solidFill>
              </a:rPr>
              <a:t>PSW</a:t>
            </a:r>
            <a:r>
              <a:rPr lang="zh-CN" altLang="en-US" sz="2400" dirty="0">
                <a:solidFill>
                  <a:srgbClr val="000000"/>
                </a:solidFill>
              </a:rPr>
              <a:t>的内容送入堆栈。</a:t>
            </a:r>
            <a:r>
              <a:rPr lang="en-US" altLang="zh-CN" sz="2400" dirty="0">
                <a:solidFill>
                  <a:srgbClr val="000000"/>
                </a:solidFill>
              </a:rPr>
              <a:t>SRC</a:t>
            </a:r>
            <a:r>
              <a:rPr lang="zh-CN" altLang="en-US" sz="2400" dirty="0">
                <a:solidFill>
                  <a:srgbClr val="000000"/>
                </a:solidFill>
              </a:rPr>
              <a:t>必须是字型的，它可以是通用寄存器和段寄存器，也可以是某种寻址方式所指定的存储单元，</a:t>
            </a:r>
            <a:r>
              <a:rPr lang="zh-CN" altLang="en-US" sz="2400" dirty="0">
                <a:solidFill>
                  <a:srgbClr val="FF0000"/>
                </a:solidFill>
              </a:rPr>
              <a:t>但不能是立即数</a:t>
            </a:r>
            <a:r>
              <a:rPr lang="zh-CN" altLang="en-US" sz="2400" dirty="0">
                <a:solidFill>
                  <a:srgbClr val="000000"/>
                </a:solidFill>
              </a:rPr>
              <a:t>。</a:t>
            </a:r>
            <a:r>
              <a:rPr lang="zh-CN" altLang="en-US" sz="3200" b="0" dirty="0"/>
              <a:t> </a:t>
            </a:r>
          </a:p>
        </p:txBody>
      </p:sp>
    </p:spTree>
    <p:extLst>
      <p:ext uri="{BB962C8B-B14F-4D97-AF65-F5344CB8AC3E}">
        <p14:creationId xmlns:p14="http://schemas.microsoft.com/office/powerpoint/2010/main" val="1472380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5"/>
          <p:cNvSpPr txBox="1">
            <a:spLocks noChangeArrowheads="1"/>
          </p:cNvSpPr>
          <p:nvPr/>
        </p:nvSpPr>
        <p:spPr bwMode="auto">
          <a:xfrm>
            <a:off x="755650" y="2133600"/>
            <a:ext cx="7777163"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lnSpc>
                <a:spcPct val="150000"/>
              </a:lnSpc>
            </a:pPr>
            <a:r>
              <a:rPr lang="zh-CN" altLang="en-US" sz="3200" dirty="0">
                <a:solidFill>
                  <a:srgbClr val="000000"/>
                </a:solidFill>
              </a:rPr>
              <a:t>例如：</a:t>
            </a:r>
          </a:p>
          <a:p>
            <a:pPr eaLnBrk="1" hangingPunct="1">
              <a:lnSpc>
                <a:spcPct val="150000"/>
              </a:lnSpc>
            </a:pPr>
            <a:r>
              <a:rPr lang="zh-CN" altLang="en-US" sz="3200" dirty="0">
                <a:solidFill>
                  <a:srgbClr val="000000"/>
                </a:solidFill>
              </a:rPr>
              <a:t>  </a:t>
            </a:r>
            <a:r>
              <a:rPr lang="en-US" altLang="zh-CN" sz="3200" dirty="0">
                <a:solidFill>
                  <a:srgbClr val="000000"/>
                </a:solidFill>
              </a:rPr>
              <a:t>PUSH  AX	</a:t>
            </a:r>
            <a:r>
              <a:rPr lang="zh-CN" altLang="en-US" sz="3200" dirty="0">
                <a:solidFill>
                  <a:srgbClr val="000000"/>
                </a:solidFill>
              </a:rPr>
              <a:t>；</a:t>
            </a:r>
            <a:r>
              <a:rPr lang="zh-CN" altLang="en-US" sz="3200" dirty="0">
                <a:solidFill>
                  <a:schemeClr val="accent2">
                    <a:lumMod val="75000"/>
                  </a:schemeClr>
                </a:solidFill>
              </a:rPr>
              <a:t>将（</a:t>
            </a:r>
            <a:r>
              <a:rPr lang="en-US" altLang="zh-CN" sz="3200" dirty="0">
                <a:solidFill>
                  <a:schemeClr val="accent2">
                    <a:lumMod val="75000"/>
                  </a:schemeClr>
                </a:solidFill>
              </a:rPr>
              <a:t>AX</a:t>
            </a:r>
            <a:r>
              <a:rPr lang="zh-CN" altLang="en-US" sz="3200" dirty="0">
                <a:solidFill>
                  <a:schemeClr val="accent2">
                    <a:lumMod val="75000"/>
                  </a:schemeClr>
                </a:solidFill>
              </a:rPr>
              <a:t>）压入堆栈</a:t>
            </a:r>
          </a:p>
          <a:p>
            <a:pPr eaLnBrk="1" hangingPunct="1">
              <a:lnSpc>
                <a:spcPct val="150000"/>
              </a:lnSpc>
            </a:pPr>
            <a:r>
              <a:rPr lang="zh-CN" altLang="en-US" sz="3200" dirty="0">
                <a:solidFill>
                  <a:srgbClr val="000000"/>
                </a:solidFill>
              </a:rPr>
              <a:t>  </a:t>
            </a:r>
            <a:r>
              <a:rPr lang="en-US" altLang="zh-CN" sz="3200" dirty="0">
                <a:solidFill>
                  <a:srgbClr val="000000"/>
                </a:solidFill>
              </a:rPr>
              <a:t>PUSH  DS	</a:t>
            </a:r>
            <a:r>
              <a:rPr lang="zh-CN" altLang="en-US" sz="3200" dirty="0">
                <a:solidFill>
                  <a:srgbClr val="000000"/>
                </a:solidFill>
              </a:rPr>
              <a:t>；</a:t>
            </a:r>
            <a:r>
              <a:rPr lang="zh-CN" altLang="en-US" sz="3200" dirty="0">
                <a:solidFill>
                  <a:schemeClr val="accent2">
                    <a:lumMod val="75000"/>
                  </a:schemeClr>
                </a:solidFill>
              </a:rPr>
              <a:t>将（</a:t>
            </a:r>
            <a:r>
              <a:rPr lang="en-US" altLang="zh-CN" sz="3200" dirty="0">
                <a:solidFill>
                  <a:schemeClr val="accent2">
                    <a:lumMod val="75000"/>
                  </a:schemeClr>
                </a:solidFill>
              </a:rPr>
              <a:t>DS</a:t>
            </a:r>
            <a:r>
              <a:rPr lang="zh-CN" altLang="en-US" sz="3200" dirty="0">
                <a:solidFill>
                  <a:schemeClr val="accent2">
                    <a:lumMod val="75000"/>
                  </a:schemeClr>
                </a:solidFill>
              </a:rPr>
              <a:t>）压入堆栈</a:t>
            </a:r>
          </a:p>
          <a:p>
            <a:pPr eaLnBrk="1" hangingPunct="1">
              <a:lnSpc>
                <a:spcPct val="150000"/>
              </a:lnSpc>
            </a:pPr>
            <a:r>
              <a:rPr lang="zh-CN" altLang="en-US" sz="3200" dirty="0">
                <a:solidFill>
                  <a:srgbClr val="000000"/>
                </a:solidFill>
              </a:rPr>
              <a:t>  </a:t>
            </a:r>
            <a:r>
              <a:rPr lang="en-US" altLang="zh-CN" sz="3200" dirty="0">
                <a:solidFill>
                  <a:srgbClr val="000000"/>
                </a:solidFill>
              </a:rPr>
              <a:t>PUSH  [SI]	</a:t>
            </a:r>
            <a:r>
              <a:rPr lang="zh-CN" altLang="en-US" sz="3200" dirty="0">
                <a:solidFill>
                  <a:srgbClr val="000000"/>
                </a:solidFill>
              </a:rPr>
              <a:t>；</a:t>
            </a:r>
            <a:r>
              <a:rPr lang="zh-CN" altLang="en-US" sz="3200" dirty="0">
                <a:solidFill>
                  <a:schemeClr val="accent2">
                    <a:lumMod val="75000"/>
                  </a:schemeClr>
                </a:solidFill>
              </a:rPr>
              <a:t>将（（</a:t>
            </a:r>
            <a:r>
              <a:rPr lang="en-US" altLang="zh-CN" sz="3200" dirty="0">
                <a:solidFill>
                  <a:schemeClr val="accent2">
                    <a:lumMod val="75000"/>
                  </a:schemeClr>
                </a:solidFill>
              </a:rPr>
              <a:t>SI</a:t>
            </a:r>
            <a:r>
              <a:rPr lang="zh-CN" altLang="en-US" sz="3200" dirty="0">
                <a:solidFill>
                  <a:schemeClr val="accent2">
                    <a:lumMod val="75000"/>
                  </a:schemeClr>
                </a:solidFill>
              </a:rPr>
              <a:t>））压入堆栈</a:t>
            </a:r>
          </a:p>
          <a:p>
            <a:pPr eaLnBrk="1" hangingPunct="1">
              <a:lnSpc>
                <a:spcPct val="150000"/>
              </a:lnSpc>
            </a:pPr>
            <a:r>
              <a:rPr lang="zh-CN" altLang="en-US" sz="3200" dirty="0">
                <a:solidFill>
                  <a:srgbClr val="000000"/>
                </a:solidFill>
              </a:rPr>
              <a:t>  </a:t>
            </a:r>
            <a:r>
              <a:rPr lang="en-US" altLang="zh-CN" sz="3200" dirty="0">
                <a:solidFill>
                  <a:srgbClr val="000000"/>
                </a:solidFill>
              </a:rPr>
              <a:t>PUSHF		</a:t>
            </a:r>
            <a:r>
              <a:rPr lang="zh-CN" altLang="en-US" sz="3200" dirty="0">
                <a:solidFill>
                  <a:srgbClr val="000000"/>
                </a:solidFill>
              </a:rPr>
              <a:t>；</a:t>
            </a:r>
            <a:r>
              <a:rPr lang="zh-CN" altLang="en-US" sz="3200" dirty="0">
                <a:solidFill>
                  <a:schemeClr val="accent2">
                    <a:lumMod val="75000"/>
                  </a:schemeClr>
                </a:solidFill>
              </a:rPr>
              <a:t>将（</a:t>
            </a:r>
            <a:r>
              <a:rPr lang="en-US" altLang="zh-CN" sz="3200" dirty="0">
                <a:solidFill>
                  <a:schemeClr val="accent2">
                    <a:lumMod val="75000"/>
                  </a:schemeClr>
                </a:solidFill>
              </a:rPr>
              <a:t>PSW</a:t>
            </a:r>
            <a:r>
              <a:rPr lang="zh-CN" altLang="en-US" sz="3200" dirty="0">
                <a:solidFill>
                  <a:schemeClr val="accent2">
                    <a:lumMod val="75000"/>
                  </a:schemeClr>
                </a:solidFill>
              </a:rPr>
              <a:t>）压入堆栈</a:t>
            </a:r>
          </a:p>
        </p:txBody>
      </p:sp>
    </p:spTree>
    <p:extLst>
      <p:ext uri="{BB962C8B-B14F-4D97-AF65-F5344CB8AC3E}">
        <p14:creationId xmlns:p14="http://schemas.microsoft.com/office/powerpoint/2010/main" val="1196704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5"/>
          <p:cNvSpPr txBox="1">
            <a:spLocks noChangeArrowheads="1"/>
          </p:cNvSpPr>
          <p:nvPr/>
        </p:nvSpPr>
        <p:spPr bwMode="auto">
          <a:xfrm>
            <a:off x="732240" y="1412776"/>
            <a:ext cx="792003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000000"/>
                </a:solidFill>
              </a:rPr>
              <a:t>2</a:t>
            </a:r>
            <a:r>
              <a:rPr lang="zh-CN" altLang="en-US" sz="2400" dirty="0">
                <a:solidFill>
                  <a:srgbClr val="000000"/>
                </a:solidFill>
              </a:rPr>
              <a:t>．弹出堆栈指令（</a:t>
            </a:r>
            <a:r>
              <a:rPr lang="en-US" altLang="zh-CN" sz="2400" dirty="0">
                <a:solidFill>
                  <a:srgbClr val="000000"/>
                </a:solidFill>
              </a:rPr>
              <a:t>POP</a:t>
            </a:r>
            <a:r>
              <a:rPr lang="zh-CN" altLang="en-US" sz="2400" dirty="0">
                <a:solidFill>
                  <a:srgbClr val="000000"/>
                </a:solidFill>
              </a:rPr>
              <a:t>）</a:t>
            </a:r>
          </a:p>
          <a:p>
            <a:pPr eaLnBrk="1" hangingPunct="1"/>
            <a:r>
              <a:rPr lang="zh-CN" altLang="en-US" sz="2400" dirty="0">
                <a:solidFill>
                  <a:srgbClr val="000000"/>
                </a:solidFill>
              </a:rPr>
              <a:t>格式：</a:t>
            </a:r>
          </a:p>
          <a:p>
            <a:pPr eaLnBrk="1" hangingPunct="1"/>
            <a:r>
              <a:rPr lang="zh-CN" altLang="en-US" sz="2400" dirty="0">
                <a:solidFill>
                  <a:srgbClr val="000000"/>
                </a:solidFill>
              </a:rPr>
              <a:t>      </a:t>
            </a:r>
            <a:r>
              <a:rPr lang="en-US" altLang="zh-CN" sz="2400" dirty="0"/>
              <a:t>POP  DST</a:t>
            </a:r>
            <a:r>
              <a:rPr lang="en-US" altLang="zh-CN" sz="2400" dirty="0">
                <a:solidFill>
                  <a:srgbClr val="000000"/>
                </a:solidFill>
              </a:rPr>
              <a:t>  </a:t>
            </a:r>
            <a:r>
              <a:rPr lang="zh-CN" altLang="en-US" sz="2400" dirty="0">
                <a:solidFill>
                  <a:srgbClr val="000000"/>
                </a:solidFill>
              </a:rPr>
              <a:t>；从堆栈弹出</a:t>
            </a:r>
            <a:r>
              <a:rPr lang="en-US" altLang="zh-CN" sz="2400" dirty="0">
                <a:solidFill>
                  <a:srgbClr val="000000"/>
                </a:solidFill>
              </a:rPr>
              <a:t>DST</a:t>
            </a:r>
            <a:r>
              <a:rPr lang="zh-CN" altLang="en-US" sz="2400" dirty="0">
                <a:solidFill>
                  <a:srgbClr val="000000"/>
                </a:solidFill>
              </a:rPr>
              <a:t>，</a:t>
            </a:r>
          </a:p>
          <a:p>
            <a:pPr eaLnBrk="1" hangingPunct="1"/>
            <a:r>
              <a:rPr lang="zh-CN" altLang="en-US" sz="2400" dirty="0">
                <a:solidFill>
                  <a:srgbClr val="000000"/>
                </a:solidFill>
              </a:rPr>
              <a:t>                  即（</a:t>
            </a:r>
            <a:r>
              <a:rPr lang="en-US" altLang="zh-CN" sz="2400" dirty="0">
                <a:solidFill>
                  <a:srgbClr val="000000"/>
                </a:solidFill>
              </a:rPr>
              <a:t>DST</a:t>
            </a:r>
            <a:r>
              <a:rPr lang="zh-CN" altLang="en-US" sz="2400" dirty="0">
                <a:solidFill>
                  <a:srgbClr val="000000"/>
                </a:solidFill>
              </a:rPr>
              <a:t>）←</a:t>
            </a:r>
            <a:r>
              <a:rPr lang="en-US" altLang="zh-CN" sz="2400" dirty="0">
                <a:solidFill>
                  <a:srgbClr val="000000"/>
                </a:solidFill>
              </a:rPr>
              <a:t>(SP),(SP) ←(SP)+2</a:t>
            </a:r>
          </a:p>
          <a:p>
            <a:pPr eaLnBrk="1" hangingPunct="1"/>
            <a:r>
              <a:rPr lang="en-US" altLang="zh-CN" sz="2400" dirty="0">
                <a:solidFill>
                  <a:srgbClr val="000000"/>
                </a:solidFill>
              </a:rPr>
              <a:t>      </a:t>
            </a:r>
            <a:r>
              <a:rPr lang="en-US" altLang="zh-CN" sz="2400" dirty="0"/>
              <a:t>POPF </a:t>
            </a:r>
            <a:r>
              <a:rPr lang="en-US" altLang="zh-CN" sz="2400" dirty="0">
                <a:solidFill>
                  <a:srgbClr val="000000"/>
                </a:solidFill>
              </a:rPr>
              <a:t>      </a:t>
            </a:r>
            <a:r>
              <a:rPr lang="zh-CN" altLang="en-US" sz="2400" dirty="0">
                <a:solidFill>
                  <a:srgbClr val="000000"/>
                </a:solidFill>
              </a:rPr>
              <a:t>；从堆栈弹出</a:t>
            </a:r>
            <a:r>
              <a:rPr lang="en-US" altLang="zh-CN" sz="2400" dirty="0">
                <a:solidFill>
                  <a:srgbClr val="000000"/>
                </a:solidFill>
              </a:rPr>
              <a:t>PSW</a:t>
            </a:r>
            <a:r>
              <a:rPr lang="zh-CN" altLang="en-US" sz="2400" dirty="0">
                <a:solidFill>
                  <a:srgbClr val="000000"/>
                </a:solidFill>
              </a:rPr>
              <a:t>，</a:t>
            </a:r>
          </a:p>
          <a:p>
            <a:pPr eaLnBrk="1" hangingPunct="1"/>
            <a:r>
              <a:rPr lang="zh-CN" altLang="en-US" sz="2400" dirty="0">
                <a:solidFill>
                  <a:srgbClr val="000000"/>
                </a:solidFill>
              </a:rPr>
              <a:t>                  即（</a:t>
            </a:r>
            <a:r>
              <a:rPr lang="en-US" altLang="zh-CN" sz="2400" dirty="0">
                <a:solidFill>
                  <a:srgbClr val="000000"/>
                </a:solidFill>
              </a:rPr>
              <a:t>PSW</a:t>
            </a:r>
            <a:r>
              <a:rPr lang="zh-CN" altLang="en-US" sz="2400" dirty="0">
                <a:solidFill>
                  <a:srgbClr val="000000"/>
                </a:solidFill>
              </a:rPr>
              <a:t>）←</a:t>
            </a:r>
            <a:r>
              <a:rPr lang="en-US" altLang="zh-CN" sz="2400" dirty="0">
                <a:solidFill>
                  <a:srgbClr val="000000"/>
                </a:solidFill>
              </a:rPr>
              <a:t>(SP),(SP) ←(SP)+2</a:t>
            </a:r>
          </a:p>
          <a:p>
            <a:pPr eaLnBrk="1" hangingPunct="1"/>
            <a:r>
              <a:rPr lang="zh-CN" altLang="en-US" sz="2400" dirty="0">
                <a:solidFill>
                  <a:srgbClr val="000000"/>
                </a:solidFill>
              </a:rPr>
              <a:t>说明：</a:t>
            </a:r>
          </a:p>
          <a:p>
            <a:pPr eaLnBrk="1" hangingPunct="1"/>
            <a:r>
              <a:rPr lang="zh-CN" altLang="en-US" sz="2400" dirty="0">
                <a:solidFill>
                  <a:srgbClr val="000000"/>
                </a:solidFill>
              </a:rPr>
              <a:t>弹出堆栈指令</a:t>
            </a:r>
            <a:r>
              <a:rPr lang="en-US" altLang="zh-CN" sz="2400" dirty="0">
                <a:solidFill>
                  <a:srgbClr val="000000"/>
                </a:solidFill>
              </a:rPr>
              <a:t>POP</a:t>
            </a:r>
            <a:r>
              <a:rPr lang="zh-CN" altLang="en-US" sz="2400" dirty="0">
                <a:solidFill>
                  <a:srgbClr val="000000"/>
                </a:solidFill>
              </a:rPr>
              <a:t>（</a:t>
            </a:r>
            <a:r>
              <a:rPr lang="en-US" altLang="zh-CN" sz="2400" dirty="0">
                <a:solidFill>
                  <a:srgbClr val="000000"/>
                </a:solidFill>
              </a:rPr>
              <a:t>Pop word off stack</a:t>
            </a:r>
            <a:r>
              <a:rPr lang="zh-CN" altLang="en-US" sz="2400" dirty="0">
                <a:solidFill>
                  <a:srgbClr val="000000"/>
                </a:solidFill>
              </a:rPr>
              <a:t>）可以取出堆栈的内容送入</a:t>
            </a:r>
            <a:r>
              <a:rPr lang="en-US" altLang="zh-CN" sz="2400" dirty="0">
                <a:solidFill>
                  <a:srgbClr val="000000"/>
                </a:solidFill>
              </a:rPr>
              <a:t>DST</a:t>
            </a:r>
            <a:r>
              <a:rPr lang="zh-CN" altLang="en-US" sz="2400" dirty="0">
                <a:solidFill>
                  <a:srgbClr val="000000"/>
                </a:solidFill>
              </a:rPr>
              <a:t>所指定的寄存器、存储单元或</a:t>
            </a:r>
            <a:r>
              <a:rPr lang="en-US" altLang="zh-CN" sz="2400" dirty="0">
                <a:solidFill>
                  <a:srgbClr val="000000"/>
                </a:solidFill>
              </a:rPr>
              <a:t>PSW</a:t>
            </a:r>
            <a:r>
              <a:rPr lang="zh-CN" altLang="en-US" sz="2400" dirty="0">
                <a:solidFill>
                  <a:srgbClr val="000000"/>
                </a:solidFill>
              </a:rPr>
              <a:t>，然后修正</a:t>
            </a:r>
            <a:r>
              <a:rPr lang="en-US" altLang="zh-CN" sz="2400" dirty="0">
                <a:solidFill>
                  <a:srgbClr val="000000"/>
                </a:solidFill>
              </a:rPr>
              <a:t>SP</a:t>
            </a:r>
            <a:r>
              <a:rPr lang="zh-CN" altLang="en-US" sz="2400" dirty="0">
                <a:solidFill>
                  <a:srgbClr val="000000"/>
                </a:solidFill>
              </a:rPr>
              <a:t>的内容。</a:t>
            </a:r>
            <a:r>
              <a:rPr lang="en-US" altLang="zh-CN" sz="2400" dirty="0">
                <a:solidFill>
                  <a:srgbClr val="000000"/>
                </a:solidFill>
              </a:rPr>
              <a:t>DST</a:t>
            </a:r>
            <a:r>
              <a:rPr lang="zh-CN" altLang="en-US" sz="2400" dirty="0">
                <a:solidFill>
                  <a:srgbClr val="000000"/>
                </a:solidFill>
              </a:rPr>
              <a:t>也必须是字型的，它可以是通用寄存器、段寄存器（</a:t>
            </a:r>
            <a:r>
              <a:rPr lang="en-US" altLang="zh-CN" sz="2400" dirty="0">
                <a:solidFill>
                  <a:srgbClr val="000000"/>
                </a:solidFill>
              </a:rPr>
              <a:t>CS</a:t>
            </a:r>
            <a:r>
              <a:rPr lang="zh-CN" altLang="en-US" sz="2400" dirty="0">
                <a:solidFill>
                  <a:srgbClr val="000000"/>
                </a:solidFill>
              </a:rPr>
              <a:t>除外），也可以是存储单元，</a:t>
            </a:r>
            <a:r>
              <a:rPr lang="zh-CN" altLang="en-US" sz="2400" dirty="0">
                <a:solidFill>
                  <a:srgbClr val="FF0000"/>
                </a:solidFill>
              </a:rPr>
              <a:t>但不能是立即数。</a:t>
            </a:r>
            <a:r>
              <a:rPr lang="zh-CN" altLang="en-US" sz="2400" dirty="0">
                <a:solidFill>
                  <a:srgbClr val="000000"/>
                </a:solidFill>
              </a:rPr>
              <a:t> </a:t>
            </a:r>
          </a:p>
        </p:txBody>
      </p:sp>
    </p:spTree>
    <p:extLst>
      <p:ext uri="{BB962C8B-B14F-4D97-AF65-F5344CB8AC3E}">
        <p14:creationId xmlns:p14="http://schemas.microsoft.com/office/powerpoint/2010/main" val="135823144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5"/>
          <p:cNvSpPr txBox="1">
            <a:spLocks noChangeArrowheads="1"/>
          </p:cNvSpPr>
          <p:nvPr/>
        </p:nvSpPr>
        <p:spPr bwMode="auto">
          <a:xfrm>
            <a:off x="827088" y="1700213"/>
            <a:ext cx="8316912"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lnSpc>
                <a:spcPct val="150000"/>
              </a:lnSpc>
            </a:pPr>
            <a:r>
              <a:rPr lang="zh-CN" altLang="en-US" sz="2800" dirty="0">
                <a:solidFill>
                  <a:srgbClr val="000000"/>
                </a:solidFill>
              </a:rPr>
              <a:t>例如：</a:t>
            </a:r>
          </a:p>
          <a:p>
            <a:pPr eaLnBrk="1" hangingPunct="1">
              <a:lnSpc>
                <a:spcPct val="150000"/>
              </a:lnSpc>
            </a:pPr>
            <a:r>
              <a:rPr lang="en-US" altLang="zh-CN" sz="2800" dirty="0">
                <a:solidFill>
                  <a:srgbClr val="000000"/>
                </a:solidFill>
              </a:rPr>
              <a:t>POP  BX	</a:t>
            </a:r>
            <a:r>
              <a:rPr lang="zh-CN" altLang="en-US" sz="2800" dirty="0">
                <a:solidFill>
                  <a:srgbClr val="000000"/>
                </a:solidFill>
              </a:rPr>
              <a:t>；从堆栈弹出一个字，送给（</a:t>
            </a:r>
            <a:r>
              <a:rPr lang="en-US" altLang="zh-CN" sz="2800" dirty="0">
                <a:solidFill>
                  <a:srgbClr val="000000"/>
                </a:solidFill>
              </a:rPr>
              <a:t>BX</a:t>
            </a:r>
            <a:r>
              <a:rPr lang="zh-CN" altLang="en-US" sz="2800" dirty="0">
                <a:solidFill>
                  <a:srgbClr val="000000"/>
                </a:solidFill>
              </a:rPr>
              <a:t>）</a:t>
            </a:r>
          </a:p>
          <a:p>
            <a:pPr eaLnBrk="1" hangingPunct="1">
              <a:lnSpc>
                <a:spcPct val="150000"/>
              </a:lnSpc>
            </a:pPr>
            <a:r>
              <a:rPr lang="en-US" altLang="zh-CN" sz="2800" dirty="0">
                <a:solidFill>
                  <a:srgbClr val="000000"/>
                </a:solidFill>
              </a:rPr>
              <a:t>POP  ES	</a:t>
            </a:r>
            <a:r>
              <a:rPr lang="zh-CN" altLang="en-US" sz="2800" dirty="0">
                <a:solidFill>
                  <a:srgbClr val="000000"/>
                </a:solidFill>
              </a:rPr>
              <a:t>；从堆栈弹出一个字，送给（</a:t>
            </a:r>
            <a:r>
              <a:rPr lang="en-US" altLang="zh-CN" sz="2800" dirty="0">
                <a:solidFill>
                  <a:srgbClr val="000000"/>
                </a:solidFill>
              </a:rPr>
              <a:t>ES</a:t>
            </a:r>
            <a:r>
              <a:rPr lang="zh-CN" altLang="en-US" sz="2800" dirty="0">
                <a:solidFill>
                  <a:srgbClr val="000000"/>
                </a:solidFill>
              </a:rPr>
              <a:t>）</a:t>
            </a:r>
          </a:p>
          <a:p>
            <a:pPr eaLnBrk="1" hangingPunct="1">
              <a:lnSpc>
                <a:spcPct val="150000"/>
              </a:lnSpc>
            </a:pPr>
            <a:r>
              <a:rPr lang="en-US" altLang="zh-CN" sz="2800" dirty="0">
                <a:solidFill>
                  <a:srgbClr val="000000"/>
                </a:solidFill>
              </a:rPr>
              <a:t>POP  [SI] 	</a:t>
            </a:r>
            <a:r>
              <a:rPr lang="zh-CN" altLang="en-US" sz="2800" dirty="0">
                <a:solidFill>
                  <a:srgbClr val="000000"/>
                </a:solidFill>
              </a:rPr>
              <a:t>；从堆栈弹出一个字，送给（（</a:t>
            </a:r>
            <a:r>
              <a:rPr lang="en-US" altLang="zh-CN" sz="2800" dirty="0">
                <a:solidFill>
                  <a:srgbClr val="000000"/>
                </a:solidFill>
              </a:rPr>
              <a:t>SI</a:t>
            </a:r>
            <a:r>
              <a:rPr lang="zh-CN" altLang="en-US" sz="2800" dirty="0">
                <a:solidFill>
                  <a:srgbClr val="000000"/>
                </a:solidFill>
              </a:rPr>
              <a:t>））</a:t>
            </a:r>
          </a:p>
          <a:p>
            <a:pPr eaLnBrk="1" hangingPunct="1">
              <a:lnSpc>
                <a:spcPct val="150000"/>
              </a:lnSpc>
            </a:pPr>
            <a:r>
              <a:rPr lang="en-US" altLang="zh-CN" sz="2800" dirty="0">
                <a:solidFill>
                  <a:srgbClr val="000000"/>
                </a:solidFill>
              </a:rPr>
              <a:t>POPF		</a:t>
            </a:r>
            <a:r>
              <a:rPr lang="zh-CN" altLang="en-US" sz="2800" dirty="0">
                <a:solidFill>
                  <a:srgbClr val="000000"/>
                </a:solidFill>
              </a:rPr>
              <a:t>；从堆栈弹出一个字，送给（</a:t>
            </a:r>
            <a:r>
              <a:rPr lang="en-US" altLang="zh-CN" sz="2800" dirty="0">
                <a:solidFill>
                  <a:srgbClr val="000000"/>
                </a:solidFill>
              </a:rPr>
              <a:t>PSW</a:t>
            </a:r>
            <a:r>
              <a:rPr lang="zh-CN" altLang="en-US" sz="2800" dirty="0">
                <a:solidFill>
                  <a:srgbClr val="000000"/>
                </a:solidFill>
              </a:rPr>
              <a:t>） </a:t>
            </a:r>
          </a:p>
        </p:txBody>
      </p:sp>
    </p:spTree>
    <p:extLst>
      <p:ext uri="{BB962C8B-B14F-4D97-AF65-F5344CB8AC3E}">
        <p14:creationId xmlns:p14="http://schemas.microsoft.com/office/powerpoint/2010/main" val="264600033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4"/>
          <p:cNvSpPr>
            <a:spLocks noChangeArrowheads="1"/>
          </p:cNvSpPr>
          <p:nvPr/>
        </p:nvSpPr>
        <p:spPr bwMode="auto">
          <a:xfrm>
            <a:off x="457200" y="1600200"/>
            <a:ext cx="85344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5000"/>
              </a:spcBef>
            </a:pPr>
            <a:r>
              <a:rPr lang="zh-CN" altLang="en-US" sz="3600" dirty="0">
                <a:solidFill>
                  <a:srgbClr val="000000"/>
                </a:solidFill>
              </a:rPr>
              <a:t>例</a:t>
            </a:r>
            <a:r>
              <a:rPr lang="en-US" altLang="zh-CN" sz="3600" dirty="0">
                <a:solidFill>
                  <a:srgbClr val="000000"/>
                </a:solidFill>
              </a:rPr>
              <a:t>3</a:t>
            </a:r>
            <a:r>
              <a:rPr lang="zh-CN" altLang="en-US" sz="3600" dirty="0">
                <a:solidFill>
                  <a:srgbClr val="000000"/>
                </a:solidFill>
              </a:rPr>
              <a:t>：下列指令书写格式语法是错的。</a:t>
            </a:r>
          </a:p>
          <a:p>
            <a:pPr eaLnBrk="1" hangingPunct="1">
              <a:spcBef>
                <a:spcPct val="55000"/>
              </a:spcBef>
            </a:pPr>
            <a:r>
              <a:rPr lang="zh-CN" altLang="en-US" sz="3600" dirty="0"/>
              <a:t>    </a:t>
            </a:r>
            <a:r>
              <a:rPr lang="en-US" altLang="zh-CN" sz="3600" dirty="0"/>
              <a:t>PUSH   AL </a:t>
            </a:r>
            <a:r>
              <a:rPr lang="zh-CN" altLang="en-US" sz="3600" dirty="0">
                <a:solidFill>
                  <a:srgbClr val="FF0000"/>
                </a:solidFill>
              </a:rPr>
              <a:t>〤</a:t>
            </a:r>
            <a:r>
              <a:rPr lang="zh-CN" altLang="en-US" sz="3600" dirty="0"/>
              <a:t> </a:t>
            </a:r>
            <a:r>
              <a:rPr lang="zh-CN" altLang="en-US" sz="3600" dirty="0">
                <a:solidFill>
                  <a:srgbClr val="000000"/>
                </a:solidFill>
              </a:rPr>
              <a:t>堆栈只能按字操作</a:t>
            </a:r>
            <a:endParaRPr lang="zh-CN" altLang="en-US" sz="3600" dirty="0"/>
          </a:p>
          <a:p>
            <a:pPr eaLnBrk="1" hangingPunct="1">
              <a:spcBef>
                <a:spcPct val="55000"/>
              </a:spcBef>
            </a:pPr>
            <a:r>
              <a:rPr lang="zh-CN" altLang="en-US" sz="3600" dirty="0"/>
              <a:t>    </a:t>
            </a:r>
            <a:r>
              <a:rPr lang="en-US" altLang="zh-CN" sz="3600" dirty="0"/>
              <a:t>PUSH   5678H </a:t>
            </a:r>
            <a:r>
              <a:rPr lang="zh-CN" altLang="en-US" sz="3600" dirty="0">
                <a:solidFill>
                  <a:srgbClr val="FF0000"/>
                </a:solidFill>
              </a:rPr>
              <a:t>〤</a:t>
            </a:r>
            <a:r>
              <a:rPr lang="zh-CN" altLang="en-US" sz="3600" dirty="0">
                <a:solidFill>
                  <a:srgbClr val="000000"/>
                </a:solidFill>
              </a:rPr>
              <a:t>不能为立即数寻址</a:t>
            </a:r>
          </a:p>
          <a:p>
            <a:pPr eaLnBrk="1" hangingPunct="1">
              <a:spcBef>
                <a:spcPct val="55000"/>
              </a:spcBef>
            </a:pPr>
            <a:r>
              <a:rPr lang="zh-CN" altLang="en-US" sz="3600" dirty="0">
                <a:solidFill>
                  <a:srgbClr val="000000"/>
                </a:solidFill>
              </a:rPr>
              <a:t>    </a:t>
            </a:r>
            <a:r>
              <a:rPr lang="en-US" altLang="zh-CN" sz="3600" dirty="0"/>
              <a:t>POP</a:t>
            </a:r>
            <a:r>
              <a:rPr lang="en-US" altLang="zh-CN" sz="3600" dirty="0">
                <a:solidFill>
                  <a:srgbClr val="000000"/>
                </a:solidFill>
              </a:rPr>
              <a:t>    </a:t>
            </a:r>
            <a:r>
              <a:rPr lang="en-US" altLang="zh-CN" sz="3600" dirty="0"/>
              <a:t>CS  </a:t>
            </a:r>
            <a:r>
              <a:rPr lang="zh-CN" altLang="en-US" sz="3600" dirty="0">
                <a:solidFill>
                  <a:srgbClr val="FF0000"/>
                </a:solidFill>
              </a:rPr>
              <a:t>〤</a:t>
            </a:r>
            <a:r>
              <a:rPr lang="zh-CN" altLang="en-US" sz="3600" dirty="0">
                <a:solidFill>
                  <a:srgbClr val="000000"/>
                </a:solidFill>
              </a:rPr>
              <a:t> </a:t>
            </a:r>
            <a:r>
              <a:rPr lang="en-US" altLang="zh-CN" sz="3600" dirty="0">
                <a:solidFill>
                  <a:srgbClr val="000000"/>
                </a:solidFill>
              </a:rPr>
              <a:t>CS</a:t>
            </a:r>
            <a:r>
              <a:rPr lang="zh-CN" altLang="en-US" sz="3600" dirty="0">
                <a:solidFill>
                  <a:srgbClr val="000000"/>
                </a:solidFill>
              </a:rPr>
              <a:t>不能作</a:t>
            </a:r>
            <a:r>
              <a:rPr lang="en-US" altLang="zh-CN" sz="3600" dirty="0">
                <a:solidFill>
                  <a:srgbClr val="000000"/>
                </a:solidFill>
              </a:rPr>
              <a:t>DST</a:t>
            </a:r>
          </a:p>
          <a:p>
            <a:pPr eaLnBrk="1" hangingPunct="1">
              <a:spcBef>
                <a:spcPct val="30000"/>
              </a:spcBef>
            </a:pPr>
            <a:r>
              <a:rPr lang="en-US" altLang="zh-CN" sz="3600" dirty="0">
                <a:solidFill>
                  <a:srgbClr val="000000"/>
                </a:solidFill>
              </a:rPr>
              <a:t>  </a:t>
            </a:r>
          </a:p>
        </p:txBody>
      </p:sp>
    </p:spTree>
    <p:extLst>
      <p:ext uri="{BB962C8B-B14F-4D97-AF65-F5344CB8AC3E}">
        <p14:creationId xmlns:p14="http://schemas.microsoft.com/office/powerpoint/2010/main" val="26232343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758851578"/>
              </p:ext>
            </p:extLst>
          </p:nvPr>
        </p:nvGraphicFramePr>
        <p:xfrm>
          <a:off x="1835696" y="1268760"/>
          <a:ext cx="5112568" cy="5112568"/>
        </p:xfrm>
        <a:graphic>
          <a:graphicData uri="http://schemas.openxmlformats.org/presentationml/2006/ole">
            <mc:AlternateContent xmlns:mc="http://schemas.openxmlformats.org/markup-compatibility/2006">
              <mc:Choice xmlns:v="urn:schemas-microsoft-com:vml" Requires="v">
                <p:oleObj spid="_x0000_s8195" name="VISIO" r:id="rId4" imgW="4344120" imgH="4344120" progId="Visio.Drawing.11">
                  <p:embed/>
                </p:oleObj>
              </mc:Choice>
              <mc:Fallback>
                <p:oleObj name="VISIO" r:id="rId4" imgW="4344120" imgH="434412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268760"/>
                        <a:ext cx="5112568" cy="511256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8215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08672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195736" y="1340768"/>
            <a:ext cx="1728192" cy="1296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Tree>
    <p:extLst>
      <p:ext uri="{BB962C8B-B14F-4D97-AF65-F5344CB8AC3E}">
        <p14:creationId xmlns:p14="http://schemas.microsoft.com/office/powerpoint/2010/main" val="37082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5"/>
          <p:cNvSpPr txBox="1">
            <a:spLocks noChangeArrowheads="1"/>
          </p:cNvSpPr>
          <p:nvPr/>
        </p:nvSpPr>
        <p:spPr bwMode="auto">
          <a:xfrm>
            <a:off x="755650" y="1412875"/>
            <a:ext cx="7704138"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lnSpc>
                <a:spcPct val="130000"/>
              </a:lnSpc>
            </a:pPr>
            <a:r>
              <a:rPr lang="zh-CN" altLang="en-US" sz="3200" dirty="0">
                <a:solidFill>
                  <a:srgbClr val="000000"/>
                </a:solidFill>
              </a:rPr>
              <a:t>（四）应用举例</a:t>
            </a:r>
          </a:p>
          <a:p>
            <a:pPr eaLnBrk="1" hangingPunct="1">
              <a:lnSpc>
                <a:spcPct val="130000"/>
              </a:lnSpc>
            </a:pPr>
            <a:r>
              <a:rPr lang="zh-CN" altLang="en-US" sz="3200" dirty="0">
                <a:solidFill>
                  <a:srgbClr val="000000"/>
                </a:solidFill>
              </a:rPr>
              <a:t>利用堆栈操作指令可以方便地完成某些复杂操作，例如当需要交换</a:t>
            </a:r>
            <a:r>
              <a:rPr lang="en-US" altLang="zh-CN" sz="3200" dirty="0">
                <a:solidFill>
                  <a:srgbClr val="000000"/>
                </a:solidFill>
              </a:rPr>
              <a:t>DS</a:t>
            </a:r>
            <a:r>
              <a:rPr lang="zh-CN" altLang="en-US" sz="3200" dirty="0">
                <a:solidFill>
                  <a:srgbClr val="000000"/>
                </a:solidFill>
              </a:rPr>
              <a:t>和</a:t>
            </a:r>
            <a:r>
              <a:rPr lang="en-US" altLang="zh-CN" sz="3200" dirty="0">
                <a:solidFill>
                  <a:srgbClr val="000000"/>
                </a:solidFill>
              </a:rPr>
              <a:t>ES</a:t>
            </a:r>
            <a:r>
              <a:rPr lang="zh-CN" altLang="en-US" sz="3200" dirty="0">
                <a:solidFill>
                  <a:srgbClr val="000000"/>
                </a:solidFill>
              </a:rPr>
              <a:t>的内容时，可以采用：</a:t>
            </a:r>
          </a:p>
          <a:p>
            <a:pPr lvl="3" eaLnBrk="1" hangingPunct="1">
              <a:lnSpc>
                <a:spcPct val="130000"/>
              </a:lnSpc>
            </a:pPr>
            <a:r>
              <a:rPr lang="en-US" altLang="zh-CN" sz="3200" dirty="0">
                <a:solidFill>
                  <a:srgbClr val="000000"/>
                </a:solidFill>
              </a:rPr>
              <a:t>PUSH  DS</a:t>
            </a:r>
          </a:p>
          <a:p>
            <a:pPr lvl="3" eaLnBrk="1" hangingPunct="1">
              <a:lnSpc>
                <a:spcPct val="130000"/>
              </a:lnSpc>
            </a:pPr>
            <a:r>
              <a:rPr lang="en-US" altLang="zh-CN" sz="3200" dirty="0">
                <a:solidFill>
                  <a:srgbClr val="000000"/>
                </a:solidFill>
              </a:rPr>
              <a:t>PUSH  ES</a:t>
            </a:r>
          </a:p>
          <a:p>
            <a:pPr lvl="3" eaLnBrk="1" hangingPunct="1">
              <a:lnSpc>
                <a:spcPct val="130000"/>
              </a:lnSpc>
            </a:pPr>
            <a:r>
              <a:rPr lang="en-US" altLang="zh-CN" sz="3200" dirty="0">
                <a:solidFill>
                  <a:srgbClr val="000000"/>
                </a:solidFill>
              </a:rPr>
              <a:t>POP   DS</a:t>
            </a:r>
          </a:p>
          <a:p>
            <a:pPr lvl="3" eaLnBrk="1" hangingPunct="1">
              <a:lnSpc>
                <a:spcPct val="130000"/>
              </a:lnSpc>
            </a:pPr>
            <a:r>
              <a:rPr lang="en-US" altLang="zh-CN" sz="3200" dirty="0">
                <a:solidFill>
                  <a:srgbClr val="000000"/>
                </a:solidFill>
              </a:rPr>
              <a:t>POP   ES</a:t>
            </a:r>
          </a:p>
        </p:txBody>
      </p:sp>
    </p:spTree>
    <p:extLst>
      <p:ext uri="{BB962C8B-B14F-4D97-AF65-F5344CB8AC3E}">
        <p14:creationId xmlns:p14="http://schemas.microsoft.com/office/powerpoint/2010/main" val="32289867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4"/>
          <p:cNvSpPr txBox="1">
            <a:spLocks noChangeArrowheads="1"/>
          </p:cNvSpPr>
          <p:nvPr/>
        </p:nvSpPr>
        <p:spPr bwMode="auto">
          <a:xfrm>
            <a:off x="692633" y="1196752"/>
            <a:ext cx="4751387"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另外，在子程序设计时</a:t>
            </a:r>
            <a:r>
              <a:rPr lang="zh-CN" altLang="en-US" sz="3200" i="1" dirty="0">
                <a:solidFill>
                  <a:srgbClr val="000000"/>
                </a:solidFill>
              </a:rPr>
              <a:t>，</a:t>
            </a:r>
            <a:r>
              <a:rPr lang="zh-CN" altLang="en-US" sz="3200" dirty="0">
                <a:solidFill>
                  <a:srgbClr val="000000"/>
                </a:solidFill>
              </a:rPr>
              <a:t>需要从子程序返回时尽量保持通用寄存器不变，例如为保持</a:t>
            </a:r>
            <a:r>
              <a:rPr lang="en-US" altLang="zh-CN" sz="3200" dirty="0">
                <a:solidFill>
                  <a:srgbClr val="000000"/>
                </a:solidFill>
              </a:rPr>
              <a:t>AX</a:t>
            </a:r>
            <a:r>
              <a:rPr lang="zh-CN" altLang="en-US" sz="3200" dirty="0">
                <a:solidFill>
                  <a:srgbClr val="000000"/>
                </a:solidFill>
              </a:rPr>
              <a:t>、 </a:t>
            </a:r>
            <a:r>
              <a:rPr lang="en-US" altLang="zh-CN" sz="3200" dirty="0">
                <a:solidFill>
                  <a:srgbClr val="000000"/>
                </a:solidFill>
              </a:rPr>
              <a:t>BX</a:t>
            </a:r>
            <a:r>
              <a:rPr lang="zh-CN" altLang="en-US" sz="3200" dirty="0">
                <a:solidFill>
                  <a:srgbClr val="000000"/>
                </a:solidFill>
              </a:rPr>
              <a:t>、 </a:t>
            </a:r>
            <a:r>
              <a:rPr lang="en-US" altLang="zh-CN" sz="3200" dirty="0">
                <a:solidFill>
                  <a:srgbClr val="000000"/>
                </a:solidFill>
              </a:rPr>
              <a:t>CX</a:t>
            </a:r>
            <a:r>
              <a:rPr lang="zh-CN" altLang="en-US" sz="3200" dirty="0">
                <a:solidFill>
                  <a:srgbClr val="000000"/>
                </a:solidFill>
              </a:rPr>
              <a:t>、 </a:t>
            </a:r>
            <a:r>
              <a:rPr lang="en-US" altLang="zh-CN" sz="3200" dirty="0">
                <a:solidFill>
                  <a:srgbClr val="000000"/>
                </a:solidFill>
              </a:rPr>
              <a:t>DX</a:t>
            </a:r>
            <a:r>
              <a:rPr lang="zh-CN" altLang="en-US" sz="3200" dirty="0">
                <a:solidFill>
                  <a:srgbClr val="000000"/>
                </a:solidFill>
              </a:rPr>
              <a:t>的内容不变，则在子程序入口处排入指令：</a:t>
            </a:r>
          </a:p>
          <a:p>
            <a:pPr eaLnBrk="1" hangingPunct="1"/>
            <a:r>
              <a:rPr lang="en-US" altLang="zh-CN" sz="3200" dirty="0">
                <a:solidFill>
                  <a:srgbClr val="000000"/>
                </a:solidFill>
              </a:rPr>
              <a:t>PUSH  AX</a:t>
            </a:r>
          </a:p>
          <a:p>
            <a:pPr eaLnBrk="1" hangingPunct="1"/>
            <a:r>
              <a:rPr lang="en-US" altLang="zh-CN" sz="3200" dirty="0">
                <a:solidFill>
                  <a:srgbClr val="000000"/>
                </a:solidFill>
              </a:rPr>
              <a:t>PUSH  BX</a:t>
            </a:r>
          </a:p>
          <a:p>
            <a:pPr eaLnBrk="1" hangingPunct="1"/>
            <a:r>
              <a:rPr lang="en-US" altLang="zh-CN" sz="3200" dirty="0">
                <a:solidFill>
                  <a:srgbClr val="000000"/>
                </a:solidFill>
              </a:rPr>
              <a:t>PUSH  CX</a:t>
            </a:r>
          </a:p>
          <a:p>
            <a:pPr eaLnBrk="1" hangingPunct="1"/>
            <a:r>
              <a:rPr lang="en-US" altLang="zh-CN" sz="3200" dirty="0">
                <a:solidFill>
                  <a:srgbClr val="000000"/>
                </a:solidFill>
              </a:rPr>
              <a:t>PUSH  DX</a:t>
            </a:r>
          </a:p>
        </p:txBody>
      </p:sp>
      <p:sp>
        <p:nvSpPr>
          <p:cNvPr id="4" name="Text Box 5"/>
          <p:cNvSpPr txBox="1">
            <a:spLocks noChangeArrowheads="1"/>
          </p:cNvSpPr>
          <p:nvPr/>
        </p:nvSpPr>
        <p:spPr bwMode="auto">
          <a:xfrm>
            <a:off x="6011863" y="1916113"/>
            <a:ext cx="2736850" cy="3990975"/>
          </a:xfrm>
          <a:prstGeom prst="rect">
            <a:avLst/>
          </a:prstGeom>
          <a:solidFill>
            <a:schemeClr val="accent1">
              <a:lumMod val="20000"/>
              <a:lumOff val="80000"/>
            </a:schemeClr>
          </a:solidFill>
          <a:ln>
            <a:noFill/>
          </a:ln>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然后在子程序返回指令之前，排入指令：</a:t>
            </a:r>
          </a:p>
          <a:p>
            <a:pPr eaLnBrk="1" hangingPunct="1"/>
            <a:r>
              <a:rPr lang="en-US" altLang="zh-CN" sz="3200" dirty="0">
                <a:solidFill>
                  <a:srgbClr val="000000"/>
                </a:solidFill>
              </a:rPr>
              <a:t>POP   DX</a:t>
            </a:r>
          </a:p>
          <a:p>
            <a:pPr eaLnBrk="1" hangingPunct="1"/>
            <a:r>
              <a:rPr lang="en-US" altLang="zh-CN" sz="3200" dirty="0">
                <a:solidFill>
                  <a:srgbClr val="000000"/>
                </a:solidFill>
              </a:rPr>
              <a:t>POP   CX</a:t>
            </a:r>
          </a:p>
          <a:p>
            <a:pPr eaLnBrk="1" hangingPunct="1"/>
            <a:r>
              <a:rPr lang="en-US" altLang="zh-CN" sz="3200" dirty="0">
                <a:solidFill>
                  <a:srgbClr val="000000"/>
                </a:solidFill>
              </a:rPr>
              <a:t>POP   BX</a:t>
            </a:r>
          </a:p>
          <a:p>
            <a:pPr eaLnBrk="1" hangingPunct="1"/>
            <a:r>
              <a:rPr lang="en-US" altLang="zh-CN" sz="3200" dirty="0">
                <a:solidFill>
                  <a:srgbClr val="000000"/>
                </a:solidFill>
              </a:rPr>
              <a:t>POP   AX </a:t>
            </a:r>
          </a:p>
        </p:txBody>
      </p:sp>
    </p:spTree>
    <p:extLst>
      <p:ext uri="{BB962C8B-B14F-4D97-AF65-F5344CB8AC3E}">
        <p14:creationId xmlns:p14="http://schemas.microsoft.com/office/powerpoint/2010/main" val="141050421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Text Box 4"/>
          <p:cNvSpPr txBox="1">
            <a:spLocks noChangeArrowheads="1"/>
          </p:cNvSpPr>
          <p:nvPr/>
        </p:nvSpPr>
        <p:spPr bwMode="auto">
          <a:xfrm>
            <a:off x="684213" y="1700213"/>
            <a:ext cx="78486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lnSpc>
                <a:spcPct val="140000"/>
              </a:lnSpc>
            </a:pPr>
            <a:r>
              <a:rPr lang="zh-CN" altLang="en-US" sz="3200" dirty="0">
                <a:solidFill>
                  <a:srgbClr val="000000"/>
                </a:solidFill>
              </a:rPr>
              <a:t>例</a:t>
            </a:r>
            <a:r>
              <a:rPr lang="en-US" altLang="zh-CN" sz="3200" dirty="0">
                <a:solidFill>
                  <a:srgbClr val="000000"/>
                </a:solidFill>
              </a:rPr>
              <a:t>3.1  </a:t>
            </a:r>
            <a:r>
              <a:rPr lang="zh-CN" altLang="en-US" sz="3200" dirty="0">
                <a:solidFill>
                  <a:srgbClr val="000000"/>
                </a:solidFill>
              </a:rPr>
              <a:t>设（</a:t>
            </a:r>
            <a:r>
              <a:rPr lang="en-US" altLang="zh-CN" sz="3200" dirty="0">
                <a:solidFill>
                  <a:srgbClr val="000000"/>
                </a:solidFill>
              </a:rPr>
              <a:t>SP</a:t>
            </a:r>
            <a:r>
              <a:rPr lang="zh-CN" altLang="en-US" sz="3200" dirty="0">
                <a:solidFill>
                  <a:srgbClr val="000000"/>
                </a:solidFill>
              </a:rPr>
              <a:t>）＝</a:t>
            </a:r>
            <a:r>
              <a:rPr lang="en-US" altLang="zh-CN" sz="3200" dirty="0">
                <a:solidFill>
                  <a:srgbClr val="000000"/>
                </a:solidFill>
              </a:rPr>
              <a:t>00A0H</a:t>
            </a:r>
            <a:r>
              <a:rPr lang="zh-CN" altLang="en-US" sz="3200" dirty="0">
                <a:solidFill>
                  <a:srgbClr val="000000"/>
                </a:solidFill>
              </a:rPr>
              <a:t>，执行下列指令</a:t>
            </a:r>
          </a:p>
          <a:p>
            <a:pPr eaLnBrk="1" hangingPunct="1">
              <a:lnSpc>
                <a:spcPct val="140000"/>
              </a:lnSpc>
            </a:pPr>
            <a:r>
              <a:rPr lang="zh-CN" altLang="en-US" sz="3200" dirty="0">
                <a:solidFill>
                  <a:srgbClr val="000000"/>
                </a:solidFill>
              </a:rPr>
              <a:t>			</a:t>
            </a:r>
            <a:r>
              <a:rPr lang="en-US" altLang="zh-CN" sz="3200" dirty="0">
                <a:solidFill>
                  <a:srgbClr val="000000"/>
                </a:solidFill>
              </a:rPr>
              <a:t>PUSH  AX</a:t>
            </a:r>
          </a:p>
          <a:p>
            <a:pPr eaLnBrk="1" hangingPunct="1">
              <a:lnSpc>
                <a:spcPct val="140000"/>
              </a:lnSpc>
            </a:pPr>
            <a:r>
              <a:rPr lang="en-US" altLang="zh-CN" sz="3200" dirty="0">
                <a:solidFill>
                  <a:srgbClr val="000000"/>
                </a:solidFill>
              </a:rPr>
              <a:t>			PUSH  VAR1</a:t>
            </a:r>
          </a:p>
          <a:p>
            <a:pPr eaLnBrk="1" hangingPunct="1">
              <a:lnSpc>
                <a:spcPct val="140000"/>
              </a:lnSpc>
            </a:pPr>
            <a:r>
              <a:rPr lang="zh-CN" altLang="en-US" sz="3200" dirty="0">
                <a:solidFill>
                  <a:srgbClr val="000000"/>
                </a:solidFill>
              </a:rPr>
              <a:t>后，（</a:t>
            </a:r>
            <a:r>
              <a:rPr lang="en-US" altLang="zh-CN" sz="3200" dirty="0">
                <a:solidFill>
                  <a:srgbClr val="000000"/>
                </a:solidFill>
              </a:rPr>
              <a:t>SP</a:t>
            </a:r>
            <a:r>
              <a:rPr lang="zh-CN" altLang="en-US" sz="3200" dirty="0">
                <a:solidFill>
                  <a:srgbClr val="000000"/>
                </a:solidFill>
              </a:rPr>
              <a:t>）＝</a:t>
            </a:r>
            <a:r>
              <a:rPr lang="zh-CN" altLang="en-US" sz="3200" u="sng" dirty="0">
                <a:solidFill>
                  <a:srgbClr val="000000"/>
                </a:solidFill>
              </a:rPr>
              <a:t>         </a:t>
            </a:r>
            <a:r>
              <a:rPr lang="zh-CN" altLang="en-US" sz="3200" dirty="0">
                <a:solidFill>
                  <a:srgbClr val="000000"/>
                </a:solidFill>
              </a:rPr>
              <a:t>。</a:t>
            </a:r>
          </a:p>
          <a:p>
            <a:pPr eaLnBrk="1" hangingPunct="1">
              <a:lnSpc>
                <a:spcPct val="140000"/>
              </a:lnSpc>
            </a:pPr>
            <a:r>
              <a:rPr lang="zh-CN" altLang="en-US" sz="3200" dirty="0">
                <a:solidFill>
                  <a:srgbClr val="000000"/>
                </a:solidFill>
              </a:rPr>
              <a:t>	解：每向堆栈压入一个字，</a:t>
            </a:r>
            <a:r>
              <a:rPr lang="en-US" altLang="zh-CN" sz="3200" dirty="0">
                <a:solidFill>
                  <a:srgbClr val="000000"/>
                </a:solidFill>
              </a:rPr>
              <a:t>SP</a:t>
            </a:r>
            <a:r>
              <a:rPr lang="zh-CN" altLang="en-US" sz="3200" dirty="0">
                <a:solidFill>
                  <a:srgbClr val="000000"/>
                </a:solidFill>
              </a:rPr>
              <a:t>的内容减</a:t>
            </a:r>
            <a:r>
              <a:rPr lang="en-US" altLang="zh-CN" sz="3200" dirty="0">
                <a:solidFill>
                  <a:srgbClr val="000000"/>
                </a:solidFill>
              </a:rPr>
              <a:t>2</a:t>
            </a:r>
            <a:r>
              <a:rPr lang="zh-CN" altLang="en-US" sz="3200" dirty="0">
                <a:solidFill>
                  <a:srgbClr val="000000"/>
                </a:solidFill>
              </a:rPr>
              <a:t>，因此指令执行后（</a:t>
            </a:r>
            <a:r>
              <a:rPr lang="en-US" altLang="zh-CN" sz="3200" dirty="0">
                <a:solidFill>
                  <a:srgbClr val="000000"/>
                </a:solidFill>
              </a:rPr>
              <a:t>SP</a:t>
            </a:r>
            <a:r>
              <a:rPr lang="zh-CN" altLang="en-US" sz="3200" dirty="0">
                <a:solidFill>
                  <a:srgbClr val="000000"/>
                </a:solidFill>
              </a:rPr>
              <a:t>）＝</a:t>
            </a:r>
            <a:r>
              <a:rPr lang="zh-CN" altLang="en-US" sz="3200" u="sng" dirty="0">
                <a:solidFill>
                  <a:srgbClr val="FF0101"/>
                </a:solidFill>
              </a:rPr>
              <a:t> </a:t>
            </a:r>
            <a:r>
              <a:rPr lang="en-US" altLang="zh-CN" sz="3200" u="sng" dirty="0">
                <a:solidFill>
                  <a:srgbClr val="FF0101"/>
                </a:solidFill>
              </a:rPr>
              <a:t>009CH </a:t>
            </a:r>
            <a:r>
              <a:rPr lang="zh-CN" altLang="en-US" sz="3200" dirty="0">
                <a:solidFill>
                  <a:srgbClr val="000000"/>
                </a:solidFill>
              </a:rPr>
              <a:t>。</a:t>
            </a:r>
          </a:p>
        </p:txBody>
      </p:sp>
      <p:sp>
        <p:nvSpPr>
          <p:cNvPr id="4" name="矩形 3"/>
          <p:cNvSpPr/>
          <p:nvPr/>
        </p:nvSpPr>
        <p:spPr>
          <a:xfrm>
            <a:off x="539552" y="4509120"/>
            <a:ext cx="7848872" cy="1378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23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4.8086</a:t>
            </a:r>
            <a:r>
              <a:rPr lang="zh-CN" altLang="en-US" dirty="0"/>
              <a:t>的指令系统</a:t>
            </a:r>
          </a:p>
        </p:txBody>
      </p:sp>
      <p:pic>
        <p:nvPicPr>
          <p:cNvPr id="3" name="图片 2"/>
          <p:cNvPicPr>
            <a:picLocks noChangeAspect="1"/>
          </p:cNvPicPr>
          <p:nvPr/>
        </p:nvPicPr>
        <p:blipFill>
          <a:blip r:embed="rId2"/>
          <a:stretch>
            <a:fillRect/>
          </a:stretch>
        </p:blipFill>
        <p:spPr>
          <a:xfrm>
            <a:off x="246940" y="2780928"/>
            <a:ext cx="8439860" cy="2294196"/>
          </a:xfrm>
          <a:prstGeom prst="rect">
            <a:avLst/>
          </a:prstGeom>
        </p:spPr>
      </p:pic>
    </p:spTree>
    <p:extLst>
      <p:ext uri="{BB962C8B-B14F-4D97-AF65-F5344CB8AC3E}">
        <p14:creationId xmlns:p14="http://schemas.microsoft.com/office/powerpoint/2010/main" val="931377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4.8086</a:t>
            </a:r>
            <a:r>
              <a:rPr lang="zh-CN" altLang="en-US" dirty="0" smtClean="0"/>
              <a:t>的指令系统</a:t>
            </a:r>
            <a:endParaRPr lang="en-US" dirty="0"/>
          </a:p>
        </p:txBody>
      </p:sp>
      <p:sp>
        <p:nvSpPr>
          <p:cNvPr id="3" name="Rectangle 5"/>
          <p:cNvSpPr>
            <a:spLocks noChangeArrowheads="1"/>
          </p:cNvSpPr>
          <p:nvPr/>
        </p:nvSpPr>
        <p:spPr bwMode="auto">
          <a:xfrm>
            <a:off x="457200" y="1628800"/>
            <a:ext cx="84359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dirty="0">
                <a:solidFill>
                  <a:srgbClr val="FF0000"/>
                </a:solidFill>
              </a:rPr>
              <a:t>    </a:t>
            </a:r>
            <a:r>
              <a:rPr lang="zh-CN" altLang="en-US" dirty="0">
                <a:solidFill>
                  <a:srgbClr val="FF0000"/>
                </a:solidFill>
              </a:rPr>
              <a:t>应该注意：</a:t>
            </a:r>
            <a:r>
              <a:rPr lang="zh-CN" altLang="en-US" dirty="0">
                <a:solidFill>
                  <a:srgbClr val="000000"/>
                </a:solidFill>
              </a:rPr>
              <a:t>在程序设计时，</a:t>
            </a:r>
            <a:r>
              <a:rPr lang="en-US" altLang="zh-CN" dirty="0">
                <a:solidFill>
                  <a:srgbClr val="000000"/>
                </a:solidFill>
              </a:rPr>
              <a:t>PUSH</a:t>
            </a:r>
            <a:r>
              <a:rPr lang="zh-CN" altLang="en-US" dirty="0">
                <a:solidFill>
                  <a:srgbClr val="000000"/>
                </a:solidFill>
              </a:rPr>
              <a:t>、</a:t>
            </a:r>
            <a:r>
              <a:rPr lang="en-US" altLang="zh-CN" dirty="0">
                <a:solidFill>
                  <a:srgbClr val="000000"/>
                </a:solidFill>
              </a:rPr>
              <a:t>POP</a:t>
            </a:r>
            <a:r>
              <a:rPr lang="zh-CN" altLang="en-US" dirty="0">
                <a:solidFill>
                  <a:srgbClr val="000000"/>
                </a:solidFill>
              </a:rPr>
              <a:t>必须配对使用，尤其是在分支中应该确保</a:t>
            </a:r>
            <a:r>
              <a:rPr lang="en-US" altLang="zh-CN" dirty="0">
                <a:solidFill>
                  <a:srgbClr val="000000"/>
                </a:solidFill>
              </a:rPr>
              <a:t>PUSH</a:t>
            </a:r>
            <a:r>
              <a:rPr lang="zh-CN" altLang="en-US" dirty="0">
                <a:solidFill>
                  <a:srgbClr val="000000"/>
                </a:solidFill>
              </a:rPr>
              <a:t>与</a:t>
            </a:r>
            <a:r>
              <a:rPr lang="en-US" altLang="zh-CN" dirty="0">
                <a:solidFill>
                  <a:srgbClr val="000000"/>
                </a:solidFill>
              </a:rPr>
              <a:t>POP</a:t>
            </a:r>
            <a:r>
              <a:rPr lang="zh-CN" altLang="en-US" dirty="0">
                <a:solidFill>
                  <a:srgbClr val="000000"/>
                </a:solidFill>
              </a:rPr>
              <a:t>成对出现，以保证堆栈操作的正常次序，这也是子程序能够正常返回的前提条件。</a:t>
            </a:r>
          </a:p>
        </p:txBody>
      </p:sp>
    </p:spTree>
    <p:extLst>
      <p:ext uri="{BB962C8B-B14F-4D97-AF65-F5344CB8AC3E}">
        <p14:creationId xmlns:p14="http://schemas.microsoft.com/office/powerpoint/2010/main" val="311537762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18484021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7842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425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p>
        </p:txBody>
      </p:sp>
      <p:sp>
        <p:nvSpPr>
          <p:cNvPr id="3" name="TextBox 2"/>
          <p:cNvSpPr txBox="1"/>
          <p:nvPr/>
        </p:nvSpPr>
        <p:spPr>
          <a:xfrm>
            <a:off x="2123728" y="1412776"/>
            <a:ext cx="6624736" cy="4524315"/>
          </a:xfrm>
          <a:prstGeom prst="rect">
            <a:avLst/>
          </a:prstGeom>
          <a:noFill/>
        </p:spPr>
        <p:txBody>
          <a:bodyPr wrap="square" rtlCol="0">
            <a:spAutoFit/>
          </a:bodyPr>
          <a:lstStyle/>
          <a:p>
            <a:pPr marL="342900" indent="-342900">
              <a:buAutoNum type="arabicPeriod"/>
            </a:pPr>
            <a:r>
              <a:rPr lang="en-US" altLang="zh-CN" sz="2400" b="1" dirty="0" smtClean="0"/>
              <a:t>MOV   DST,     SRC</a:t>
            </a:r>
          </a:p>
          <a:p>
            <a:pPr marL="342900" indent="-342900">
              <a:buAutoNum type="arabicPeriod"/>
            </a:pPr>
            <a:r>
              <a:rPr lang="en-US" altLang="zh-CN" sz="2400" b="1" dirty="0" smtClean="0"/>
              <a:t>LEA     REG,    MEM</a:t>
            </a:r>
          </a:p>
          <a:p>
            <a:pPr marL="342900" indent="-342900">
              <a:buAutoNum type="arabicPeriod"/>
            </a:pPr>
            <a:r>
              <a:rPr lang="en-US" altLang="zh-CN" sz="2400" b="1" dirty="0" smtClean="0"/>
              <a:t>LDS     REG,    MEM</a:t>
            </a:r>
          </a:p>
          <a:p>
            <a:pPr marL="342900" indent="-342900">
              <a:buAutoNum type="arabicPeriod"/>
            </a:pPr>
            <a:r>
              <a:rPr lang="en-US" altLang="zh-CN" sz="2400" b="1" dirty="0" smtClean="0"/>
              <a:t>LES      REG,    MEM</a:t>
            </a:r>
          </a:p>
          <a:p>
            <a:pPr marL="342900" indent="-342900">
              <a:buAutoNum type="arabicPeriod"/>
            </a:pPr>
            <a:r>
              <a:rPr lang="en-US" altLang="zh-CN" sz="2400" b="1" dirty="0" smtClean="0"/>
              <a:t>LAHF</a:t>
            </a:r>
          </a:p>
          <a:p>
            <a:pPr marL="342900" indent="-342900">
              <a:buAutoNum type="arabicPeriod"/>
            </a:pPr>
            <a:r>
              <a:rPr lang="en-US" altLang="zh-CN" sz="2400" b="1" dirty="0" smtClean="0"/>
              <a:t>SAHF</a:t>
            </a:r>
          </a:p>
          <a:p>
            <a:pPr marL="342900" indent="-342900">
              <a:buAutoNum type="arabicPeriod"/>
            </a:pPr>
            <a:r>
              <a:rPr lang="en-US" altLang="zh-CN" sz="2400" b="1" dirty="0" smtClean="0"/>
              <a:t>XCHG    DST, SRC</a:t>
            </a:r>
          </a:p>
          <a:p>
            <a:pPr marL="342900" indent="-342900">
              <a:buAutoNum type="arabicPeriod"/>
            </a:pPr>
            <a:r>
              <a:rPr lang="en-US" altLang="zh-CN" sz="2400" b="1" dirty="0" smtClean="0"/>
              <a:t>XLAT</a:t>
            </a:r>
          </a:p>
          <a:p>
            <a:pPr marL="342900" indent="-342900">
              <a:buAutoNum type="arabicPeriod"/>
            </a:pPr>
            <a:r>
              <a:rPr lang="en-US" altLang="zh-CN" sz="2400" b="1" dirty="0" smtClean="0"/>
              <a:t>PUSH </a:t>
            </a:r>
          </a:p>
          <a:p>
            <a:pPr marL="342900" indent="-342900">
              <a:buAutoNum type="arabicPeriod"/>
            </a:pPr>
            <a:r>
              <a:rPr lang="en-US" altLang="zh-CN" sz="2400" b="1" dirty="0" smtClean="0"/>
              <a:t>POP</a:t>
            </a:r>
          </a:p>
          <a:p>
            <a:pPr marL="342900" indent="-342900">
              <a:buAutoNum type="arabicPeriod"/>
            </a:pPr>
            <a:r>
              <a:rPr lang="en-US" altLang="zh-CN" sz="2400" b="1" dirty="0" smtClean="0"/>
              <a:t>PUSHF</a:t>
            </a:r>
          </a:p>
          <a:p>
            <a:pPr marL="342900" indent="-342900">
              <a:buAutoNum type="arabicPeriod"/>
            </a:pPr>
            <a:r>
              <a:rPr lang="en-US" altLang="zh-CN" sz="2400" b="1" dirty="0" smtClean="0"/>
              <a:t>POPF</a:t>
            </a:r>
            <a:endParaRPr lang="zh-CN" altLang="en-US" sz="2400" b="1" dirty="0"/>
          </a:p>
        </p:txBody>
      </p:sp>
    </p:spTree>
    <p:extLst>
      <p:ext uri="{BB962C8B-B14F-4D97-AF65-F5344CB8AC3E}">
        <p14:creationId xmlns:p14="http://schemas.microsoft.com/office/powerpoint/2010/main" val="36750832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5" name="矩形 4"/>
          <p:cNvSpPr/>
          <p:nvPr/>
        </p:nvSpPr>
        <p:spPr>
          <a:xfrm>
            <a:off x="1259632" y="2060848"/>
            <a:ext cx="4536504"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96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80112" y="2132856"/>
            <a:ext cx="3563888" cy="352839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9999">
                  <a:lumMod val="20000"/>
                  <a:lumOff val="80000"/>
                </a:srgbClr>
              </a:solidFill>
            </a:endParaRPr>
          </a:p>
        </p:txBody>
      </p:sp>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3"/>
          <p:cNvSpPr txBox="1">
            <a:spLocks noChangeArrowheads="1"/>
          </p:cNvSpPr>
          <p:nvPr/>
        </p:nvSpPr>
        <p:spPr>
          <a:xfrm>
            <a:off x="107504" y="1213290"/>
            <a:ext cx="6553200" cy="4608512"/>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spcBef>
                <a:spcPct val="50000"/>
              </a:spcBef>
              <a:spcAft>
                <a:spcPct val="35000"/>
              </a:spcAft>
              <a:buClr>
                <a:srgbClr val="CA3B1E"/>
              </a:buClr>
              <a:buFont typeface="Wingdings" pitchFamily="2" charset="2"/>
              <a:buNone/>
            </a:pPr>
            <a:r>
              <a:rPr lang="zh-CN" altLang="en-US" u="sng" dirty="0" smtClean="0">
                <a:solidFill>
                  <a:srgbClr val="A50021"/>
                </a:solidFill>
              </a:rPr>
              <a:t>指令：</a:t>
            </a:r>
          </a:p>
          <a:p>
            <a:pPr>
              <a:buClr>
                <a:srgbClr val="CA3B1E"/>
              </a:buClr>
              <a:buFont typeface="Wingdings" pitchFamily="2" charset="2"/>
              <a:buNone/>
            </a:pPr>
            <a:r>
              <a:rPr lang="zh-CN" altLang="en-US" dirty="0" smtClean="0">
                <a:solidFill>
                  <a:srgbClr val="1D528D"/>
                </a:solidFill>
              </a:rPr>
              <a:t>控制计算机完成某种操作的命令</a:t>
            </a:r>
          </a:p>
          <a:p>
            <a:pPr>
              <a:spcBef>
                <a:spcPct val="50000"/>
              </a:spcBef>
              <a:spcAft>
                <a:spcPct val="30000"/>
              </a:spcAft>
              <a:buClr>
                <a:srgbClr val="CA3B1E"/>
              </a:buClr>
              <a:buFont typeface="Wingdings" pitchFamily="2" charset="2"/>
              <a:buNone/>
            </a:pPr>
            <a:r>
              <a:rPr lang="zh-CN" altLang="en-US" u="sng" dirty="0" smtClean="0">
                <a:solidFill>
                  <a:srgbClr val="A50021"/>
                </a:solidFill>
              </a:rPr>
              <a:t>指令系统：</a:t>
            </a:r>
          </a:p>
          <a:p>
            <a:pPr>
              <a:buClr>
                <a:srgbClr val="CA3B1E"/>
              </a:buClr>
              <a:buFont typeface="Wingdings" pitchFamily="2" charset="2"/>
              <a:buNone/>
            </a:pPr>
            <a:r>
              <a:rPr lang="zh-CN" altLang="en-US" dirty="0" smtClean="0">
                <a:solidFill>
                  <a:srgbClr val="1D528D"/>
                </a:solidFill>
                <a:latin typeface="Times New Roman" pitchFamily="18" charset="0"/>
              </a:rPr>
              <a:t>处理器所能识别的所有指令的集合</a:t>
            </a:r>
          </a:p>
          <a:p>
            <a:pPr>
              <a:spcBef>
                <a:spcPct val="50000"/>
              </a:spcBef>
              <a:spcAft>
                <a:spcPct val="35000"/>
              </a:spcAft>
              <a:buClr>
                <a:srgbClr val="CA3B1E"/>
              </a:buClr>
              <a:buFont typeface="Wingdings" pitchFamily="2" charset="2"/>
              <a:buNone/>
            </a:pPr>
            <a:r>
              <a:rPr lang="zh-CN" altLang="en-US" u="sng" dirty="0" smtClean="0">
                <a:solidFill>
                  <a:srgbClr val="A50021"/>
                </a:solidFill>
              </a:rPr>
              <a:t>指令的兼容性：</a:t>
            </a:r>
          </a:p>
          <a:p>
            <a:pPr>
              <a:buClr>
                <a:srgbClr val="CA3B1E"/>
              </a:buClr>
              <a:buFont typeface="Wingdings" pitchFamily="2" charset="2"/>
              <a:buNone/>
            </a:pPr>
            <a:r>
              <a:rPr lang="zh-CN" altLang="en-US" dirty="0" smtClean="0">
                <a:solidFill>
                  <a:srgbClr val="1D528D"/>
                </a:solidFill>
              </a:rPr>
              <a:t>同一系列机的指令都是兼容的。</a:t>
            </a:r>
            <a:endParaRPr lang="zh-CN" altLang="en-US" dirty="0">
              <a:solidFill>
                <a:srgbClr val="1D528D"/>
              </a:solidFill>
            </a:endParaRPr>
          </a:p>
        </p:txBody>
      </p:sp>
      <p:sp>
        <p:nvSpPr>
          <p:cNvPr id="7" name="Rectangle 3"/>
          <p:cNvSpPr txBox="1">
            <a:spLocks noChangeArrowheads="1"/>
          </p:cNvSpPr>
          <p:nvPr/>
        </p:nvSpPr>
        <p:spPr>
          <a:xfrm>
            <a:off x="5724128" y="2306960"/>
            <a:ext cx="4876800" cy="762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Clr>
                <a:srgbClr val="CA3B1E"/>
              </a:buClr>
              <a:buFont typeface="Wingdings" pitchFamily="2" charset="2"/>
              <a:buNone/>
            </a:pPr>
            <a:r>
              <a:rPr lang="zh-CN" altLang="en-US" dirty="0" smtClean="0">
                <a:solidFill>
                  <a:srgbClr val="1D528D"/>
                </a:solidFill>
              </a:rPr>
              <a:t>指令中应包含的信息：</a:t>
            </a:r>
            <a:endParaRPr lang="zh-CN" altLang="en-US" sz="2400" dirty="0">
              <a:solidFill>
                <a:srgbClr val="1D528D"/>
              </a:solidFill>
            </a:endParaRPr>
          </a:p>
        </p:txBody>
      </p:sp>
      <p:sp>
        <p:nvSpPr>
          <p:cNvPr id="8" name="Text Box 4"/>
          <p:cNvSpPr txBox="1">
            <a:spLocks noChangeArrowheads="1"/>
          </p:cNvSpPr>
          <p:nvPr/>
        </p:nvSpPr>
        <p:spPr bwMode="auto">
          <a:xfrm>
            <a:off x="6119936" y="3125286"/>
            <a:ext cx="41148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fontAlgn="base" hangingPunct="0">
              <a:spcBef>
                <a:spcPct val="50000"/>
              </a:spcBef>
              <a:spcAft>
                <a:spcPct val="0"/>
              </a:spcAft>
            </a:pPr>
            <a:r>
              <a:rPr kumimoji="1" lang="zh-CN" altLang="en-US" sz="2800" b="1" dirty="0">
                <a:solidFill>
                  <a:srgbClr val="1D528D"/>
                </a:solidFill>
                <a:latin typeface="Times New Roman" pitchFamily="18" charset="0"/>
              </a:rPr>
              <a:t>运算数据的来源</a:t>
            </a:r>
          </a:p>
          <a:p>
            <a:pPr algn="just" eaLnBrk="0" fontAlgn="base" hangingPunct="0">
              <a:spcBef>
                <a:spcPct val="50000"/>
              </a:spcBef>
              <a:spcAft>
                <a:spcPct val="0"/>
              </a:spcAft>
            </a:pPr>
            <a:r>
              <a:rPr kumimoji="1" lang="zh-CN" altLang="en-US" sz="2800" b="1" dirty="0">
                <a:solidFill>
                  <a:srgbClr val="1D528D"/>
                </a:solidFill>
                <a:latin typeface="Times New Roman" pitchFamily="18" charset="0"/>
              </a:rPr>
              <a:t>运算结果的去向</a:t>
            </a:r>
          </a:p>
          <a:p>
            <a:pPr algn="just" eaLnBrk="0" fontAlgn="base" hangingPunct="0">
              <a:spcBef>
                <a:spcPct val="50000"/>
              </a:spcBef>
              <a:spcAft>
                <a:spcPct val="0"/>
              </a:spcAft>
            </a:pPr>
            <a:r>
              <a:rPr kumimoji="1" lang="zh-CN" altLang="en-US" sz="2800" b="1" dirty="0">
                <a:solidFill>
                  <a:srgbClr val="1D528D"/>
                </a:solidFill>
                <a:latin typeface="Times New Roman" pitchFamily="18" charset="0"/>
              </a:rPr>
              <a:t>执行的操作</a:t>
            </a:r>
            <a:endParaRPr kumimoji="1" lang="zh-CN" altLang="en-US" sz="2000" dirty="0">
              <a:solidFill>
                <a:srgbClr val="1D528D"/>
              </a:solidFill>
              <a:latin typeface="Times New Roman" pitchFamily="18" charset="0"/>
            </a:endParaRPr>
          </a:p>
        </p:txBody>
      </p:sp>
      <p:sp>
        <p:nvSpPr>
          <p:cNvPr id="9" name="AutoShape 5"/>
          <p:cNvSpPr>
            <a:spLocks/>
          </p:cNvSpPr>
          <p:nvPr/>
        </p:nvSpPr>
        <p:spPr bwMode="auto">
          <a:xfrm>
            <a:off x="5851649" y="3321973"/>
            <a:ext cx="228600" cy="1524000"/>
          </a:xfrm>
          <a:prstGeom prst="leftBrace">
            <a:avLst>
              <a:gd name="adj1" fmla="val 55556"/>
              <a:gd name="adj2" fmla="val 50000"/>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Tree>
    <p:extLst>
      <p:ext uri="{BB962C8B-B14F-4D97-AF65-F5344CB8AC3E}">
        <p14:creationId xmlns:p14="http://schemas.microsoft.com/office/powerpoint/2010/main" val="12458014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矩形 2"/>
          <p:cNvSpPr/>
          <p:nvPr/>
        </p:nvSpPr>
        <p:spPr>
          <a:xfrm>
            <a:off x="539552" y="1196752"/>
            <a:ext cx="2646878" cy="584775"/>
          </a:xfrm>
          <a:prstGeom prst="rect">
            <a:avLst/>
          </a:prstGeom>
        </p:spPr>
        <p:txBody>
          <a:bodyPr wrap="none">
            <a:spAutoFit/>
          </a:bodyPr>
          <a:lstStyle/>
          <a:p>
            <a:r>
              <a:rPr lang="zh-CN" altLang="en-US" sz="3200" b="1" dirty="0">
                <a:solidFill>
                  <a:srgbClr val="C00000"/>
                </a:solidFill>
                <a:latin typeface="华文琥珀" panose="02010800040101010101" pitchFamily="2" charset="-122"/>
                <a:ea typeface="华文琥珀" panose="02010800040101010101" pitchFamily="2" charset="-122"/>
              </a:rPr>
              <a:t>算术运算指令</a:t>
            </a:r>
          </a:p>
        </p:txBody>
      </p:sp>
      <p:sp>
        <p:nvSpPr>
          <p:cNvPr id="4" name="Text Box 8"/>
          <p:cNvSpPr txBox="1">
            <a:spLocks noChangeArrowheads="1"/>
          </p:cNvSpPr>
          <p:nvPr/>
        </p:nvSpPr>
        <p:spPr bwMode="auto">
          <a:xfrm>
            <a:off x="684213" y="1989138"/>
            <a:ext cx="7991475"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dirty="0">
                <a:solidFill>
                  <a:srgbClr val="000000"/>
                </a:solidFill>
              </a:rPr>
              <a:t>算术运算指令可以完成两个操作数的各种算术运算：加、减、乘、除及其</a:t>
            </a:r>
            <a:r>
              <a:rPr lang="en-US" altLang="zh-CN" b="1" dirty="0">
                <a:solidFill>
                  <a:srgbClr val="000000"/>
                </a:solidFill>
              </a:rPr>
              <a:t>BCD</a:t>
            </a:r>
            <a:r>
              <a:rPr lang="zh-CN" altLang="en-US" b="1" dirty="0">
                <a:solidFill>
                  <a:srgbClr val="000000"/>
                </a:solidFill>
              </a:rPr>
              <a:t>数运算的调整运算。属于这一类的指令有：</a:t>
            </a:r>
            <a:r>
              <a:rPr lang="en-US" altLang="zh-CN" b="1" dirty="0">
                <a:solidFill>
                  <a:srgbClr val="000000"/>
                </a:solidFill>
              </a:rPr>
              <a:t>ADD</a:t>
            </a:r>
            <a:r>
              <a:rPr lang="zh-CN" altLang="en-US" b="1" dirty="0">
                <a:solidFill>
                  <a:srgbClr val="000000"/>
                </a:solidFill>
              </a:rPr>
              <a:t>、</a:t>
            </a:r>
            <a:r>
              <a:rPr lang="en-US" altLang="zh-CN" b="1" dirty="0">
                <a:solidFill>
                  <a:srgbClr val="000000"/>
                </a:solidFill>
              </a:rPr>
              <a:t>ADC</a:t>
            </a:r>
            <a:r>
              <a:rPr lang="zh-CN" altLang="en-US" b="1" dirty="0">
                <a:solidFill>
                  <a:srgbClr val="000000"/>
                </a:solidFill>
              </a:rPr>
              <a:t>、</a:t>
            </a:r>
            <a:r>
              <a:rPr lang="en-US" altLang="zh-CN" b="1" dirty="0">
                <a:solidFill>
                  <a:srgbClr val="000000"/>
                </a:solidFill>
              </a:rPr>
              <a:t>SUB</a:t>
            </a:r>
            <a:r>
              <a:rPr lang="zh-CN" altLang="en-US" b="1" dirty="0">
                <a:solidFill>
                  <a:srgbClr val="000000"/>
                </a:solidFill>
              </a:rPr>
              <a:t>、</a:t>
            </a:r>
            <a:r>
              <a:rPr lang="en-US" altLang="zh-CN" b="1" dirty="0">
                <a:solidFill>
                  <a:srgbClr val="000000"/>
                </a:solidFill>
              </a:rPr>
              <a:t>SBB</a:t>
            </a:r>
            <a:r>
              <a:rPr lang="zh-CN" altLang="en-US" b="1" dirty="0">
                <a:solidFill>
                  <a:srgbClr val="000000"/>
                </a:solidFill>
              </a:rPr>
              <a:t>、</a:t>
            </a:r>
            <a:r>
              <a:rPr lang="en-US" altLang="zh-CN" b="1" dirty="0">
                <a:solidFill>
                  <a:srgbClr val="000000"/>
                </a:solidFill>
              </a:rPr>
              <a:t>NEG</a:t>
            </a:r>
            <a:r>
              <a:rPr lang="zh-CN" altLang="en-US" b="1" dirty="0">
                <a:solidFill>
                  <a:srgbClr val="000000"/>
                </a:solidFill>
              </a:rPr>
              <a:t>、</a:t>
            </a:r>
            <a:r>
              <a:rPr lang="en-US" altLang="zh-CN" b="1" dirty="0">
                <a:solidFill>
                  <a:srgbClr val="000000"/>
                </a:solidFill>
              </a:rPr>
              <a:t>CMP</a:t>
            </a:r>
            <a:r>
              <a:rPr lang="zh-CN" altLang="en-US" b="1" dirty="0">
                <a:solidFill>
                  <a:srgbClr val="000000"/>
                </a:solidFill>
              </a:rPr>
              <a:t>、</a:t>
            </a:r>
            <a:r>
              <a:rPr lang="en-US" altLang="zh-CN" b="1" dirty="0">
                <a:solidFill>
                  <a:srgbClr val="000000"/>
                </a:solidFill>
              </a:rPr>
              <a:t>INC</a:t>
            </a:r>
            <a:r>
              <a:rPr lang="zh-CN" altLang="en-US" b="1" dirty="0">
                <a:solidFill>
                  <a:srgbClr val="000000"/>
                </a:solidFill>
              </a:rPr>
              <a:t>、</a:t>
            </a:r>
            <a:r>
              <a:rPr lang="en-US" altLang="zh-CN" b="1" dirty="0">
                <a:solidFill>
                  <a:srgbClr val="000000"/>
                </a:solidFill>
              </a:rPr>
              <a:t>DEC</a:t>
            </a:r>
            <a:r>
              <a:rPr lang="zh-CN" altLang="en-US" b="1" dirty="0">
                <a:solidFill>
                  <a:srgbClr val="000000"/>
                </a:solidFill>
              </a:rPr>
              <a:t>、</a:t>
            </a:r>
            <a:r>
              <a:rPr lang="en-US" altLang="zh-CN" b="1" dirty="0">
                <a:solidFill>
                  <a:srgbClr val="000000"/>
                </a:solidFill>
              </a:rPr>
              <a:t>MUL</a:t>
            </a:r>
            <a:r>
              <a:rPr lang="zh-CN" altLang="en-US" b="1" dirty="0">
                <a:solidFill>
                  <a:srgbClr val="000000"/>
                </a:solidFill>
              </a:rPr>
              <a:t>、</a:t>
            </a:r>
            <a:r>
              <a:rPr lang="en-US" altLang="zh-CN" b="1" dirty="0">
                <a:solidFill>
                  <a:srgbClr val="000000"/>
                </a:solidFill>
              </a:rPr>
              <a:t>IMUL</a:t>
            </a:r>
            <a:r>
              <a:rPr lang="zh-CN" altLang="en-US" b="1" dirty="0">
                <a:solidFill>
                  <a:srgbClr val="000000"/>
                </a:solidFill>
              </a:rPr>
              <a:t>、</a:t>
            </a:r>
            <a:r>
              <a:rPr lang="en-US" altLang="zh-CN" b="1" dirty="0">
                <a:solidFill>
                  <a:srgbClr val="000000"/>
                </a:solidFill>
              </a:rPr>
              <a:t>DIV</a:t>
            </a:r>
            <a:r>
              <a:rPr lang="zh-CN" altLang="en-US" b="1" dirty="0">
                <a:solidFill>
                  <a:srgbClr val="000000"/>
                </a:solidFill>
              </a:rPr>
              <a:t>、</a:t>
            </a:r>
            <a:r>
              <a:rPr lang="en-US" altLang="zh-CN" b="1" dirty="0">
                <a:solidFill>
                  <a:srgbClr val="000000"/>
                </a:solidFill>
              </a:rPr>
              <a:t>IDIV</a:t>
            </a:r>
            <a:r>
              <a:rPr lang="zh-CN" altLang="en-US" b="1" dirty="0">
                <a:solidFill>
                  <a:srgbClr val="000000"/>
                </a:solidFill>
              </a:rPr>
              <a:t>、</a:t>
            </a:r>
            <a:r>
              <a:rPr lang="en-US" altLang="zh-CN" b="1" dirty="0">
                <a:solidFill>
                  <a:srgbClr val="000000"/>
                </a:solidFill>
              </a:rPr>
              <a:t>CBW</a:t>
            </a:r>
            <a:r>
              <a:rPr lang="zh-CN" altLang="en-US" b="1" dirty="0">
                <a:solidFill>
                  <a:srgbClr val="000000"/>
                </a:solidFill>
              </a:rPr>
              <a:t>、</a:t>
            </a:r>
            <a:r>
              <a:rPr lang="en-US" altLang="zh-CN" b="1" dirty="0">
                <a:solidFill>
                  <a:srgbClr val="000000"/>
                </a:solidFill>
              </a:rPr>
              <a:t>CWD</a:t>
            </a:r>
            <a:r>
              <a:rPr lang="zh-CN" altLang="en-US" b="1" dirty="0">
                <a:solidFill>
                  <a:srgbClr val="000000"/>
                </a:solidFill>
              </a:rPr>
              <a:t>、</a:t>
            </a:r>
            <a:r>
              <a:rPr lang="en-US" altLang="zh-CN" b="1" dirty="0">
                <a:solidFill>
                  <a:srgbClr val="000000"/>
                </a:solidFill>
              </a:rPr>
              <a:t>AAA</a:t>
            </a:r>
            <a:r>
              <a:rPr lang="zh-CN" altLang="en-US" b="1" dirty="0">
                <a:solidFill>
                  <a:srgbClr val="000000"/>
                </a:solidFill>
              </a:rPr>
              <a:t>、</a:t>
            </a:r>
            <a:r>
              <a:rPr lang="en-US" altLang="zh-CN" b="1" dirty="0">
                <a:solidFill>
                  <a:srgbClr val="000000"/>
                </a:solidFill>
              </a:rPr>
              <a:t>DAA</a:t>
            </a:r>
            <a:r>
              <a:rPr lang="zh-CN" altLang="en-US" b="1" dirty="0">
                <a:solidFill>
                  <a:srgbClr val="000000"/>
                </a:solidFill>
              </a:rPr>
              <a:t>、</a:t>
            </a:r>
            <a:r>
              <a:rPr lang="en-US" altLang="zh-CN" b="1" dirty="0">
                <a:solidFill>
                  <a:srgbClr val="000000"/>
                </a:solidFill>
              </a:rPr>
              <a:t>AAS</a:t>
            </a:r>
            <a:r>
              <a:rPr lang="zh-CN" altLang="en-US" b="1" dirty="0">
                <a:solidFill>
                  <a:srgbClr val="000000"/>
                </a:solidFill>
              </a:rPr>
              <a:t>、</a:t>
            </a:r>
            <a:r>
              <a:rPr lang="en-US" altLang="zh-CN" b="1" dirty="0">
                <a:solidFill>
                  <a:srgbClr val="000000"/>
                </a:solidFill>
              </a:rPr>
              <a:t>DAS</a:t>
            </a:r>
            <a:r>
              <a:rPr lang="zh-CN" altLang="en-US" b="1" dirty="0">
                <a:solidFill>
                  <a:srgbClr val="000000"/>
                </a:solidFill>
              </a:rPr>
              <a:t>、</a:t>
            </a:r>
            <a:r>
              <a:rPr lang="en-US" altLang="zh-CN" b="1" dirty="0">
                <a:solidFill>
                  <a:srgbClr val="000000"/>
                </a:solidFill>
              </a:rPr>
              <a:t>AAM</a:t>
            </a:r>
            <a:r>
              <a:rPr lang="zh-CN" altLang="en-US" b="1" dirty="0">
                <a:solidFill>
                  <a:srgbClr val="000000"/>
                </a:solidFill>
              </a:rPr>
              <a:t>、</a:t>
            </a:r>
            <a:r>
              <a:rPr lang="en-US" altLang="zh-CN" b="1" dirty="0">
                <a:solidFill>
                  <a:srgbClr val="000000"/>
                </a:solidFill>
              </a:rPr>
              <a:t>AAD</a:t>
            </a:r>
            <a:r>
              <a:rPr lang="zh-CN" altLang="en-US" b="1" dirty="0">
                <a:solidFill>
                  <a:srgbClr val="000000"/>
                </a:solidFill>
              </a:rPr>
              <a:t>。它们又可以分成</a:t>
            </a:r>
            <a:r>
              <a:rPr lang="en-US" altLang="zh-CN" b="1" dirty="0">
                <a:solidFill>
                  <a:srgbClr val="000000"/>
                </a:solidFill>
              </a:rPr>
              <a:t>6</a:t>
            </a:r>
            <a:r>
              <a:rPr lang="zh-CN" altLang="en-US" b="1" dirty="0">
                <a:solidFill>
                  <a:srgbClr val="000000"/>
                </a:solidFill>
              </a:rPr>
              <a:t>个子类： </a:t>
            </a:r>
          </a:p>
        </p:txBody>
      </p:sp>
    </p:spTree>
    <p:extLst>
      <p:ext uri="{BB962C8B-B14F-4D97-AF65-F5344CB8AC3E}">
        <p14:creationId xmlns:p14="http://schemas.microsoft.com/office/powerpoint/2010/main" val="326913889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Object 6"/>
          <p:cNvGraphicFramePr>
            <a:graphicFrameLocks noChangeAspect="1"/>
          </p:cNvGraphicFramePr>
          <p:nvPr>
            <p:extLst>
              <p:ext uri="{D42A27DB-BD31-4B8C-83A1-F6EECF244321}">
                <p14:modId xmlns:p14="http://schemas.microsoft.com/office/powerpoint/2010/main" val="1787811084"/>
              </p:ext>
            </p:extLst>
          </p:nvPr>
        </p:nvGraphicFramePr>
        <p:xfrm>
          <a:off x="1905000" y="1196752"/>
          <a:ext cx="4354512" cy="2538511"/>
        </p:xfrm>
        <a:graphic>
          <a:graphicData uri="http://schemas.openxmlformats.org/presentationml/2006/ole">
            <mc:AlternateContent xmlns:mc="http://schemas.openxmlformats.org/markup-compatibility/2006">
              <mc:Choice xmlns:v="urn:schemas-microsoft-com:vml" Requires="v">
                <p:oleObj spid="_x0000_s9219" name="公式" r:id="rId4" imgW="2413000" imgH="1397000" progId="Equation.3">
                  <p:embed/>
                </p:oleObj>
              </mc:Choice>
              <mc:Fallback>
                <p:oleObj name="公式" r:id="rId4" imgW="2413000" imgH="1397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196752"/>
                        <a:ext cx="4354512" cy="2538511"/>
                      </a:xfrm>
                      <a:prstGeom prst="rect">
                        <a:avLst/>
                      </a:prstGeom>
                      <a:noFill/>
                      <a:extLst/>
                    </p:spPr>
                  </p:pic>
                </p:oleObj>
              </mc:Fallback>
            </mc:AlternateContent>
          </a:graphicData>
        </a:graphic>
      </p:graphicFrame>
      <p:sp>
        <p:nvSpPr>
          <p:cNvPr id="4" name="Rectangle 8"/>
          <p:cNvSpPr>
            <a:spLocks noChangeArrowheads="1"/>
          </p:cNvSpPr>
          <p:nvPr/>
        </p:nvSpPr>
        <p:spPr bwMode="auto">
          <a:xfrm>
            <a:off x="433636" y="3739586"/>
            <a:ext cx="835292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sz="2800" b="1" dirty="0">
                <a:solidFill>
                  <a:srgbClr val="FF0000"/>
                </a:solidFill>
              </a:rPr>
              <a:t>●</a:t>
            </a:r>
            <a:r>
              <a:rPr lang="en-US" altLang="zh-CN" sz="2800" b="1" dirty="0">
                <a:solidFill>
                  <a:srgbClr val="000000"/>
                </a:solidFill>
              </a:rPr>
              <a:t> </a:t>
            </a:r>
            <a:r>
              <a:rPr lang="zh-CN" altLang="en-US" sz="2400" b="1" dirty="0">
                <a:solidFill>
                  <a:srgbClr val="000000"/>
                </a:solidFill>
              </a:rPr>
              <a:t>只要</a:t>
            </a:r>
            <a:r>
              <a:rPr lang="en-US" altLang="zh-CN" sz="2400" b="1" dirty="0">
                <a:solidFill>
                  <a:srgbClr val="000000"/>
                </a:solidFill>
              </a:rPr>
              <a:t>ALU</a:t>
            </a:r>
            <a:r>
              <a:rPr lang="zh-CN" altLang="en-US" sz="2400" b="1" dirty="0">
                <a:solidFill>
                  <a:srgbClr val="000000"/>
                </a:solidFill>
              </a:rPr>
              <a:t>涉及到运算，就</a:t>
            </a:r>
            <a:r>
              <a:rPr lang="zh-CN" altLang="en-US" sz="2400" b="1" dirty="0"/>
              <a:t>不能使用</a:t>
            </a:r>
            <a:r>
              <a:rPr lang="zh-CN" altLang="en-US" sz="2400" b="1" dirty="0">
                <a:solidFill>
                  <a:srgbClr val="FF0000"/>
                </a:solidFill>
              </a:rPr>
              <a:t>段</a:t>
            </a:r>
            <a:r>
              <a:rPr lang="en-US" altLang="zh-CN" sz="2400" b="1" dirty="0">
                <a:solidFill>
                  <a:srgbClr val="FF0000"/>
                </a:solidFill>
              </a:rPr>
              <a:t>REG</a:t>
            </a:r>
            <a:r>
              <a:rPr lang="en-US" altLang="zh-CN" sz="2400" b="1" dirty="0">
                <a:solidFill>
                  <a:srgbClr val="000000"/>
                </a:solidFill>
              </a:rPr>
              <a:t>;</a:t>
            </a:r>
          </a:p>
          <a:p>
            <a:pPr eaLnBrk="1" hangingPunct="1"/>
            <a:r>
              <a:rPr lang="en-US" altLang="zh-CN" sz="2400" b="1" dirty="0">
                <a:solidFill>
                  <a:srgbClr val="FF0000"/>
                </a:solidFill>
              </a:rPr>
              <a:t>●</a:t>
            </a:r>
            <a:r>
              <a:rPr lang="en-US" altLang="zh-CN" sz="2400" b="1" dirty="0">
                <a:solidFill>
                  <a:srgbClr val="000000"/>
                </a:solidFill>
              </a:rPr>
              <a:t> </a:t>
            </a:r>
            <a:r>
              <a:rPr lang="zh-CN" altLang="en-US" sz="2400" b="1" dirty="0">
                <a:solidFill>
                  <a:srgbClr val="000000"/>
                </a:solidFill>
              </a:rPr>
              <a:t>只要</a:t>
            </a:r>
            <a:r>
              <a:rPr lang="en-US" altLang="zh-CN" sz="2400" b="1" dirty="0">
                <a:solidFill>
                  <a:srgbClr val="000000"/>
                </a:solidFill>
              </a:rPr>
              <a:t>ALU</a:t>
            </a:r>
            <a:r>
              <a:rPr lang="zh-CN" altLang="en-US" sz="2400" b="1" dirty="0">
                <a:solidFill>
                  <a:srgbClr val="000000"/>
                </a:solidFill>
              </a:rPr>
              <a:t>涉及到运算，其</a:t>
            </a:r>
            <a:r>
              <a:rPr lang="zh-CN" altLang="en-US" sz="2400" b="1" dirty="0"/>
              <a:t>运算结果会影响</a:t>
            </a:r>
            <a:r>
              <a:rPr lang="en-US" altLang="zh-CN" sz="2400" b="1" dirty="0"/>
              <a:t>6</a:t>
            </a:r>
            <a:r>
              <a:rPr lang="zh-CN" altLang="en-US" sz="2400" b="1" dirty="0"/>
              <a:t>个状态标志位</a:t>
            </a:r>
            <a:r>
              <a:rPr lang="zh-CN" altLang="en-US" sz="2400" b="1" dirty="0">
                <a:solidFill>
                  <a:srgbClr val="000000"/>
                </a:solidFill>
              </a:rPr>
              <a:t>。</a:t>
            </a:r>
          </a:p>
        </p:txBody>
      </p:sp>
      <p:grpSp>
        <p:nvGrpSpPr>
          <p:cNvPr id="5" name="Group 7"/>
          <p:cNvGrpSpPr>
            <a:grpSpLocks/>
          </p:cNvGrpSpPr>
          <p:nvPr/>
        </p:nvGrpSpPr>
        <p:grpSpPr bwMode="auto">
          <a:xfrm>
            <a:off x="533400" y="4797152"/>
            <a:ext cx="8077200" cy="1247775"/>
            <a:chOff x="384" y="2478"/>
            <a:chExt cx="5088" cy="786"/>
          </a:xfrm>
        </p:grpSpPr>
        <p:sp>
          <p:nvSpPr>
            <p:cNvPr id="6" name="Rectangle 8"/>
            <p:cNvSpPr>
              <a:spLocks noChangeArrowheads="1"/>
            </p:cNvSpPr>
            <p:nvPr/>
          </p:nvSpPr>
          <p:spPr bwMode="auto">
            <a:xfrm>
              <a:off x="384" y="2496"/>
              <a:ext cx="5040" cy="768"/>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 name="Rectangle 9"/>
            <p:cNvSpPr>
              <a:spLocks noChangeArrowheads="1"/>
            </p:cNvSpPr>
            <p:nvPr/>
          </p:nvSpPr>
          <p:spPr bwMode="auto">
            <a:xfrm>
              <a:off x="672" y="2880"/>
              <a:ext cx="4608" cy="288"/>
            </a:xfrm>
            <a:prstGeom prst="rect">
              <a:avLst/>
            </a:prstGeom>
            <a:solidFill>
              <a:schemeClr val="accent1"/>
            </a:solidFill>
            <a:ln w="28575">
              <a:solidFill>
                <a:srgbClr val="009900"/>
              </a:solidFill>
              <a:miter lim="800000"/>
              <a:headEnd/>
              <a:tailEnd/>
            </a:ln>
          </p:spPr>
          <p:txBody>
            <a:bodyPr wrap="none" anchor="ctr"/>
            <a:lstStyle/>
            <a:p>
              <a:endParaRPr lang="zh-CN" altLang="en-US"/>
            </a:p>
          </p:txBody>
        </p:sp>
        <p:sp>
          <p:nvSpPr>
            <p:cNvPr id="8" name="Line 10"/>
            <p:cNvSpPr>
              <a:spLocks noChangeShapeType="1"/>
            </p:cNvSpPr>
            <p:nvPr/>
          </p:nvSpPr>
          <p:spPr bwMode="auto">
            <a:xfrm>
              <a:off x="960"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11"/>
            <p:cNvSpPr>
              <a:spLocks noChangeShapeType="1"/>
            </p:cNvSpPr>
            <p:nvPr/>
          </p:nvSpPr>
          <p:spPr bwMode="auto">
            <a:xfrm>
              <a:off x="1248"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1536"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a:off x="1824"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4"/>
            <p:cNvSpPr>
              <a:spLocks noChangeShapeType="1"/>
            </p:cNvSpPr>
            <p:nvPr/>
          </p:nvSpPr>
          <p:spPr bwMode="auto">
            <a:xfrm>
              <a:off x="2112"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5"/>
            <p:cNvSpPr>
              <a:spLocks noChangeShapeType="1"/>
            </p:cNvSpPr>
            <p:nvPr/>
          </p:nvSpPr>
          <p:spPr bwMode="auto">
            <a:xfrm>
              <a:off x="2400"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6"/>
            <p:cNvSpPr>
              <a:spLocks noChangeShapeType="1"/>
            </p:cNvSpPr>
            <p:nvPr/>
          </p:nvSpPr>
          <p:spPr bwMode="auto">
            <a:xfrm>
              <a:off x="2688"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7"/>
            <p:cNvSpPr>
              <a:spLocks noChangeShapeType="1"/>
            </p:cNvSpPr>
            <p:nvPr/>
          </p:nvSpPr>
          <p:spPr bwMode="auto">
            <a:xfrm>
              <a:off x="2976"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8"/>
            <p:cNvSpPr>
              <a:spLocks noChangeShapeType="1"/>
            </p:cNvSpPr>
            <p:nvPr/>
          </p:nvSpPr>
          <p:spPr bwMode="auto">
            <a:xfrm>
              <a:off x="3264"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9"/>
            <p:cNvSpPr>
              <a:spLocks noChangeShapeType="1"/>
            </p:cNvSpPr>
            <p:nvPr/>
          </p:nvSpPr>
          <p:spPr bwMode="auto">
            <a:xfrm>
              <a:off x="3552"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20"/>
            <p:cNvSpPr>
              <a:spLocks noChangeShapeType="1"/>
            </p:cNvSpPr>
            <p:nvPr/>
          </p:nvSpPr>
          <p:spPr bwMode="auto">
            <a:xfrm>
              <a:off x="4128"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1"/>
            <p:cNvSpPr>
              <a:spLocks noChangeShapeType="1"/>
            </p:cNvSpPr>
            <p:nvPr/>
          </p:nvSpPr>
          <p:spPr bwMode="auto">
            <a:xfrm>
              <a:off x="4416"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2"/>
            <p:cNvSpPr>
              <a:spLocks noChangeShapeType="1"/>
            </p:cNvSpPr>
            <p:nvPr/>
          </p:nvSpPr>
          <p:spPr bwMode="auto">
            <a:xfrm>
              <a:off x="4704"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3"/>
            <p:cNvSpPr>
              <a:spLocks noChangeShapeType="1"/>
            </p:cNvSpPr>
            <p:nvPr/>
          </p:nvSpPr>
          <p:spPr bwMode="auto">
            <a:xfrm>
              <a:off x="4992"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4"/>
            <p:cNvSpPr>
              <a:spLocks noChangeShapeType="1"/>
            </p:cNvSpPr>
            <p:nvPr/>
          </p:nvSpPr>
          <p:spPr bwMode="auto">
            <a:xfrm>
              <a:off x="3840" y="2880"/>
              <a:ext cx="0" cy="2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Rectangle 25"/>
            <p:cNvSpPr>
              <a:spLocks noChangeArrowheads="1"/>
            </p:cNvSpPr>
            <p:nvPr/>
          </p:nvSpPr>
          <p:spPr bwMode="auto">
            <a:xfrm>
              <a:off x="1200" y="2832"/>
              <a:ext cx="4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800" b="1">
                  <a:solidFill>
                    <a:srgbClr val="080808"/>
                  </a:solidFill>
                  <a:latin typeface="宋体" pitchFamily="2" charset="-122"/>
                  <a:ea typeface="宋体" pitchFamily="2" charset="-122"/>
                </a:rPr>
                <a:t>     OF</a:t>
              </a:r>
              <a:r>
                <a:rPr lang="en-US" altLang="zh-CN" sz="20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DF</a:t>
              </a:r>
              <a:r>
                <a:rPr lang="en-US" altLang="zh-CN" sz="20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IF</a:t>
              </a:r>
              <a:r>
                <a:rPr lang="en-US" altLang="zh-CN" sz="20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TF</a:t>
              </a:r>
              <a:r>
                <a:rPr lang="en-US" altLang="zh-CN" sz="9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SF</a:t>
              </a:r>
              <a:r>
                <a:rPr lang="en-US" altLang="zh-CN" sz="10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ZF</a:t>
              </a:r>
              <a:r>
                <a:rPr lang="en-US" altLang="zh-CN" sz="2000" b="1">
                  <a:solidFill>
                    <a:srgbClr val="080808"/>
                  </a:solidFill>
                  <a:latin typeface="宋体" pitchFamily="2" charset="-122"/>
                  <a:ea typeface="宋体" pitchFamily="2" charset="-122"/>
                </a:rPr>
                <a:t>    </a:t>
              </a:r>
              <a:r>
                <a:rPr lang="en-US" altLang="zh-CN" sz="8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AF   PF  </a:t>
              </a:r>
              <a:r>
                <a:rPr lang="en-US" altLang="zh-CN" sz="3200" b="1">
                  <a:solidFill>
                    <a:srgbClr val="080808"/>
                  </a:solidFill>
                  <a:latin typeface="宋体" pitchFamily="2" charset="-122"/>
                  <a:ea typeface="宋体" pitchFamily="2" charset="-122"/>
                </a:rPr>
                <a:t> </a:t>
              </a:r>
              <a:r>
                <a:rPr lang="en-US" altLang="zh-CN" sz="2800" b="1">
                  <a:solidFill>
                    <a:srgbClr val="080808"/>
                  </a:solidFill>
                  <a:latin typeface="宋体" pitchFamily="2" charset="-122"/>
                  <a:ea typeface="宋体" pitchFamily="2" charset="-122"/>
                </a:rPr>
                <a:t>CF</a:t>
              </a:r>
            </a:p>
          </p:txBody>
        </p:sp>
        <p:sp>
          <p:nvSpPr>
            <p:cNvPr id="24" name="Rectangle 26"/>
            <p:cNvSpPr>
              <a:spLocks noChangeArrowheads="1"/>
            </p:cNvSpPr>
            <p:nvPr/>
          </p:nvSpPr>
          <p:spPr bwMode="auto">
            <a:xfrm>
              <a:off x="624" y="2478"/>
              <a:ext cx="462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800" b="1" dirty="0">
                  <a:solidFill>
                    <a:srgbClr val="FF3300"/>
                  </a:solidFill>
                  <a:latin typeface="宋体" pitchFamily="2" charset="-122"/>
                  <a:ea typeface="宋体" pitchFamily="2" charset="-122"/>
                </a:rPr>
                <a:t>15</a:t>
              </a:r>
              <a:r>
                <a:rPr lang="en-US" altLang="zh-CN" sz="14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14</a:t>
              </a:r>
              <a:r>
                <a:rPr lang="en-US" altLang="zh-CN" sz="2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13</a:t>
              </a:r>
              <a:r>
                <a:rPr lang="en-US" altLang="zh-CN" sz="2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12</a:t>
              </a:r>
              <a:r>
                <a:rPr lang="en-US" altLang="zh-CN" sz="12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11</a:t>
              </a:r>
              <a:r>
                <a:rPr lang="en-US" altLang="zh-CN" sz="9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10</a:t>
              </a:r>
              <a:r>
                <a:rPr lang="en-US" altLang="zh-CN" sz="32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9 </a:t>
              </a:r>
              <a:r>
                <a:rPr lang="en-US" altLang="zh-CN" sz="1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8</a:t>
              </a:r>
              <a:r>
                <a:rPr lang="en-US" altLang="zh-CN" sz="36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7 </a:t>
              </a:r>
              <a:r>
                <a:rPr lang="en-US" altLang="zh-CN" sz="2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6</a:t>
              </a:r>
              <a:r>
                <a:rPr lang="en-US" altLang="zh-CN" sz="36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5 </a:t>
              </a:r>
              <a:r>
                <a:rPr lang="en-US" altLang="zh-CN" sz="2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4</a:t>
              </a:r>
              <a:r>
                <a:rPr lang="en-US" altLang="zh-CN" sz="3600" b="1" dirty="0">
                  <a:solidFill>
                    <a:srgbClr val="FF3300"/>
                  </a:solidFill>
                  <a:latin typeface="宋体" pitchFamily="2" charset="-122"/>
                  <a:ea typeface="宋体" pitchFamily="2" charset="-122"/>
                </a:rPr>
                <a:t> </a:t>
              </a:r>
              <a:r>
                <a:rPr lang="en-US" altLang="zh-CN" sz="12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3</a:t>
              </a:r>
              <a:r>
                <a:rPr lang="en-US" altLang="zh-CN" sz="36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2 </a:t>
              </a:r>
              <a:r>
                <a:rPr lang="en-US" altLang="zh-CN" sz="1000" b="1" dirty="0">
                  <a:solidFill>
                    <a:srgbClr val="FF3300"/>
                  </a:solidFill>
                  <a:latin typeface="宋体" pitchFamily="2" charset="-122"/>
                  <a:ea typeface="宋体" pitchFamily="2" charset="-122"/>
                </a:rPr>
                <a:t> </a:t>
              </a:r>
              <a:r>
                <a:rPr lang="en-US" altLang="zh-CN" sz="2800" b="1" dirty="0">
                  <a:solidFill>
                    <a:srgbClr val="FF3300"/>
                  </a:solidFill>
                  <a:latin typeface="宋体" pitchFamily="2" charset="-122"/>
                  <a:ea typeface="宋体" pitchFamily="2" charset="-122"/>
                </a:rPr>
                <a:t>1  0</a:t>
              </a:r>
            </a:p>
          </p:txBody>
        </p:sp>
      </p:grpSp>
      <p:sp>
        <p:nvSpPr>
          <p:cNvPr id="25" name="矩形 24"/>
          <p:cNvSpPr/>
          <p:nvPr/>
        </p:nvSpPr>
        <p:spPr>
          <a:xfrm>
            <a:off x="2819400" y="4941169"/>
            <a:ext cx="457200"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648200" y="4941168"/>
            <a:ext cx="914400"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12160" y="4941168"/>
            <a:ext cx="457200"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923112" y="4941168"/>
            <a:ext cx="457200"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59216" y="4941168"/>
            <a:ext cx="457200"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79839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395536" y="1198358"/>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20000"/>
              </a:spcBef>
              <a:buClr>
                <a:schemeClr val="hlink"/>
              </a:buClr>
              <a:buSzPct val="110000"/>
              <a:buFont typeface="Wingdings" pitchFamily="2" charset="2"/>
              <a:buNone/>
            </a:pPr>
            <a:r>
              <a:rPr lang="en-US" altLang="zh-CN" sz="2400" b="1" dirty="0">
                <a:solidFill>
                  <a:srgbClr val="27182A"/>
                </a:solidFill>
                <a:latin typeface="Courier New" pitchFamily="49" charset="0"/>
                <a:ea typeface="楷体_GB2312" pitchFamily="49" charset="-122"/>
              </a:rPr>
              <a:t>  </a:t>
            </a:r>
            <a:r>
              <a:rPr lang="en-US" altLang="zh-CN" sz="2400" b="1" dirty="0">
                <a:solidFill>
                  <a:srgbClr val="27182A"/>
                </a:solidFill>
                <a:latin typeface="楷体_GB2312" pitchFamily="49" charset="-122"/>
                <a:ea typeface="楷体_GB2312" pitchFamily="49" charset="-122"/>
              </a:rPr>
              <a:t>  </a:t>
            </a:r>
            <a:r>
              <a:rPr lang="en-US" altLang="zh-CN" sz="2400" b="1" dirty="0">
                <a:solidFill>
                  <a:srgbClr val="FF0000"/>
                </a:solidFill>
                <a:latin typeface="楷体_GB2312" pitchFamily="49" charset="-122"/>
                <a:ea typeface="楷体_GB2312" pitchFamily="49" charset="-122"/>
              </a:rPr>
              <a:t>CF(Carry Flag)</a:t>
            </a:r>
            <a:r>
              <a:rPr lang="zh-CN" altLang="en-US" sz="2400" b="1" dirty="0">
                <a:solidFill>
                  <a:srgbClr val="0000FF"/>
                </a:solidFill>
                <a:latin typeface="楷体_GB2312" pitchFamily="49" charset="-122"/>
                <a:ea typeface="楷体_GB2312" pitchFamily="49" charset="-122"/>
              </a:rPr>
              <a:t>进位标志。</a:t>
            </a:r>
            <a:r>
              <a:rPr lang="zh-CN" altLang="en-US" sz="2400" b="1" dirty="0">
                <a:solidFill>
                  <a:srgbClr val="000000"/>
                </a:solidFill>
                <a:latin typeface="楷体_GB2312" pitchFamily="49" charset="-122"/>
                <a:ea typeface="楷体_GB2312" pitchFamily="49" charset="-122"/>
              </a:rPr>
              <a:t>如果加法时</a:t>
            </a:r>
            <a:r>
              <a:rPr lang="zh-CN" altLang="en-US" sz="2400" b="1" dirty="0" smtClean="0">
                <a:solidFill>
                  <a:srgbClr val="000000"/>
                </a:solidFill>
                <a:latin typeface="楷体_GB2312" pitchFamily="49" charset="-122"/>
                <a:ea typeface="楷体_GB2312" pitchFamily="49" charset="-122"/>
              </a:rPr>
              <a:t>最高位产生</a:t>
            </a:r>
            <a:r>
              <a:rPr lang="zh-CN" altLang="en-US" sz="2400" b="1" dirty="0">
                <a:solidFill>
                  <a:srgbClr val="000000"/>
                </a:solidFill>
                <a:latin typeface="楷体_GB2312" pitchFamily="49" charset="-122"/>
                <a:ea typeface="楷体_GB2312" pitchFamily="49" charset="-122"/>
              </a:rPr>
              <a:t>进位或减法时最高位</a:t>
            </a:r>
            <a:r>
              <a:rPr lang="zh-CN" altLang="en-US" sz="2400" b="1" dirty="0" smtClean="0">
                <a:solidFill>
                  <a:srgbClr val="000000"/>
                </a:solidFill>
                <a:latin typeface="楷体_GB2312" pitchFamily="49" charset="-122"/>
                <a:ea typeface="楷体_GB2312" pitchFamily="49" charset="-122"/>
              </a:rPr>
              <a:t>产生进位或借位</a:t>
            </a:r>
            <a:r>
              <a:rPr lang="zh-CN" altLang="en-US" sz="2400" b="1" dirty="0">
                <a:solidFill>
                  <a:srgbClr val="000000"/>
                </a:solidFill>
                <a:latin typeface="楷体_GB2312" pitchFamily="49" charset="-122"/>
                <a:ea typeface="楷体_GB2312" pitchFamily="49" charset="-122"/>
              </a:rPr>
              <a:t>，则</a:t>
            </a:r>
            <a:r>
              <a:rPr lang="en-US" altLang="zh-CN" sz="2400" b="1" dirty="0">
                <a:solidFill>
                  <a:srgbClr val="000000"/>
                </a:solidFill>
                <a:latin typeface="楷体_GB2312" pitchFamily="49" charset="-122"/>
                <a:ea typeface="楷体_GB2312" pitchFamily="49" charset="-122"/>
              </a:rPr>
              <a:t>CF=1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CF=0</a:t>
            </a:r>
            <a:r>
              <a:rPr lang="zh-CN" altLang="en-US" sz="2400" b="1" dirty="0">
                <a:solidFill>
                  <a:srgbClr val="000000"/>
                </a:solidFill>
                <a:latin typeface="楷体_GB2312" pitchFamily="49" charset="-122"/>
                <a:ea typeface="楷体_GB2312" pitchFamily="49" charset="-122"/>
              </a:rPr>
              <a:t>。    </a:t>
            </a:r>
          </a:p>
        </p:txBody>
      </p:sp>
      <p:sp>
        <p:nvSpPr>
          <p:cNvPr id="4" name="Rectangle 5"/>
          <p:cNvSpPr>
            <a:spLocks noChangeArrowheads="1"/>
          </p:cNvSpPr>
          <p:nvPr/>
        </p:nvSpPr>
        <p:spPr bwMode="auto">
          <a:xfrm>
            <a:off x="366125" y="2029355"/>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20000"/>
              </a:spcBef>
              <a:buClr>
                <a:schemeClr val="hlink"/>
              </a:buClr>
              <a:buSzPct val="110000"/>
              <a:buFont typeface="Wingdings" pitchFamily="2" charset="2"/>
              <a:buNone/>
            </a:pPr>
            <a:r>
              <a:rPr lang="en-US" altLang="zh-CN" sz="2400" b="1" dirty="0">
                <a:solidFill>
                  <a:srgbClr val="FF0000"/>
                </a:solidFill>
                <a:latin typeface="楷体_GB2312" pitchFamily="49" charset="-122"/>
                <a:ea typeface="楷体_GB2312" pitchFamily="49" charset="-122"/>
              </a:rPr>
              <a:t>    AF(Auxiliary Carry Flag)</a:t>
            </a:r>
            <a:r>
              <a:rPr lang="zh-CN" altLang="en-US" sz="2400" b="1" dirty="0">
                <a:solidFill>
                  <a:srgbClr val="0000FF"/>
                </a:solidFill>
                <a:latin typeface="楷体_GB2312" pitchFamily="49" charset="-122"/>
                <a:ea typeface="楷体_GB2312" pitchFamily="49" charset="-122"/>
              </a:rPr>
              <a:t>辅助进位标志。</a:t>
            </a:r>
            <a:r>
              <a:rPr lang="zh-CN" altLang="en-US" sz="2400" b="1" dirty="0">
                <a:solidFill>
                  <a:srgbClr val="000000"/>
                </a:solidFill>
                <a:latin typeface="楷体_GB2312" pitchFamily="49" charset="-122"/>
                <a:ea typeface="楷体_GB2312" pitchFamily="49" charset="-122"/>
              </a:rPr>
              <a:t>如果在加法时</a:t>
            </a:r>
            <a:r>
              <a:rPr lang="en-US" altLang="zh-CN" sz="2400" b="1" dirty="0">
                <a:solidFill>
                  <a:srgbClr val="000000"/>
                </a:solidFill>
                <a:latin typeface="楷体_GB2312" pitchFamily="49" charset="-122"/>
                <a:ea typeface="楷体_GB2312" pitchFamily="49" charset="-122"/>
              </a:rPr>
              <a:t>D3</a:t>
            </a:r>
            <a:r>
              <a:rPr lang="zh-CN" altLang="en-US" sz="2400" b="1" dirty="0">
                <a:solidFill>
                  <a:srgbClr val="000000"/>
                </a:solidFill>
                <a:latin typeface="楷体_GB2312" pitchFamily="49" charset="-122"/>
                <a:ea typeface="楷体_GB2312" pitchFamily="49" charset="-122"/>
              </a:rPr>
              <a:t>位有进位或减法时</a:t>
            </a:r>
            <a:r>
              <a:rPr lang="en-US" altLang="zh-CN" sz="2400" b="1" dirty="0">
                <a:solidFill>
                  <a:srgbClr val="000000"/>
                </a:solidFill>
                <a:latin typeface="楷体_GB2312" pitchFamily="49" charset="-122"/>
                <a:ea typeface="楷体_GB2312" pitchFamily="49" charset="-122"/>
              </a:rPr>
              <a:t>D3</a:t>
            </a:r>
            <a:r>
              <a:rPr lang="zh-CN" altLang="en-US" sz="2400" b="1" dirty="0">
                <a:solidFill>
                  <a:srgbClr val="000000"/>
                </a:solidFill>
                <a:latin typeface="楷体_GB2312" pitchFamily="49" charset="-122"/>
                <a:ea typeface="楷体_GB2312" pitchFamily="49" charset="-122"/>
              </a:rPr>
              <a:t>位有借位</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则</a:t>
            </a:r>
            <a:r>
              <a:rPr lang="en-US" altLang="zh-CN" sz="2400" b="1" dirty="0">
                <a:solidFill>
                  <a:srgbClr val="000000"/>
                </a:solidFill>
                <a:latin typeface="楷体_GB2312" pitchFamily="49" charset="-122"/>
                <a:ea typeface="楷体_GB2312" pitchFamily="49" charset="-122"/>
              </a:rPr>
              <a:t>AF=1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AF=0</a:t>
            </a:r>
            <a:r>
              <a:rPr lang="zh-CN" altLang="en-US" sz="2400" b="1" dirty="0" smtClean="0">
                <a:solidFill>
                  <a:srgbClr val="000000"/>
                </a:solidFill>
                <a:latin typeface="楷体_GB2312" pitchFamily="49" charset="-122"/>
                <a:ea typeface="楷体_GB2312" pitchFamily="49" charset="-122"/>
              </a:rPr>
              <a:t>。</a:t>
            </a:r>
            <a:endParaRPr lang="zh-CN" altLang="en-US" sz="2400" b="1" dirty="0">
              <a:solidFill>
                <a:srgbClr val="000000"/>
              </a:solidFill>
              <a:latin typeface="楷体_GB2312" pitchFamily="49" charset="-122"/>
              <a:ea typeface="楷体_GB2312" pitchFamily="49" charset="-122"/>
            </a:endParaRPr>
          </a:p>
        </p:txBody>
      </p:sp>
      <p:sp>
        <p:nvSpPr>
          <p:cNvPr id="5" name="Rectangle 2"/>
          <p:cNvSpPr>
            <a:spLocks noChangeArrowheads="1"/>
          </p:cNvSpPr>
          <p:nvPr/>
        </p:nvSpPr>
        <p:spPr bwMode="auto">
          <a:xfrm>
            <a:off x="395536" y="2860352"/>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50000"/>
              </a:spcBef>
              <a:buClr>
                <a:schemeClr val="hlink"/>
              </a:buClr>
              <a:buSzPct val="110000"/>
              <a:buFont typeface="Wingdings" pitchFamily="2" charset="2"/>
              <a:buNone/>
            </a:pPr>
            <a:r>
              <a:rPr lang="en-US" altLang="zh-CN" sz="2400" b="1" dirty="0">
                <a:solidFill>
                  <a:srgbClr val="FF0000"/>
                </a:solidFill>
                <a:latin typeface="楷体_GB2312" pitchFamily="49" charset="-122"/>
                <a:ea typeface="楷体_GB2312" pitchFamily="49" charset="-122"/>
              </a:rPr>
              <a:t>    ZF(Zero Flag)</a:t>
            </a:r>
            <a:r>
              <a:rPr lang="zh-CN" altLang="en-US" sz="2400" b="1" dirty="0">
                <a:solidFill>
                  <a:srgbClr val="0000FF"/>
                </a:solidFill>
                <a:latin typeface="楷体_GB2312" pitchFamily="49" charset="-122"/>
                <a:ea typeface="楷体_GB2312" pitchFamily="49" charset="-122"/>
              </a:rPr>
              <a:t>零标志位</a:t>
            </a:r>
            <a:r>
              <a:rPr lang="zh-CN" altLang="en-US" sz="2400" b="1" dirty="0" smtClean="0">
                <a:solidFill>
                  <a:srgbClr val="0000FF"/>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如果</a:t>
            </a:r>
            <a:r>
              <a:rPr lang="zh-CN" altLang="en-US" sz="2400" b="1" dirty="0">
                <a:solidFill>
                  <a:srgbClr val="000000"/>
                </a:solidFill>
                <a:latin typeface="楷体_GB2312" pitchFamily="49" charset="-122"/>
                <a:ea typeface="楷体_GB2312" pitchFamily="49" charset="-122"/>
              </a:rPr>
              <a:t>运算结果各位都为零，则</a:t>
            </a:r>
            <a:r>
              <a:rPr lang="en-US" altLang="zh-CN" sz="2400" b="1" dirty="0">
                <a:solidFill>
                  <a:srgbClr val="000000"/>
                </a:solidFill>
                <a:latin typeface="楷体_GB2312" pitchFamily="49" charset="-122"/>
                <a:ea typeface="楷体_GB2312" pitchFamily="49" charset="-122"/>
              </a:rPr>
              <a:t>ZF=1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ZF=0</a:t>
            </a:r>
            <a:r>
              <a:rPr lang="zh-CN" altLang="en-US" sz="2400" b="1" dirty="0">
                <a:solidFill>
                  <a:srgbClr val="000000"/>
                </a:solidFill>
                <a:latin typeface="楷体_GB2312" pitchFamily="49" charset="-122"/>
                <a:ea typeface="楷体_GB2312" pitchFamily="49" charset="-122"/>
              </a:rPr>
              <a:t>。</a:t>
            </a:r>
          </a:p>
        </p:txBody>
      </p:sp>
      <p:sp>
        <p:nvSpPr>
          <p:cNvPr id="6" name="Rectangle 3"/>
          <p:cNvSpPr>
            <a:spLocks noChangeArrowheads="1"/>
          </p:cNvSpPr>
          <p:nvPr/>
        </p:nvSpPr>
        <p:spPr bwMode="auto">
          <a:xfrm>
            <a:off x="398782" y="3573016"/>
            <a:ext cx="784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50000"/>
              </a:spcBef>
              <a:buClr>
                <a:schemeClr val="hlink"/>
              </a:buClr>
              <a:buSzPct val="110000"/>
              <a:buFont typeface="Wingdings" pitchFamily="2" charset="2"/>
              <a:buNone/>
            </a:pPr>
            <a:r>
              <a:rPr lang="en-US" altLang="zh-CN" sz="2400" b="1" dirty="0">
                <a:solidFill>
                  <a:srgbClr val="27182A"/>
                </a:solidFill>
                <a:latin typeface="楷体_GB2312" pitchFamily="49" charset="-122"/>
                <a:ea typeface="楷体_GB2312" pitchFamily="49" charset="-122"/>
              </a:rPr>
              <a:t>    </a:t>
            </a:r>
            <a:r>
              <a:rPr lang="en-US" altLang="zh-CN" sz="2400" b="1" dirty="0">
                <a:solidFill>
                  <a:srgbClr val="FF0000"/>
                </a:solidFill>
                <a:latin typeface="楷体_GB2312" pitchFamily="49" charset="-122"/>
                <a:ea typeface="楷体_GB2312" pitchFamily="49" charset="-122"/>
              </a:rPr>
              <a:t>SF(Sign Flag)</a:t>
            </a:r>
            <a:r>
              <a:rPr lang="zh-CN" altLang="en-US" sz="2400" b="1" dirty="0">
                <a:solidFill>
                  <a:srgbClr val="0000FF"/>
                </a:solidFill>
                <a:latin typeface="楷体_GB2312" pitchFamily="49" charset="-122"/>
                <a:ea typeface="楷体_GB2312" pitchFamily="49" charset="-122"/>
              </a:rPr>
              <a:t>符号标志</a:t>
            </a:r>
            <a:r>
              <a:rPr lang="zh-CN" altLang="en-US" sz="2400" b="1" dirty="0" smtClean="0">
                <a:solidFill>
                  <a:srgbClr val="0000FF"/>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运算</a:t>
            </a:r>
            <a:r>
              <a:rPr lang="zh-CN" altLang="en-US" sz="2400" b="1" dirty="0">
                <a:solidFill>
                  <a:srgbClr val="000000"/>
                </a:solidFill>
                <a:latin typeface="楷体_GB2312" pitchFamily="49" charset="-122"/>
                <a:ea typeface="楷体_GB2312" pitchFamily="49" charset="-122"/>
              </a:rPr>
              <a:t>结果为负时，</a:t>
            </a:r>
            <a:r>
              <a:rPr lang="en-US" altLang="zh-CN" sz="2400" b="1" dirty="0">
                <a:solidFill>
                  <a:srgbClr val="000000"/>
                </a:solidFill>
                <a:latin typeface="楷体_GB2312" pitchFamily="49" charset="-122"/>
                <a:ea typeface="楷体_GB2312" pitchFamily="49" charset="-122"/>
              </a:rPr>
              <a:t>SF=1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SF=0.</a:t>
            </a:r>
          </a:p>
        </p:txBody>
      </p:sp>
      <p:sp>
        <p:nvSpPr>
          <p:cNvPr id="7" name="Rectangle 2"/>
          <p:cNvSpPr>
            <a:spLocks noChangeArrowheads="1"/>
          </p:cNvSpPr>
          <p:nvPr/>
        </p:nvSpPr>
        <p:spPr bwMode="auto">
          <a:xfrm>
            <a:off x="467544" y="4221088"/>
            <a:ext cx="807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50000"/>
              </a:spcBef>
              <a:buClr>
                <a:schemeClr val="hlink"/>
              </a:buClr>
              <a:buSzPct val="110000"/>
              <a:buFont typeface="Wingdings" pitchFamily="2" charset="2"/>
              <a:buNone/>
            </a:pPr>
            <a:r>
              <a:rPr lang="en-US" altLang="zh-CN" sz="2400" b="1" dirty="0">
                <a:solidFill>
                  <a:srgbClr val="27182A"/>
                </a:solidFill>
                <a:latin typeface="楷体_GB2312" pitchFamily="49" charset="-122"/>
                <a:ea typeface="楷体_GB2312" pitchFamily="49" charset="-122"/>
              </a:rPr>
              <a:t>    </a:t>
            </a:r>
            <a:r>
              <a:rPr lang="en-US" altLang="zh-CN" sz="2400" b="1" dirty="0">
                <a:solidFill>
                  <a:srgbClr val="FF0000"/>
                </a:solidFill>
                <a:latin typeface="楷体_GB2312" pitchFamily="49" charset="-122"/>
                <a:ea typeface="楷体_GB2312" pitchFamily="49" charset="-122"/>
              </a:rPr>
              <a:t>OF(Overflow Flag)</a:t>
            </a:r>
            <a:r>
              <a:rPr lang="zh-CN" altLang="en-US" sz="2400" b="1" dirty="0">
                <a:solidFill>
                  <a:srgbClr val="0000FF"/>
                </a:solidFill>
                <a:latin typeface="楷体_GB2312" pitchFamily="49" charset="-122"/>
                <a:ea typeface="楷体_GB2312" pitchFamily="49" charset="-122"/>
              </a:rPr>
              <a:t>溢出标志</a:t>
            </a:r>
            <a:r>
              <a:rPr lang="zh-CN" altLang="en-US" sz="2400" b="1" dirty="0" smtClean="0">
                <a:solidFill>
                  <a:srgbClr val="0000FF"/>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运算</a:t>
            </a:r>
            <a:r>
              <a:rPr lang="zh-CN" altLang="en-US" sz="2400" b="1" dirty="0">
                <a:solidFill>
                  <a:srgbClr val="000000"/>
                </a:solidFill>
                <a:latin typeface="楷体_GB2312" pitchFamily="49" charset="-122"/>
                <a:ea typeface="楷体_GB2312" pitchFamily="49" charset="-122"/>
              </a:rPr>
              <a:t>中结果超出</a:t>
            </a:r>
            <a:r>
              <a:rPr lang="en-US" altLang="zh-CN" sz="2400" b="1" dirty="0">
                <a:solidFill>
                  <a:srgbClr val="000000"/>
                </a:solidFill>
                <a:latin typeface="楷体_GB2312" pitchFamily="49" charset="-122"/>
                <a:ea typeface="楷体_GB2312" pitchFamily="49" charset="-122"/>
              </a:rPr>
              <a:t>8</a:t>
            </a:r>
            <a:r>
              <a:rPr lang="zh-CN" altLang="en-US" sz="2400" b="1" dirty="0">
                <a:solidFill>
                  <a:srgbClr val="000000"/>
                </a:solidFill>
                <a:latin typeface="楷体_GB2312" pitchFamily="49" charset="-122"/>
                <a:ea typeface="楷体_GB2312" pitchFamily="49" charset="-122"/>
              </a:rPr>
              <a:t>位或者</a:t>
            </a:r>
            <a:r>
              <a:rPr lang="en-US" altLang="zh-CN" sz="2400" b="1" dirty="0">
                <a:solidFill>
                  <a:srgbClr val="000000"/>
                </a:solidFill>
                <a:latin typeface="楷体_GB2312" pitchFamily="49" charset="-122"/>
                <a:ea typeface="楷体_GB2312" pitchFamily="49" charset="-122"/>
              </a:rPr>
              <a:t>16</a:t>
            </a:r>
            <a:r>
              <a:rPr lang="zh-CN" altLang="en-US" sz="2400" b="1" dirty="0">
                <a:solidFill>
                  <a:srgbClr val="000000"/>
                </a:solidFill>
                <a:latin typeface="楷体_GB2312" pitchFamily="49" charset="-122"/>
                <a:ea typeface="楷体_GB2312" pitchFamily="49" charset="-122"/>
              </a:rPr>
              <a:t>位有符号数所能表示的数值</a:t>
            </a:r>
            <a:r>
              <a:rPr lang="zh-CN" altLang="en-US" sz="2400" b="1" dirty="0" smtClean="0">
                <a:solidFill>
                  <a:srgbClr val="000000"/>
                </a:solidFill>
                <a:latin typeface="楷体_GB2312" pitchFamily="49" charset="-122"/>
                <a:ea typeface="楷体_GB2312" pitchFamily="49" charset="-122"/>
              </a:rPr>
              <a:t>范围，</a:t>
            </a:r>
            <a:r>
              <a:rPr lang="zh-CN" altLang="en-US" sz="2400" b="1" dirty="0">
                <a:solidFill>
                  <a:srgbClr val="000000"/>
                </a:solidFill>
                <a:latin typeface="楷体_GB2312" pitchFamily="49" charset="-122"/>
                <a:ea typeface="楷体_GB2312" pitchFamily="49" charset="-122"/>
              </a:rPr>
              <a:t>产生溢出，</a:t>
            </a:r>
            <a:r>
              <a:rPr lang="en-US" altLang="zh-CN" sz="2400" b="1" dirty="0">
                <a:solidFill>
                  <a:srgbClr val="000000"/>
                </a:solidFill>
                <a:latin typeface="楷体_GB2312" pitchFamily="49" charset="-122"/>
                <a:ea typeface="楷体_GB2312" pitchFamily="49" charset="-122"/>
              </a:rPr>
              <a:t>OF=1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OF=0</a:t>
            </a:r>
            <a:r>
              <a:rPr lang="zh-CN" altLang="en-US" sz="2400" b="1" dirty="0">
                <a:solidFill>
                  <a:srgbClr val="000000"/>
                </a:solidFill>
                <a:latin typeface="楷体_GB2312" pitchFamily="49" charset="-122"/>
                <a:ea typeface="楷体_GB2312" pitchFamily="49" charset="-122"/>
              </a:rPr>
              <a:t>。</a:t>
            </a:r>
          </a:p>
        </p:txBody>
      </p:sp>
      <p:sp>
        <p:nvSpPr>
          <p:cNvPr id="8" name="Rectangle 3"/>
          <p:cNvSpPr>
            <a:spLocks noChangeArrowheads="1"/>
          </p:cNvSpPr>
          <p:nvPr/>
        </p:nvSpPr>
        <p:spPr bwMode="auto">
          <a:xfrm>
            <a:off x="467544" y="5301208"/>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t">
              <a:spcBef>
                <a:spcPct val="20000"/>
              </a:spcBef>
              <a:buClr>
                <a:schemeClr val="hlink"/>
              </a:buClr>
              <a:buSzPct val="110000"/>
              <a:buFont typeface="Wingdings" pitchFamily="2" charset="2"/>
              <a:buNone/>
            </a:pPr>
            <a:r>
              <a:rPr lang="en-US" altLang="zh-CN" sz="2400" b="1" dirty="0">
                <a:solidFill>
                  <a:srgbClr val="000000"/>
                </a:solidFill>
                <a:latin typeface="楷体_GB2312" pitchFamily="49" charset="-122"/>
                <a:ea typeface="楷体_GB2312" pitchFamily="49" charset="-122"/>
              </a:rPr>
              <a:t>    </a:t>
            </a:r>
            <a:r>
              <a:rPr lang="en-US" altLang="zh-CN" sz="2400" b="1" dirty="0">
                <a:solidFill>
                  <a:srgbClr val="F40000"/>
                </a:solidFill>
                <a:latin typeface="楷体_GB2312" pitchFamily="49" charset="-122"/>
                <a:ea typeface="楷体_GB2312" pitchFamily="49" charset="-122"/>
              </a:rPr>
              <a:t>PF(Parity Flag)</a:t>
            </a:r>
            <a:r>
              <a:rPr lang="zh-CN" altLang="en-US" sz="2400" b="1" dirty="0">
                <a:solidFill>
                  <a:srgbClr val="0000FF"/>
                </a:solidFill>
                <a:latin typeface="楷体_GB2312" pitchFamily="49" charset="-122"/>
                <a:ea typeface="楷体_GB2312" pitchFamily="49" charset="-122"/>
              </a:rPr>
              <a:t>奇偶标志</a:t>
            </a:r>
            <a:r>
              <a:rPr lang="zh-CN" altLang="en-US" sz="2400" b="1" dirty="0">
                <a:solidFill>
                  <a:srgbClr val="000000"/>
                </a:solidFill>
                <a:latin typeface="楷体_GB2312" pitchFamily="49" charset="-122"/>
                <a:ea typeface="楷体_GB2312" pitchFamily="49" charset="-122"/>
              </a:rPr>
              <a:t>。如果操作结果的低</a:t>
            </a:r>
            <a:r>
              <a:rPr lang="en-US" altLang="zh-CN" sz="2400" b="1" dirty="0">
                <a:solidFill>
                  <a:srgbClr val="000000"/>
                </a:solidFill>
                <a:latin typeface="楷体_GB2312" pitchFamily="49" charset="-122"/>
                <a:ea typeface="楷体_GB2312" pitchFamily="49" charset="-122"/>
              </a:rPr>
              <a:t>8</a:t>
            </a:r>
            <a:r>
              <a:rPr lang="zh-CN" altLang="en-US" sz="2400" b="1" dirty="0">
                <a:solidFill>
                  <a:srgbClr val="000000"/>
                </a:solidFill>
                <a:latin typeface="楷体_GB2312" pitchFamily="49" charset="-122"/>
                <a:ea typeface="楷体_GB2312" pitchFamily="49" charset="-122"/>
              </a:rPr>
              <a:t>位中含有偶数个</a:t>
            </a:r>
            <a:r>
              <a:rPr lang="en-US" altLang="zh-CN" sz="2400" b="1" dirty="0">
                <a:solidFill>
                  <a:srgbClr val="000000"/>
                </a:solidFill>
                <a:latin typeface="楷体_GB2312" pitchFamily="49" charset="-122"/>
                <a:ea typeface="楷体_GB2312" pitchFamily="49" charset="-122"/>
              </a:rPr>
              <a:t>1</a:t>
            </a:r>
            <a:r>
              <a:rPr lang="zh-CN" altLang="en-US" sz="2400" b="1" dirty="0">
                <a:solidFill>
                  <a:srgbClr val="000000"/>
                </a:solidFill>
                <a:latin typeface="楷体_GB2312" pitchFamily="49" charset="-122"/>
                <a:ea typeface="楷体_GB2312" pitchFamily="49" charset="-122"/>
              </a:rPr>
              <a:t>，</a:t>
            </a:r>
            <a:r>
              <a:rPr lang="en-US" altLang="zh-CN" sz="2400" b="1" dirty="0">
                <a:solidFill>
                  <a:srgbClr val="000000"/>
                </a:solidFill>
                <a:latin typeface="楷体_GB2312" pitchFamily="49" charset="-122"/>
                <a:ea typeface="楷体_GB2312" pitchFamily="49" charset="-122"/>
              </a:rPr>
              <a:t>PF=1</a:t>
            </a:r>
            <a:r>
              <a:rPr lang="zh-CN" altLang="en-US" sz="2400" b="1" dirty="0">
                <a:solidFill>
                  <a:srgbClr val="000000"/>
                </a:solidFill>
                <a:latin typeface="楷体_GB2312" pitchFamily="49" charset="-122"/>
                <a:ea typeface="楷体_GB2312" pitchFamily="49" charset="-122"/>
              </a:rPr>
              <a:t>，否则</a:t>
            </a:r>
            <a:r>
              <a:rPr lang="en-US" altLang="zh-CN" sz="2400" b="1" dirty="0">
                <a:solidFill>
                  <a:srgbClr val="000000"/>
                </a:solidFill>
                <a:latin typeface="楷体_GB2312" pitchFamily="49" charset="-122"/>
                <a:ea typeface="楷体_GB2312" pitchFamily="49" charset="-122"/>
              </a:rPr>
              <a:t>PF=0</a:t>
            </a:r>
            <a:r>
              <a:rPr lang="zh-CN" altLang="en-US" sz="2400" b="1" dirty="0">
                <a:solidFill>
                  <a:srgbClr val="000000"/>
                </a:solidFill>
                <a:latin typeface="楷体_GB2312" pitchFamily="49" charset="-122"/>
                <a:ea typeface="楷体_GB2312" pitchFamily="49" charset="-122"/>
              </a:rPr>
              <a:t>。</a:t>
            </a:r>
          </a:p>
        </p:txBody>
      </p:sp>
    </p:spTree>
    <p:extLst>
      <p:ext uri="{BB962C8B-B14F-4D97-AF65-F5344CB8AC3E}">
        <p14:creationId xmlns:p14="http://schemas.microsoft.com/office/powerpoint/2010/main" val="102762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8"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467544" y="1052736"/>
            <a:ext cx="856895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一、加减法指令</a:t>
            </a:r>
          </a:p>
          <a:p>
            <a:pPr eaLnBrk="1" hangingPunct="1"/>
            <a:r>
              <a:rPr lang="zh-CN" altLang="en-US" sz="2800" b="1" dirty="0">
                <a:solidFill>
                  <a:srgbClr val="000000"/>
                </a:solidFill>
              </a:rPr>
              <a:t>（一）加法指令（</a:t>
            </a:r>
            <a:r>
              <a:rPr lang="en-US" altLang="zh-CN" sz="2800" b="1" dirty="0">
                <a:solidFill>
                  <a:srgbClr val="000000"/>
                </a:solidFill>
              </a:rPr>
              <a:t>ADD</a:t>
            </a:r>
            <a:r>
              <a:rPr lang="zh-CN" altLang="en-US" sz="2800" b="1" dirty="0">
                <a:solidFill>
                  <a:srgbClr val="000000"/>
                </a:solidFill>
              </a:rPr>
              <a:t>、</a:t>
            </a:r>
            <a:r>
              <a:rPr lang="en-US" altLang="zh-CN" sz="2800" b="1" dirty="0">
                <a:solidFill>
                  <a:srgbClr val="000000"/>
                </a:solidFill>
              </a:rPr>
              <a:t>ADC</a:t>
            </a:r>
            <a:r>
              <a:rPr lang="zh-CN" altLang="en-US" sz="2800" b="1" dirty="0">
                <a:solidFill>
                  <a:srgbClr val="000000"/>
                </a:solidFill>
              </a:rPr>
              <a:t>）</a:t>
            </a:r>
          </a:p>
          <a:p>
            <a:pPr eaLnBrk="1" hangingPunct="1"/>
            <a:r>
              <a:rPr lang="zh-CN" altLang="en-US" sz="2800" b="1" dirty="0">
                <a:solidFill>
                  <a:srgbClr val="FF0101"/>
                </a:solidFill>
              </a:rPr>
              <a:t>（</a:t>
            </a:r>
            <a:r>
              <a:rPr lang="en-US" altLang="zh-CN" sz="2800" b="1" dirty="0">
                <a:solidFill>
                  <a:srgbClr val="FF0101"/>
                </a:solidFill>
              </a:rPr>
              <a:t>Add byte or word/ with carry </a:t>
            </a:r>
            <a:r>
              <a:rPr lang="zh-CN" altLang="en-US" sz="2800" b="1" dirty="0">
                <a:solidFill>
                  <a:srgbClr val="FF0101"/>
                </a:solidFill>
              </a:rPr>
              <a:t>）</a:t>
            </a:r>
            <a:endParaRPr lang="zh-CN" altLang="en-US" sz="2800" b="1" dirty="0">
              <a:solidFill>
                <a:srgbClr val="000000"/>
              </a:solidFill>
            </a:endParaRPr>
          </a:p>
          <a:p>
            <a:pPr eaLnBrk="1" hangingPunct="1"/>
            <a:r>
              <a:rPr lang="zh-CN" altLang="en-US" sz="2800" b="1" dirty="0">
                <a:solidFill>
                  <a:srgbClr val="000000"/>
                </a:solidFill>
              </a:rPr>
              <a:t>格式：</a:t>
            </a:r>
          </a:p>
          <a:p>
            <a:pPr eaLnBrk="1" hangingPunct="1"/>
            <a:r>
              <a:rPr lang="en-US" altLang="zh-CN" sz="2800" b="1" dirty="0">
                <a:solidFill>
                  <a:srgbClr val="FF0000"/>
                </a:solidFill>
              </a:rPr>
              <a:t>ADD  </a:t>
            </a:r>
            <a:r>
              <a:rPr lang="en-US" altLang="zh-CN" sz="2800" b="1" dirty="0"/>
              <a:t>DST, SRC</a:t>
            </a:r>
            <a:r>
              <a:rPr lang="en-US" altLang="zh-CN" sz="2800" b="1" dirty="0">
                <a:solidFill>
                  <a:srgbClr val="000000"/>
                </a:solidFill>
              </a:rPr>
              <a:t>	  </a:t>
            </a:r>
            <a:r>
              <a:rPr lang="zh-CN" altLang="en-US" sz="2800" b="1" dirty="0">
                <a:solidFill>
                  <a:srgbClr val="000000"/>
                </a:solidFill>
              </a:rPr>
              <a:t>；</a:t>
            </a:r>
            <a:r>
              <a:rPr lang="en-US" altLang="zh-CN" sz="2800" b="1" dirty="0">
                <a:solidFill>
                  <a:srgbClr val="000000"/>
                </a:solidFill>
              </a:rPr>
              <a:t>(DST) ←(SRC)+(DST)</a:t>
            </a:r>
          </a:p>
          <a:p>
            <a:pPr eaLnBrk="1" hangingPunct="1"/>
            <a:r>
              <a:rPr lang="en-US" altLang="zh-CN" sz="2800" b="1" dirty="0">
                <a:solidFill>
                  <a:srgbClr val="FF0000"/>
                </a:solidFill>
              </a:rPr>
              <a:t>ADC </a:t>
            </a:r>
            <a:r>
              <a:rPr lang="en-US" altLang="zh-CN" sz="2800" b="1" dirty="0"/>
              <a:t> DST, </a:t>
            </a:r>
            <a:r>
              <a:rPr lang="en-US" altLang="zh-CN" sz="2800" b="1" dirty="0" smtClean="0"/>
              <a:t>SRC</a:t>
            </a:r>
            <a:r>
              <a:rPr lang="en-US" altLang="zh-CN" sz="2800" b="1" dirty="0" smtClean="0">
                <a:solidFill>
                  <a:srgbClr val="000000"/>
                </a:solidFill>
              </a:rPr>
              <a:t>    </a:t>
            </a:r>
            <a:r>
              <a:rPr lang="zh-CN" altLang="en-US" sz="2800" b="1" dirty="0">
                <a:solidFill>
                  <a:srgbClr val="000000"/>
                </a:solidFill>
              </a:rPr>
              <a:t>；</a:t>
            </a:r>
            <a:r>
              <a:rPr lang="en-US" altLang="zh-CN" sz="2800" b="1" dirty="0">
                <a:solidFill>
                  <a:srgbClr val="000000"/>
                </a:solidFill>
              </a:rPr>
              <a:t>(DST) ←(SRC)+(DST)</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 </a:t>
            </a:r>
          </a:p>
        </p:txBody>
      </p:sp>
      <p:sp>
        <p:nvSpPr>
          <p:cNvPr id="4" name="Text Box 8"/>
          <p:cNvSpPr txBox="1">
            <a:spLocks noChangeArrowheads="1"/>
          </p:cNvSpPr>
          <p:nvPr/>
        </p:nvSpPr>
        <p:spPr bwMode="auto">
          <a:xfrm>
            <a:off x="467544" y="3645024"/>
            <a:ext cx="8281987"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sz="2400" b="1" dirty="0">
                <a:solidFill>
                  <a:srgbClr val="000000"/>
                </a:solidFill>
              </a:rPr>
              <a:t>SRC</a:t>
            </a:r>
            <a:r>
              <a:rPr lang="zh-CN" altLang="en-US" sz="2400" b="1" dirty="0">
                <a:solidFill>
                  <a:srgbClr val="000000"/>
                </a:solidFill>
              </a:rPr>
              <a:t>可以取立即数、通用寄存器和存储单元</a:t>
            </a:r>
            <a:r>
              <a:rPr lang="zh-CN" altLang="en-US" sz="2400" b="1" dirty="0" smtClean="0">
                <a:solidFill>
                  <a:srgbClr val="000000"/>
                </a:solidFill>
              </a:rPr>
              <a:t>，</a:t>
            </a:r>
            <a:endParaRPr lang="en-US" altLang="zh-CN" sz="2400" b="1" dirty="0" smtClean="0">
              <a:solidFill>
                <a:srgbClr val="000000"/>
              </a:solidFill>
            </a:endParaRPr>
          </a:p>
          <a:p>
            <a:pPr eaLnBrk="1" hangingPunct="1">
              <a:spcBef>
                <a:spcPct val="50000"/>
              </a:spcBef>
            </a:pPr>
            <a:r>
              <a:rPr lang="en-US" altLang="zh-CN" sz="2400" b="1" dirty="0" smtClean="0">
                <a:solidFill>
                  <a:srgbClr val="000000"/>
                </a:solidFill>
              </a:rPr>
              <a:t>DST</a:t>
            </a:r>
            <a:r>
              <a:rPr lang="zh-CN" altLang="en-US" sz="2400" b="1" dirty="0">
                <a:solidFill>
                  <a:srgbClr val="000000"/>
                </a:solidFill>
              </a:rPr>
              <a:t>可以取通用寄存器和存储单元</a:t>
            </a:r>
            <a:r>
              <a:rPr lang="zh-CN" altLang="en-US" sz="2400" b="1" dirty="0" smtClean="0">
                <a:solidFill>
                  <a:srgbClr val="000000"/>
                </a:solidFill>
              </a:rPr>
              <a:t>，</a:t>
            </a:r>
            <a:endParaRPr lang="en-US" altLang="zh-CN" sz="2400" b="1" dirty="0" smtClean="0">
              <a:solidFill>
                <a:srgbClr val="000000"/>
              </a:solidFill>
            </a:endParaRPr>
          </a:p>
          <a:p>
            <a:pPr eaLnBrk="1" hangingPunct="1">
              <a:spcBef>
                <a:spcPct val="50000"/>
              </a:spcBef>
            </a:pPr>
            <a:r>
              <a:rPr lang="zh-CN" altLang="en-US" sz="2400" b="1" dirty="0" smtClean="0">
                <a:solidFill>
                  <a:srgbClr val="000000"/>
                </a:solidFill>
              </a:rPr>
              <a:t>但</a:t>
            </a:r>
            <a:r>
              <a:rPr lang="en-US" altLang="zh-CN" sz="2400" b="1" dirty="0">
                <a:solidFill>
                  <a:srgbClr val="000000"/>
                </a:solidFill>
              </a:rPr>
              <a:t>SRC</a:t>
            </a:r>
            <a:r>
              <a:rPr lang="zh-CN" altLang="en-US" sz="2400" b="1" dirty="0">
                <a:solidFill>
                  <a:srgbClr val="000000"/>
                </a:solidFill>
              </a:rPr>
              <a:t>和</a:t>
            </a:r>
            <a:r>
              <a:rPr lang="en-US" altLang="zh-CN" sz="2400" b="1" dirty="0">
                <a:solidFill>
                  <a:srgbClr val="000000"/>
                </a:solidFill>
              </a:rPr>
              <a:t>DST</a:t>
            </a:r>
            <a:r>
              <a:rPr lang="zh-CN" altLang="en-US" sz="2400" b="1" dirty="0">
                <a:solidFill>
                  <a:srgbClr val="000000"/>
                </a:solidFill>
              </a:rPr>
              <a:t>不能同时取存储单元。</a:t>
            </a:r>
            <a:r>
              <a:rPr lang="zh-CN" altLang="en-US" sz="2800" dirty="0"/>
              <a:t> </a:t>
            </a:r>
          </a:p>
        </p:txBody>
      </p:sp>
    </p:spTree>
    <p:extLst>
      <p:ext uri="{BB962C8B-B14F-4D97-AF65-F5344CB8AC3E}">
        <p14:creationId xmlns:p14="http://schemas.microsoft.com/office/powerpoint/2010/main" val="54910837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251520" y="1556792"/>
            <a:ext cx="845978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endParaRPr lang="en-US" altLang="zh-CN" sz="2400" b="1" dirty="0">
              <a:solidFill>
                <a:srgbClr val="000000"/>
              </a:solidFill>
            </a:endParaRPr>
          </a:p>
          <a:p>
            <a:pPr eaLnBrk="1" hangingPunct="1"/>
            <a:r>
              <a:rPr lang="zh-CN" altLang="en-US" sz="2400" b="1" dirty="0">
                <a:solidFill>
                  <a:srgbClr val="000000"/>
                </a:solidFill>
              </a:rPr>
              <a:t>例如，设变量</a:t>
            </a:r>
            <a:r>
              <a:rPr lang="en-US" altLang="zh-CN" sz="2400" b="1" dirty="0">
                <a:solidFill>
                  <a:srgbClr val="FF0000"/>
                </a:solidFill>
              </a:rPr>
              <a:t>VAR1</a:t>
            </a:r>
            <a:r>
              <a:rPr lang="zh-CN" altLang="en-US" sz="2400" b="1" dirty="0">
                <a:solidFill>
                  <a:srgbClr val="000000"/>
                </a:solidFill>
              </a:rPr>
              <a:t>为字型变量，</a:t>
            </a:r>
            <a:r>
              <a:rPr lang="en-US" altLang="zh-CN" sz="2400" b="1" dirty="0">
                <a:solidFill>
                  <a:srgbClr val="FF0000"/>
                </a:solidFill>
              </a:rPr>
              <a:t>VAR2</a:t>
            </a:r>
            <a:r>
              <a:rPr lang="zh-CN" altLang="en-US" sz="2400" b="1" dirty="0">
                <a:solidFill>
                  <a:srgbClr val="000000"/>
                </a:solidFill>
              </a:rPr>
              <a:t>为字节变量，则有</a:t>
            </a:r>
          </a:p>
          <a:p>
            <a:pPr eaLnBrk="1" hangingPunct="1"/>
            <a:r>
              <a:rPr lang="en-US" altLang="zh-CN" sz="2400" b="1" dirty="0">
                <a:solidFill>
                  <a:srgbClr val="000000"/>
                </a:solidFill>
              </a:rPr>
              <a:t>ADD  AX, 56A0H		</a:t>
            </a:r>
            <a:r>
              <a:rPr lang="zh-CN" altLang="en-US" sz="2400" b="1" dirty="0">
                <a:solidFill>
                  <a:srgbClr val="000000"/>
                </a:solidFill>
              </a:rPr>
              <a:t>；</a:t>
            </a:r>
            <a:r>
              <a:rPr lang="en-US" altLang="zh-CN" sz="2400" b="1" dirty="0">
                <a:solidFill>
                  <a:schemeClr val="accent2"/>
                </a:solidFill>
              </a:rPr>
              <a:t>(AX) ←(AX)+56A0H</a:t>
            </a:r>
          </a:p>
          <a:p>
            <a:pPr eaLnBrk="1" hangingPunct="1"/>
            <a:r>
              <a:rPr lang="en-US" altLang="zh-CN" sz="2400" b="1" dirty="0">
                <a:solidFill>
                  <a:srgbClr val="000000"/>
                </a:solidFill>
              </a:rPr>
              <a:t>ADC  VAR1, 127FH	</a:t>
            </a:r>
            <a:r>
              <a:rPr lang="zh-CN" altLang="en-US" sz="2400" b="1" dirty="0">
                <a:solidFill>
                  <a:srgbClr val="000000"/>
                </a:solidFill>
              </a:rPr>
              <a:t>；</a:t>
            </a:r>
            <a:r>
              <a:rPr lang="zh-CN" altLang="en-US" sz="2400" b="1" dirty="0">
                <a:solidFill>
                  <a:schemeClr val="accent6"/>
                </a:solidFill>
              </a:rPr>
              <a:t>（</a:t>
            </a:r>
            <a:r>
              <a:rPr lang="en-US" altLang="zh-CN" sz="2400" b="1" dirty="0">
                <a:solidFill>
                  <a:schemeClr val="accent6"/>
                </a:solidFill>
              </a:rPr>
              <a:t>VAR1</a:t>
            </a:r>
            <a:r>
              <a:rPr lang="zh-CN" altLang="en-US" sz="2400" b="1" dirty="0">
                <a:solidFill>
                  <a:schemeClr val="accent6"/>
                </a:solidFill>
              </a:rPr>
              <a:t>）←（</a:t>
            </a:r>
            <a:r>
              <a:rPr lang="en-US" altLang="zh-CN" sz="2400" b="1" dirty="0">
                <a:solidFill>
                  <a:schemeClr val="accent6"/>
                </a:solidFill>
              </a:rPr>
              <a:t>VAR1</a:t>
            </a:r>
            <a:r>
              <a:rPr lang="zh-CN" altLang="en-US" sz="2400" b="1" dirty="0">
                <a:solidFill>
                  <a:schemeClr val="accent6"/>
                </a:solidFill>
              </a:rPr>
              <a:t>）＋</a:t>
            </a:r>
            <a:r>
              <a:rPr lang="en-US" altLang="zh-CN" sz="2400" b="1" dirty="0">
                <a:solidFill>
                  <a:schemeClr val="accent6"/>
                </a:solidFill>
              </a:rPr>
              <a:t>127FH</a:t>
            </a:r>
            <a:r>
              <a:rPr lang="zh-CN" altLang="en-US" sz="2400" b="1" dirty="0">
                <a:solidFill>
                  <a:schemeClr val="accent6"/>
                </a:solidFill>
              </a:rPr>
              <a:t>＋（</a:t>
            </a:r>
            <a:r>
              <a:rPr lang="en-US" altLang="zh-CN" sz="2400" b="1" dirty="0">
                <a:solidFill>
                  <a:schemeClr val="accent6"/>
                </a:solidFill>
              </a:rPr>
              <a:t>CF</a:t>
            </a:r>
            <a:r>
              <a:rPr lang="zh-CN" altLang="en-US" sz="2400" b="1" dirty="0">
                <a:solidFill>
                  <a:schemeClr val="accent6"/>
                </a:solidFill>
              </a:rPr>
              <a:t>）</a:t>
            </a:r>
          </a:p>
          <a:p>
            <a:pPr eaLnBrk="1" hangingPunct="1"/>
            <a:r>
              <a:rPr lang="en-US" altLang="zh-CN" sz="2400" b="1" dirty="0">
                <a:solidFill>
                  <a:srgbClr val="000000"/>
                </a:solidFill>
              </a:rPr>
              <a:t>ADC  AX, BX 		</a:t>
            </a:r>
            <a:r>
              <a:rPr lang="zh-CN" altLang="en-US" sz="2400" b="1" dirty="0">
                <a:solidFill>
                  <a:schemeClr val="accent6"/>
                </a:solidFill>
              </a:rPr>
              <a:t>；</a:t>
            </a:r>
            <a:r>
              <a:rPr lang="en-US" altLang="zh-CN" sz="2400" b="1" dirty="0">
                <a:solidFill>
                  <a:schemeClr val="accent6"/>
                </a:solidFill>
              </a:rPr>
              <a:t>(AX) ←(AX)+(BX) </a:t>
            </a:r>
            <a:r>
              <a:rPr lang="zh-CN" altLang="en-US" sz="2400" b="1" dirty="0">
                <a:solidFill>
                  <a:schemeClr val="accent6"/>
                </a:solidFill>
              </a:rPr>
              <a:t>＋（</a:t>
            </a:r>
            <a:r>
              <a:rPr lang="en-US" altLang="zh-CN" sz="2400" b="1" dirty="0">
                <a:solidFill>
                  <a:schemeClr val="accent6"/>
                </a:solidFill>
              </a:rPr>
              <a:t>CF</a:t>
            </a:r>
            <a:r>
              <a:rPr lang="zh-CN" altLang="en-US" sz="2400" b="1" dirty="0">
                <a:solidFill>
                  <a:schemeClr val="accent6"/>
                </a:solidFill>
              </a:rPr>
              <a:t>）</a:t>
            </a:r>
          </a:p>
          <a:p>
            <a:pPr eaLnBrk="1" hangingPunct="1"/>
            <a:r>
              <a:rPr lang="en-US" altLang="zh-CN" sz="2400" b="1" dirty="0">
                <a:solidFill>
                  <a:srgbClr val="000000"/>
                </a:solidFill>
              </a:rPr>
              <a:t>ADD  AX, VAR1      	</a:t>
            </a:r>
            <a:r>
              <a:rPr lang="zh-CN" altLang="en-US" sz="2400" b="1" dirty="0">
                <a:solidFill>
                  <a:schemeClr val="accent6"/>
                </a:solidFill>
              </a:rPr>
              <a:t>；</a:t>
            </a:r>
            <a:r>
              <a:rPr lang="en-US" altLang="zh-CN" sz="2400" b="1" dirty="0">
                <a:solidFill>
                  <a:schemeClr val="accent6"/>
                </a:solidFill>
              </a:rPr>
              <a:t>(AX) ←(AX)+</a:t>
            </a:r>
            <a:r>
              <a:rPr lang="zh-CN" altLang="en-US" sz="2400" b="1" dirty="0">
                <a:solidFill>
                  <a:schemeClr val="accent6"/>
                </a:solidFill>
              </a:rPr>
              <a:t>（</a:t>
            </a:r>
            <a:r>
              <a:rPr lang="en-US" altLang="zh-CN" sz="2400" b="1" dirty="0">
                <a:solidFill>
                  <a:schemeClr val="accent6"/>
                </a:solidFill>
              </a:rPr>
              <a:t>VAR1</a:t>
            </a:r>
            <a:r>
              <a:rPr lang="zh-CN" altLang="en-US" sz="2400" b="1" dirty="0">
                <a:solidFill>
                  <a:schemeClr val="accent6"/>
                </a:solidFill>
              </a:rPr>
              <a:t>）</a:t>
            </a:r>
          </a:p>
          <a:p>
            <a:pPr eaLnBrk="1" hangingPunct="1"/>
            <a:r>
              <a:rPr lang="en-US" altLang="zh-CN" sz="2400" b="1" dirty="0">
                <a:solidFill>
                  <a:srgbClr val="000000"/>
                </a:solidFill>
              </a:rPr>
              <a:t>ADD  BX, VAR1[DI] 	</a:t>
            </a:r>
            <a:r>
              <a:rPr lang="zh-CN" altLang="en-US" sz="2400" b="1" dirty="0">
                <a:solidFill>
                  <a:schemeClr val="accent6"/>
                </a:solidFill>
              </a:rPr>
              <a:t>；</a:t>
            </a:r>
            <a:r>
              <a:rPr lang="en-US" altLang="zh-CN" sz="2400" b="1" dirty="0">
                <a:solidFill>
                  <a:schemeClr val="accent6"/>
                </a:solidFill>
              </a:rPr>
              <a:t>(BX) ←(BX)+</a:t>
            </a:r>
            <a:r>
              <a:rPr lang="zh-CN" altLang="en-US" sz="2400" b="1" dirty="0">
                <a:solidFill>
                  <a:schemeClr val="accent6"/>
                </a:solidFill>
              </a:rPr>
              <a:t>（（</a:t>
            </a:r>
            <a:r>
              <a:rPr lang="en-US" altLang="zh-CN" sz="2400" b="1" dirty="0">
                <a:solidFill>
                  <a:schemeClr val="accent6"/>
                </a:solidFill>
              </a:rPr>
              <a:t>VAR1</a:t>
            </a:r>
            <a:r>
              <a:rPr lang="zh-CN" altLang="en-US" sz="2400" b="1" dirty="0">
                <a:solidFill>
                  <a:schemeClr val="accent6"/>
                </a:solidFill>
              </a:rPr>
              <a:t>）</a:t>
            </a:r>
            <a:r>
              <a:rPr lang="en-US" altLang="zh-CN" sz="2400" b="1" dirty="0">
                <a:solidFill>
                  <a:schemeClr val="accent6"/>
                </a:solidFill>
              </a:rPr>
              <a:t>+(DI)</a:t>
            </a:r>
            <a:r>
              <a:rPr lang="zh-CN" altLang="en-US" sz="2400" b="1" dirty="0">
                <a:solidFill>
                  <a:schemeClr val="accent6"/>
                </a:solidFill>
              </a:rPr>
              <a:t>）</a:t>
            </a:r>
          </a:p>
          <a:p>
            <a:pPr eaLnBrk="1" hangingPunct="1"/>
            <a:r>
              <a:rPr lang="en-US" altLang="zh-CN" sz="2400" b="1" dirty="0">
                <a:solidFill>
                  <a:srgbClr val="000000"/>
                </a:solidFill>
              </a:rPr>
              <a:t>ADD  BL, VAR2      	</a:t>
            </a:r>
            <a:r>
              <a:rPr lang="zh-CN" altLang="en-US" sz="2400" b="1" dirty="0">
                <a:solidFill>
                  <a:schemeClr val="accent6"/>
                </a:solidFill>
              </a:rPr>
              <a:t>；</a:t>
            </a:r>
            <a:r>
              <a:rPr lang="en-US" altLang="zh-CN" sz="2400" b="1" dirty="0">
                <a:solidFill>
                  <a:schemeClr val="accent6"/>
                </a:solidFill>
              </a:rPr>
              <a:t>(BL) ←(BL)+(VAR2)</a:t>
            </a:r>
          </a:p>
          <a:p>
            <a:pPr eaLnBrk="1" hangingPunct="1"/>
            <a:r>
              <a:rPr lang="en-US" altLang="zh-CN" sz="2400" b="1" dirty="0">
                <a:solidFill>
                  <a:srgbClr val="000000"/>
                </a:solidFill>
              </a:rPr>
              <a:t>ADD  BYTE PTR VAR1, AL</a:t>
            </a:r>
          </a:p>
          <a:p>
            <a:pPr eaLnBrk="1" hangingPunct="1"/>
            <a:r>
              <a:rPr lang="en-US" altLang="zh-CN" sz="2400" b="1" dirty="0">
                <a:solidFill>
                  <a:srgbClr val="000000"/>
                </a:solidFill>
              </a:rPr>
              <a:t>           </a:t>
            </a:r>
            <a:r>
              <a:rPr lang="zh-CN" altLang="en-US" sz="2400" b="1" dirty="0">
                <a:solidFill>
                  <a:srgbClr val="000000"/>
                </a:solidFill>
              </a:rPr>
              <a:t>；</a:t>
            </a:r>
            <a:r>
              <a:rPr lang="zh-CN" altLang="en-US" sz="2400" b="1" dirty="0">
                <a:solidFill>
                  <a:schemeClr val="accent6"/>
                </a:solidFill>
              </a:rPr>
              <a:t>（</a:t>
            </a:r>
            <a:r>
              <a:rPr lang="en-US" altLang="zh-CN" sz="2400" b="1" dirty="0">
                <a:solidFill>
                  <a:schemeClr val="accent6"/>
                </a:solidFill>
              </a:rPr>
              <a:t>VAR1</a:t>
            </a:r>
            <a:r>
              <a:rPr lang="zh-CN" altLang="en-US" sz="2400" b="1" dirty="0">
                <a:solidFill>
                  <a:schemeClr val="accent6"/>
                </a:solidFill>
              </a:rPr>
              <a:t>的低位字节）←（</a:t>
            </a:r>
            <a:r>
              <a:rPr lang="en-US" altLang="zh-CN" sz="2400" b="1" dirty="0">
                <a:solidFill>
                  <a:schemeClr val="accent6"/>
                </a:solidFill>
              </a:rPr>
              <a:t>VAR1</a:t>
            </a:r>
            <a:r>
              <a:rPr lang="zh-CN" altLang="en-US" sz="2400" b="1" dirty="0">
                <a:solidFill>
                  <a:schemeClr val="accent6"/>
                </a:solidFill>
              </a:rPr>
              <a:t>的低位）＋</a:t>
            </a:r>
            <a:r>
              <a:rPr lang="en-US" altLang="zh-CN" sz="2400" b="1" dirty="0">
                <a:solidFill>
                  <a:schemeClr val="accent6"/>
                </a:solidFill>
              </a:rPr>
              <a:t>(AL)</a:t>
            </a:r>
          </a:p>
        </p:txBody>
      </p:sp>
    </p:spTree>
    <p:extLst>
      <p:ext uri="{BB962C8B-B14F-4D97-AF65-F5344CB8AC3E}">
        <p14:creationId xmlns:p14="http://schemas.microsoft.com/office/powerpoint/2010/main" val="35694336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5" y="2996952"/>
            <a:ext cx="1008113" cy="5040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5"/>
          <p:cNvSpPr txBox="1">
            <a:spLocks noChangeArrowheads="1"/>
          </p:cNvSpPr>
          <p:nvPr/>
        </p:nvSpPr>
        <p:spPr bwMode="auto">
          <a:xfrm>
            <a:off x="683568" y="1700808"/>
            <a:ext cx="7488237" cy="4524315"/>
          </a:xfrm>
          <a:prstGeom prst="rect">
            <a:avLst/>
          </a:prstGeom>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b="1" dirty="0">
                <a:solidFill>
                  <a:srgbClr val="000000"/>
                </a:solidFill>
              </a:rPr>
              <a:t>ADD</a:t>
            </a:r>
            <a:r>
              <a:rPr lang="zh-CN" altLang="en-US" b="1" dirty="0">
                <a:solidFill>
                  <a:srgbClr val="000000"/>
                </a:solidFill>
              </a:rPr>
              <a:t>和</a:t>
            </a:r>
            <a:r>
              <a:rPr lang="en-US" altLang="zh-CN" b="1" dirty="0">
                <a:solidFill>
                  <a:srgbClr val="000000"/>
                </a:solidFill>
              </a:rPr>
              <a:t>ADC</a:t>
            </a:r>
            <a:r>
              <a:rPr lang="zh-CN" altLang="en-US" b="1" dirty="0">
                <a:solidFill>
                  <a:srgbClr val="000000"/>
                </a:solidFill>
              </a:rPr>
              <a:t>指令会正常影响</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6</a:t>
            </a:r>
            <a:r>
              <a:rPr lang="zh-CN" altLang="en-US" b="1" dirty="0">
                <a:solidFill>
                  <a:srgbClr val="000000"/>
                </a:solidFill>
              </a:rPr>
              <a:t>个状态标志位：</a:t>
            </a:r>
            <a:r>
              <a:rPr lang="en-US" altLang="zh-CN" b="1" dirty="0" smtClean="0">
                <a:solidFill>
                  <a:srgbClr val="FF0000"/>
                </a:solidFill>
              </a:rPr>
              <a:t>CF</a:t>
            </a:r>
            <a:r>
              <a:rPr lang="zh-CN" altLang="en-US" b="1" dirty="0" smtClean="0">
                <a:solidFill>
                  <a:srgbClr val="FF0000"/>
                </a:solidFill>
              </a:rPr>
              <a:t>、</a:t>
            </a:r>
            <a:r>
              <a:rPr lang="en-US" altLang="zh-CN" b="1" dirty="0" smtClean="0">
                <a:solidFill>
                  <a:srgbClr val="FF0000"/>
                </a:solidFill>
              </a:rPr>
              <a:t>AF</a:t>
            </a:r>
            <a:r>
              <a:rPr lang="zh-CN" altLang="en-US" b="1" dirty="0">
                <a:solidFill>
                  <a:srgbClr val="FF0000"/>
                </a:solidFill>
              </a:rPr>
              <a:t>、</a:t>
            </a:r>
            <a:r>
              <a:rPr lang="en-US" altLang="zh-CN" b="1" dirty="0">
                <a:solidFill>
                  <a:srgbClr val="FF0000"/>
                </a:solidFill>
              </a:rPr>
              <a:t>OF</a:t>
            </a:r>
            <a:r>
              <a:rPr lang="zh-CN" altLang="en-US" b="1" dirty="0">
                <a:solidFill>
                  <a:srgbClr val="FF0000"/>
                </a:solidFill>
              </a:rPr>
              <a:t>、</a:t>
            </a:r>
            <a:r>
              <a:rPr lang="en-US" altLang="zh-CN" b="1" dirty="0">
                <a:solidFill>
                  <a:srgbClr val="FF0000"/>
                </a:solidFill>
              </a:rPr>
              <a:t>SF</a:t>
            </a:r>
            <a:r>
              <a:rPr lang="zh-CN" altLang="en-US" b="1" dirty="0">
                <a:solidFill>
                  <a:srgbClr val="FF0000"/>
                </a:solidFill>
              </a:rPr>
              <a:t>、</a:t>
            </a:r>
            <a:r>
              <a:rPr lang="en-US" altLang="zh-CN" b="1" dirty="0">
                <a:solidFill>
                  <a:srgbClr val="FF0000"/>
                </a:solidFill>
              </a:rPr>
              <a:t>ZF</a:t>
            </a:r>
            <a:r>
              <a:rPr lang="zh-CN" altLang="en-US" b="1" dirty="0">
                <a:solidFill>
                  <a:srgbClr val="FF0000"/>
                </a:solidFill>
              </a:rPr>
              <a:t>和</a:t>
            </a:r>
            <a:r>
              <a:rPr lang="en-US" altLang="zh-CN" b="1" dirty="0">
                <a:solidFill>
                  <a:srgbClr val="FF0000"/>
                </a:solidFill>
              </a:rPr>
              <a:t>PF</a:t>
            </a:r>
            <a:r>
              <a:rPr lang="zh-CN" altLang="en-US" b="1" dirty="0">
                <a:solidFill>
                  <a:srgbClr val="000000"/>
                </a:solidFill>
              </a:rPr>
              <a:t>。</a:t>
            </a:r>
          </a:p>
          <a:p>
            <a:pPr eaLnBrk="1" hangingPunct="1">
              <a:spcBef>
                <a:spcPct val="50000"/>
              </a:spcBef>
            </a:pPr>
            <a:r>
              <a:rPr lang="zh-CN" altLang="en-US" b="1" dirty="0">
                <a:solidFill>
                  <a:srgbClr val="000000"/>
                </a:solidFill>
              </a:rPr>
              <a:t>例如，设（</a:t>
            </a:r>
            <a:r>
              <a:rPr lang="en-US" altLang="zh-CN" b="1" dirty="0">
                <a:solidFill>
                  <a:srgbClr val="000000"/>
                </a:solidFill>
              </a:rPr>
              <a:t>AX</a:t>
            </a:r>
            <a:r>
              <a:rPr lang="zh-CN" altLang="en-US" b="1" dirty="0">
                <a:solidFill>
                  <a:srgbClr val="000000"/>
                </a:solidFill>
              </a:rPr>
              <a:t>）＝</a:t>
            </a:r>
            <a:r>
              <a:rPr lang="en-US" altLang="zh-CN" b="1" dirty="0">
                <a:solidFill>
                  <a:srgbClr val="000000"/>
                </a:solidFill>
              </a:rPr>
              <a:t>125AH</a:t>
            </a:r>
            <a:r>
              <a:rPr lang="zh-CN" altLang="en-US" b="1" dirty="0">
                <a:solidFill>
                  <a:srgbClr val="000000"/>
                </a:solidFill>
              </a:rPr>
              <a:t>，则执行</a:t>
            </a:r>
            <a:r>
              <a:rPr lang="en-US" altLang="zh-CN" b="1" dirty="0">
                <a:solidFill>
                  <a:srgbClr val="000000"/>
                </a:solidFill>
              </a:rPr>
              <a:t>ADD AX</a:t>
            </a:r>
            <a:r>
              <a:rPr lang="zh-CN" altLang="en-US" b="1" dirty="0">
                <a:solidFill>
                  <a:srgbClr val="000000"/>
                </a:solidFill>
              </a:rPr>
              <a:t>，</a:t>
            </a:r>
            <a:r>
              <a:rPr lang="en-US" altLang="zh-CN" b="1" dirty="0">
                <a:solidFill>
                  <a:srgbClr val="000000"/>
                </a:solidFill>
              </a:rPr>
              <a:t>78C6H</a:t>
            </a:r>
            <a:r>
              <a:rPr lang="zh-CN" altLang="en-US" b="1" dirty="0">
                <a:solidFill>
                  <a:srgbClr val="000000"/>
                </a:solidFill>
              </a:rPr>
              <a:t>后，</a:t>
            </a:r>
          </a:p>
          <a:p>
            <a:pPr eaLnBrk="1" hangingPunct="1">
              <a:spcBef>
                <a:spcPct val="50000"/>
              </a:spcBef>
            </a:pPr>
            <a:r>
              <a:rPr lang="zh-CN" altLang="en-US" b="1" dirty="0" smtClean="0">
                <a:solidFill>
                  <a:srgbClr val="000000"/>
                </a:solidFill>
              </a:rPr>
              <a:t>                         </a:t>
            </a:r>
            <a:r>
              <a:rPr lang="zh-CN" altLang="en-US" sz="2400" b="1" dirty="0" smtClean="0">
                <a:solidFill>
                  <a:srgbClr val="000000"/>
                </a:solidFill>
              </a:rPr>
              <a:t>（</a:t>
            </a:r>
            <a:r>
              <a:rPr lang="en-US" altLang="zh-CN" sz="2400" b="1" dirty="0" smtClean="0">
                <a:solidFill>
                  <a:srgbClr val="000000"/>
                </a:solidFill>
              </a:rPr>
              <a:t>AX</a:t>
            </a:r>
            <a:r>
              <a:rPr lang="zh-CN" altLang="en-US" sz="2400" b="1" dirty="0" smtClean="0">
                <a:solidFill>
                  <a:srgbClr val="000000"/>
                </a:solidFill>
              </a:rPr>
              <a:t>）＝</a:t>
            </a:r>
            <a:r>
              <a:rPr lang="en-US" altLang="zh-CN" sz="2400" b="1" dirty="0" smtClean="0">
                <a:solidFill>
                  <a:srgbClr val="000000"/>
                </a:solidFill>
              </a:rPr>
              <a:t>8B20H</a:t>
            </a:r>
            <a:r>
              <a:rPr lang="zh-CN" altLang="en-US" sz="2400" b="1" dirty="0" smtClean="0">
                <a:solidFill>
                  <a:srgbClr val="000000"/>
                </a:solidFill>
              </a:rPr>
              <a:t>，</a:t>
            </a:r>
            <a:endParaRPr lang="en-US" altLang="zh-CN" sz="2400" b="1" dirty="0" smtClean="0">
              <a:solidFill>
                <a:srgbClr val="000000"/>
              </a:solidFill>
            </a:endParaRPr>
          </a:p>
          <a:p>
            <a:pPr eaLnBrk="1" hangingPunct="1">
              <a:spcBef>
                <a:spcPct val="50000"/>
              </a:spcBef>
            </a:pPr>
            <a:r>
              <a:rPr lang="en-US" altLang="zh-CN" b="1" dirty="0">
                <a:solidFill>
                  <a:srgbClr val="000000"/>
                </a:solidFill>
              </a:rPr>
              <a:t> </a:t>
            </a:r>
            <a:r>
              <a:rPr lang="en-US" altLang="zh-CN" b="1" dirty="0" smtClean="0">
                <a:solidFill>
                  <a:srgbClr val="000000"/>
                </a:solidFill>
              </a:rPr>
              <a:t>                      </a:t>
            </a:r>
            <a:r>
              <a:rPr lang="en-US" altLang="zh-CN" sz="2400" b="1" dirty="0" smtClean="0">
                <a:solidFill>
                  <a:srgbClr val="000000"/>
                </a:solidFill>
              </a:rPr>
              <a:t>CF=0</a:t>
            </a:r>
            <a:r>
              <a:rPr lang="zh-CN" altLang="en-US" sz="2400" b="1" dirty="0">
                <a:solidFill>
                  <a:srgbClr val="000000"/>
                </a:solidFill>
              </a:rPr>
              <a:t>，</a:t>
            </a:r>
            <a:r>
              <a:rPr lang="en-US" altLang="zh-CN" sz="2400" b="1" dirty="0">
                <a:solidFill>
                  <a:srgbClr val="000000"/>
                </a:solidFill>
              </a:rPr>
              <a:t>AF=1</a:t>
            </a:r>
            <a:r>
              <a:rPr lang="zh-CN" altLang="en-US" sz="2400" b="1" dirty="0">
                <a:solidFill>
                  <a:srgbClr val="000000"/>
                </a:solidFill>
              </a:rPr>
              <a:t>，</a:t>
            </a:r>
            <a:r>
              <a:rPr lang="en-US" altLang="zh-CN" sz="2400" b="1" dirty="0">
                <a:solidFill>
                  <a:srgbClr val="000000"/>
                </a:solidFill>
              </a:rPr>
              <a:t>OF=1</a:t>
            </a:r>
            <a:r>
              <a:rPr lang="zh-CN" altLang="en-US" b="1" dirty="0" smtClean="0">
                <a:solidFill>
                  <a:srgbClr val="000000"/>
                </a:solidFill>
              </a:rPr>
              <a:t>，                    </a:t>
            </a:r>
            <a:endParaRPr lang="en-US" altLang="zh-CN" b="1" dirty="0" smtClean="0">
              <a:solidFill>
                <a:srgbClr val="000000"/>
              </a:solidFill>
            </a:endParaRPr>
          </a:p>
          <a:p>
            <a:pPr eaLnBrk="1" hangingPunct="1">
              <a:spcBef>
                <a:spcPct val="50000"/>
              </a:spcBef>
            </a:pPr>
            <a:r>
              <a:rPr lang="en-US" altLang="zh-CN" b="1" dirty="0">
                <a:solidFill>
                  <a:srgbClr val="000000"/>
                </a:solidFill>
              </a:rPr>
              <a:t> </a:t>
            </a:r>
            <a:r>
              <a:rPr lang="en-US" altLang="zh-CN" b="1" dirty="0" smtClean="0">
                <a:solidFill>
                  <a:srgbClr val="000000"/>
                </a:solidFill>
              </a:rPr>
              <a:t>                      </a:t>
            </a:r>
            <a:r>
              <a:rPr lang="en-US" altLang="zh-CN" sz="2400" b="1" dirty="0" smtClean="0">
                <a:solidFill>
                  <a:srgbClr val="000000"/>
                </a:solidFill>
              </a:rPr>
              <a:t>SF=1</a:t>
            </a:r>
            <a:r>
              <a:rPr lang="zh-CN" altLang="en-US" sz="2400" b="1" dirty="0">
                <a:solidFill>
                  <a:srgbClr val="000000"/>
                </a:solidFill>
              </a:rPr>
              <a:t>，</a:t>
            </a:r>
            <a:r>
              <a:rPr lang="en-US" altLang="zh-CN" sz="2400" b="1" dirty="0">
                <a:solidFill>
                  <a:srgbClr val="000000"/>
                </a:solidFill>
              </a:rPr>
              <a:t>ZF=0</a:t>
            </a:r>
            <a:r>
              <a:rPr lang="zh-CN" altLang="en-US" sz="2400" b="1" dirty="0">
                <a:solidFill>
                  <a:srgbClr val="000000"/>
                </a:solidFill>
              </a:rPr>
              <a:t>，</a:t>
            </a:r>
            <a:r>
              <a:rPr lang="en-US" altLang="zh-CN" sz="2400" b="1" smtClean="0">
                <a:solidFill>
                  <a:srgbClr val="000000"/>
                </a:solidFill>
              </a:rPr>
              <a:t>PF=0</a:t>
            </a:r>
            <a:r>
              <a:rPr lang="zh-CN" altLang="en-US" sz="2400" b="1" smtClean="0">
                <a:solidFill>
                  <a:srgbClr val="000000"/>
                </a:solidFill>
              </a:rPr>
              <a:t>。</a:t>
            </a:r>
            <a:endParaRPr lang="zh-CN" altLang="en-US" sz="2400" b="1" dirty="0">
              <a:solidFill>
                <a:srgbClr val="000000"/>
              </a:solidFill>
            </a:endParaRP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TextBox 4"/>
          <p:cNvSpPr txBox="1"/>
          <p:nvPr/>
        </p:nvSpPr>
        <p:spPr>
          <a:xfrm>
            <a:off x="1065379" y="4221088"/>
            <a:ext cx="4176464" cy="2246769"/>
          </a:xfrm>
          <a:prstGeom prst="rect">
            <a:avLst/>
          </a:prstGeom>
          <a:noFill/>
        </p:spPr>
        <p:txBody>
          <a:bodyPr wrap="square" rtlCol="0">
            <a:spAutoFit/>
          </a:bodyPr>
          <a:lstStyle/>
          <a:p>
            <a:r>
              <a:rPr lang="en-US" altLang="zh-CN" sz="2800" dirty="0" smtClean="0"/>
              <a:t>0001 0010 0101 1010 B</a:t>
            </a:r>
          </a:p>
          <a:p>
            <a:r>
              <a:rPr lang="en-US" altLang="zh-CN" sz="2800" dirty="0" smtClean="0"/>
              <a:t>0111 1000 1100  0110 B</a:t>
            </a:r>
          </a:p>
          <a:p>
            <a:r>
              <a:rPr lang="en-US" altLang="zh-CN" sz="2800" dirty="0" smtClean="0"/>
              <a:t>             </a:t>
            </a:r>
          </a:p>
          <a:p>
            <a:r>
              <a:rPr lang="en-US" altLang="zh-CN" sz="2800" dirty="0" smtClean="0"/>
              <a:t>1000  1011  0010  0000B</a:t>
            </a:r>
          </a:p>
          <a:p>
            <a:endParaRPr lang="zh-CN" altLang="en-US" sz="2800" dirty="0"/>
          </a:p>
        </p:txBody>
      </p:sp>
      <p:sp>
        <p:nvSpPr>
          <p:cNvPr id="6" name="矩形 5"/>
          <p:cNvSpPr/>
          <p:nvPr/>
        </p:nvSpPr>
        <p:spPr>
          <a:xfrm>
            <a:off x="502948" y="4263479"/>
            <a:ext cx="612668" cy="461665"/>
          </a:xfrm>
          <a:prstGeom prst="rect">
            <a:avLst/>
          </a:prstGeom>
        </p:spPr>
        <p:txBody>
          <a:bodyPr wrap="none">
            <a:spAutoFit/>
          </a:bodyPr>
          <a:lstStyle/>
          <a:p>
            <a:r>
              <a:rPr lang="en-US" altLang="zh-CN" sz="2400" b="1" dirty="0">
                <a:solidFill>
                  <a:srgbClr val="000000"/>
                </a:solidFill>
              </a:rPr>
              <a:t>AX</a:t>
            </a:r>
            <a:endParaRPr lang="zh-CN" altLang="en-US" sz="2400" dirty="0"/>
          </a:p>
        </p:txBody>
      </p:sp>
      <p:cxnSp>
        <p:nvCxnSpPr>
          <p:cNvPr id="8" name="直接连接符 7"/>
          <p:cNvCxnSpPr/>
          <p:nvPr/>
        </p:nvCxnSpPr>
        <p:spPr>
          <a:xfrm>
            <a:off x="755575" y="5301208"/>
            <a:ext cx="42484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67944" y="4859868"/>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1" name="矩形 10"/>
          <p:cNvSpPr/>
          <p:nvPr/>
        </p:nvSpPr>
        <p:spPr>
          <a:xfrm>
            <a:off x="386686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2" name="矩形 11"/>
          <p:cNvSpPr/>
          <p:nvPr/>
        </p:nvSpPr>
        <p:spPr>
          <a:xfrm>
            <a:off x="350682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3" name="矩形 12"/>
          <p:cNvSpPr/>
          <p:nvPr/>
        </p:nvSpPr>
        <p:spPr>
          <a:xfrm>
            <a:off x="327585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4" name="矩形 13"/>
          <p:cNvSpPr/>
          <p:nvPr/>
        </p:nvSpPr>
        <p:spPr>
          <a:xfrm>
            <a:off x="2843808"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5" name="矩形 14"/>
          <p:cNvSpPr/>
          <p:nvPr/>
        </p:nvSpPr>
        <p:spPr>
          <a:xfrm>
            <a:off x="255577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6" name="矩形 15"/>
          <p:cNvSpPr/>
          <p:nvPr/>
        </p:nvSpPr>
        <p:spPr>
          <a:xfrm>
            <a:off x="1490602"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7" name="矩形 16"/>
          <p:cNvSpPr/>
          <p:nvPr/>
        </p:nvSpPr>
        <p:spPr>
          <a:xfrm>
            <a:off x="134658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
        <p:nvSpPr>
          <p:cNvPr id="18" name="矩形 17"/>
          <p:cNvSpPr/>
          <p:nvPr/>
        </p:nvSpPr>
        <p:spPr>
          <a:xfrm>
            <a:off x="1115616" y="4869160"/>
            <a:ext cx="417102" cy="369332"/>
          </a:xfrm>
          <a:prstGeom prst="rect">
            <a:avLst/>
          </a:prstGeom>
        </p:spPr>
        <p:txBody>
          <a:bodyPr wrap="none">
            <a:spAutoFit/>
          </a:bodyPr>
          <a:lstStyle/>
          <a:p>
            <a:r>
              <a:rPr lang="zh-CN" altLang="en-US" b="1" dirty="0">
                <a:solidFill>
                  <a:srgbClr val="FF0000"/>
                </a:solidFill>
              </a:rPr>
              <a:t>、</a:t>
            </a:r>
            <a:endParaRPr lang="zh-CN" altLang="en-US" dirty="0"/>
          </a:p>
        </p:txBody>
      </p:sp>
    </p:spTree>
    <p:extLst>
      <p:ext uri="{BB962C8B-B14F-4D97-AF65-F5344CB8AC3E}">
        <p14:creationId xmlns:p14="http://schemas.microsoft.com/office/powerpoint/2010/main" val="14845520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512" y="2708920"/>
            <a:ext cx="1152128" cy="576064"/>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395536" y="1196752"/>
            <a:ext cx="1440160" cy="57606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lang="en-US" altLang="zh-CN" dirty="0"/>
              <a:t>4. 8086</a:t>
            </a:r>
            <a:r>
              <a:rPr lang="zh-CN" altLang="en-US" dirty="0"/>
              <a:t>的指令系统</a:t>
            </a:r>
            <a:endParaRPr lang="en-US" dirty="0"/>
          </a:p>
        </p:txBody>
      </p:sp>
      <p:sp>
        <p:nvSpPr>
          <p:cNvPr id="3" name="Text Box 5"/>
          <p:cNvSpPr txBox="1">
            <a:spLocks noChangeArrowheads="1"/>
          </p:cNvSpPr>
          <p:nvPr/>
        </p:nvSpPr>
        <p:spPr bwMode="auto">
          <a:xfrm>
            <a:off x="395536" y="1196752"/>
            <a:ext cx="856895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3.2  </a:t>
            </a:r>
            <a:r>
              <a:rPr lang="zh-CN" altLang="en-US" b="1" dirty="0">
                <a:solidFill>
                  <a:srgbClr val="000000"/>
                </a:solidFill>
              </a:rPr>
              <a:t>设在</a:t>
            </a:r>
            <a:r>
              <a:rPr lang="en-US" altLang="zh-CN" b="1" dirty="0">
                <a:solidFill>
                  <a:srgbClr val="000000"/>
                </a:solidFill>
              </a:rPr>
              <a:t>DVAR</a:t>
            </a:r>
            <a:r>
              <a:rPr lang="zh-CN" altLang="en-US" b="1" dirty="0">
                <a:solidFill>
                  <a:srgbClr val="000000"/>
                </a:solidFill>
              </a:rPr>
              <a:t>开始的连续</a:t>
            </a:r>
            <a:r>
              <a:rPr lang="en-US" altLang="zh-CN" b="1" dirty="0">
                <a:solidFill>
                  <a:srgbClr val="000000"/>
                </a:solidFill>
              </a:rPr>
              <a:t>8</a:t>
            </a:r>
            <a:r>
              <a:rPr lang="zh-CN" altLang="en-US" b="1" dirty="0">
                <a:solidFill>
                  <a:srgbClr val="000000"/>
                </a:solidFill>
              </a:rPr>
              <a:t>字节中分别存放着两</a:t>
            </a:r>
            <a:r>
              <a:rPr lang="zh-CN" altLang="en-US" b="1" dirty="0" smtClean="0">
                <a:solidFill>
                  <a:srgbClr val="000000"/>
                </a:solidFill>
              </a:rPr>
              <a:t>个双字变量</a:t>
            </a:r>
            <a:r>
              <a:rPr lang="en-US" altLang="zh-CN" b="1" dirty="0" smtClean="0">
                <a:solidFill>
                  <a:srgbClr val="000000"/>
                </a:solidFill>
              </a:rPr>
              <a:t>A</a:t>
            </a:r>
            <a:r>
              <a:rPr lang="zh-CN" altLang="en-US" b="1" dirty="0">
                <a:solidFill>
                  <a:srgbClr val="000000"/>
                </a:solidFill>
              </a:rPr>
              <a:t>和</a:t>
            </a:r>
            <a:r>
              <a:rPr lang="en-US" altLang="zh-CN" b="1" dirty="0">
                <a:solidFill>
                  <a:srgbClr val="000000"/>
                </a:solidFill>
              </a:rPr>
              <a:t>B</a:t>
            </a:r>
            <a:r>
              <a:rPr lang="zh-CN" altLang="en-US" b="1" dirty="0">
                <a:solidFill>
                  <a:srgbClr val="000000"/>
                </a:solidFill>
              </a:rPr>
              <a:t>（每个数为</a:t>
            </a:r>
            <a:r>
              <a:rPr lang="en-US" altLang="zh-CN" b="1" dirty="0">
                <a:solidFill>
                  <a:srgbClr val="000000"/>
                </a:solidFill>
              </a:rPr>
              <a:t>32</a:t>
            </a:r>
            <a:r>
              <a:rPr lang="zh-CN" altLang="en-US" b="1" dirty="0">
                <a:solidFill>
                  <a:srgbClr val="000000"/>
                </a:solidFill>
              </a:rPr>
              <a:t>位），求</a:t>
            </a:r>
            <a:r>
              <a:rPr lang="en-US" altLang="zh-CN" b="1" dirty="0">
                <a:solidFill>
                  <a:srgbClr val="000000"/>
                </a:solidFill>
              </a:rPr>
              <a:t>C=A+B</a:t>
            </a:r>
            <a:r>
              <a:rPr lang="zh-CN" altLang="en-US" b="1" dirty="0">
                <a:solidFill>
                  <a:srgbClr val="000000"/>
                </a:solidFill>
              </a:rPr>
              <a:t>，并将结果</a:t>
            </a:r>
            <a:r>
              <a:rPr lang="en-US" altLang="zh-CN" b="1" dirty="0">
                <a:solidFill>
                  <a:srgbClr val="000000"/>
                </a:solidFill>
              </a:rPr>
              <a:t>C</a:t>
            </a:r>
            <a:r>
              <a:rPr lang="zh-CN" altLang="en-US" b="1" dirty="0">
                <a:solidFill>
                  <a:srgbClr val="000000"/>
                </a:solidFill>
              </a:rPr>
              <a:t>放到</a:t>
            </a:r>
            <a:r>
              <a:rPr lang="en-US" altLang="zh-CN" b="1" dirty="0">
                <a:solidFill>
                  <a:srgbClr val="000000"/>
                </a:solidFill>
              </a:rPr>
              <a:t>DVARC</a:t>
            </a:r>
            <a:r>
              <a:rPr lang="zh-CN" altLang="en-US" b="1" dirty="0">
                <a:solidFill>
                  <a:srgbClr val="000000"/>
                </a:solidFill>
              </a:rPr>
              <a:t>开始的内存中。</a:t>
            </a:r>
          </a:p>
          <a:p>
            <a:pPr eaLnBrk="1" hangingPunct="1"/>
            <a:r>
              <a:rPr lang="zh-CN" altLang="en-US" b="1" dirty="0">
                <a:solidFill>
                  <a:srgbClr val="000000"/>
                </a:solidFill>
              </a:rPr>
              <a:t>解：设这两个数分别为</a:t>
            </a:r>
            <a:r>
              <a:rPr lang="en-US" altLang="zh-CN" b="1" dirty="0">
                <a:solidFill>
                  <a:srgbClr val="000000"/>
                </a:solidFill>
              </a:rPr>
              <a:t>A=00127654H</a:t>
            </a:r>
            <a:r>
              <a:rPr lang="zh-CN" altLang="en-US" b="1" dirty="0">
                <a:solidFill>
                  <a:srgbClr val="000000"/>
                </a:solidFill>
              </a:rPr>
              <a:t>、</a:t>
            </a:r>
            <a:r>
              <a:rPr lang="en-US" altLang="zh-CN" b="1" dirty="0">
                <a:solidFill>
                  <a:srgbClr val="000000"/>
                </a:solidFill>
              </a:rPr>
              <a:t>B=00049821H</a:t>
            </a:r>
            <a:r>
              <a:rPr lang="zh-CN" altLang="en-US" b="1" dirty="0">
                <a:solidFill>
                  <a:srgbClr val="000000"/>
                </a:solidFill>
              </a:rPr>
              <a:t>，则在数据段中有变量定义语句：</a:t>
            </a:r>
          </a:p>
          <a:p>
            <a:pPr eaLnBrk="1" hangingPunct="1"/>
            <a:r>
              <a:rPr lang="en-US" altLang="zh-CN" b="1" dirty="0">
                <a:solidFill>
                  <a:srgbClr val="000000"/>
                </a:solidFill>
              </a:rPr>
              <a:t>DVAR	   DD	00127654H</a:t>
            </a:r>
          </a:p>
          <a:p>
            <a:pPr eaLnBrk="1" hangingPunct="1"/>
            <a:r>
              <a:rPr lang="en-US" altLang="zh-CN" b="1" dirty="0">
                <a:solidFill>
                  <a:srgbClr val="000000"/>
                </a:solidFill>
              </a:rPr>
              <a:t>	   DD  	00049821H</a:t>
            </a:r>
          </a:p>
          <a:p>
            <a:pPr eaLnBrk="1" hangingPunct="1"/>
            <a:r>
              <a:rPr lang="en-US" altLang="zh-CN" b="1" dirty="0">
                <a:solidFill>
                  <a:srgbClr val="000000"/>
                </a:solidFill>
              </a:rPr>
              <a:t>DVARC </a:t>
            </a:r>
            <a:r>
              <a:rPr lang="en-US" altLang="zh-CN" b="1" dirty="0" smtClean="0">
                <a:solidFill>
                  <a:srgbClr val="000000"/>
                </a:solidFill>
              </a:rPr>
              <a:t> </a:t>
            </a:r>
            <a:r>
              <a:rPr lang="en-US" altLang="zh-CN" b="1" dirty="0">
                <a:solidFill>
                  <a:srgbClr val="000000"/>
                </a:solidFill>
              </a:rPr>
              <a:t>DD 		?</a:t>
            </a:r>
          </a:p>
        </p:txBody>
      </p:sp>
      <p:sp>
        <p:nvSpPr>
          <p:cNvPr id="6" name="矩形 5"/>
          <p:cNvSpPr/>
          <p:nvPr/>
        </p:nvSpPr>
        <p:spPr>
          <a:xfrm>
            <a:off x="668101" y="43614"/>
            <a:ext cx="7705923" cy="98894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0000"/>
                </a:solidFill>
              </a:rPr>
              <a:t>ADD</a:t>
            </a:r>
            <a:r>
              <a:rPr lang="zh-CN" altLang="en-US" sz="2800" b="1" dirty="0" smtClean="0">
                <a:solidFill>
                  <a:srgbClr val="FF0000"/>
                </a:solidFill>
              </a:rPr>
              <a:t>，</a:t>
            </a:r>
            <a:r>
              <a:rPr lang="en-US" altLang="zh-CN" sz="2800" b="1" dirty="0" smtClean="0">
                <a:solidFill>
                  <a:srgbClr val="FF0000"/>
                </a:solidFill>
              </a:rPr>
              <a:t>ADC </a:t>
            </a:r>
            <a:r>
              <a:rPr lang="zh-CN" altLang="en-US" sz="2800" b="1" dirty="0" smtClean="0">
                <a:solidFill>
                  <a:srgbClr val="FF0000"/>
                </a:solidFill>
              </a:rPr>
              <a:t>只能进行</a:t>
            </a:r>
            <a:r>
              <a:rPr lang="zh-CN" altLang="en-US" sz="2800" b="1" dirty="0" smtClean="0">
                <a:solidFill>
                  <a:srgbClr val="1327E7"/>
                </a:solidFill>
              </a:rPr>
              <a:t>字节</a:t>
            </a:r>
            <a:r>
              <a:rPr lang="zh-CN" altLang="en-US" sz="2800" b="1" dirty="0" smtClean="0">
                <a:solidFill>
                  <a:srgbClr val="FF0000"/>
                </a:solidFill>
              </a:rPr>
              <a:t>或</a:t>
            </a:r>
            <a:r>
              <a:rPr lang="zh-CN" altLang="en-US" sz="2800" b="1" dirty="0" smtClean="0">
                <a:solidFill>
                  <a:srgbClr val="1327E7"/>
                </a:solidFill>
              </a:rPr>
              <a:t>字数据</a:t>
            </a:r>
            <a:r>
              <a:rPr lang="zh-CN" altLang="en-US" sz="2800" b="1" dirty="0" smtClean="0">
                <a:solidFill>
                  <a:srgbClr val="FF0000"/>
                </a:solidFill>
              </a:rPr>
              <a:t>的相加</a:t>
            </a:r>
            <a:endParaRPr lang="en-US" altLang="zh-CN" sz="2800" b="1" dirty="0" smtClean="0">
              <a:solidFill>
                <a:srgbClr val="FF0000"/>
              </a:solidFill>
            </a:endParaRPr>
          </a:p>
          <a:p>
            <a:pPr algn="ctr"/>
            <a:r>
              <a:rPr lang="zh-CN" altLang="en-US" sz="2800" b="1" dirty="0">
                <a:solidFill>
                  <a:srgbClr val="FF0000"/>
                </a:solidFill>
              </a:rPr>
              <a:t>若</a:t>
            </a:r>
            <a:r>
              <a:rPr lang="zh-CN" altLang="en-US" sz="2800" b="1" dirty="0" smtClean="0">
                <a:solidFill>
                  <a:srgbClr val="FF0000"/>
                </a:solidFill>
              </a:rPr>
              <a:t>遇更长的数据则要分开来加</a:t>
            </a:r>
            <a:endParaRPr lang="en-US" sz="2800" b="1" dirty="0">
              <a:solidFill>
                <a:srgbClr val="FF0000"/>
              </a:solidFill>
            </a:endParaRPr>
          </a:p>
        </p:txBody>
      </p:sp>
    </p:spTree>
    <p:extLst>
      <p:ext uri="{BB962C8B-B14F-4D97-AF65-F5344CB8AC3E}">
        <p14:creationId xmlns:p14="http://schemas.microsoft.com/office/powerpoint/2010/main" val="216804735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539552" y="1412776"/>
            <a:ext cx="4572000" cy="1200329"/>
          </a:xfrm>
          <a:prstGeom prst="rect">
            <a:avLst/>
          </a:prstGeom>
        </p:spPr>
        <p:txBody>
          <a:bodyPr>
            <a:spAutoFit/>
          </a:bodyPr>
          <a:lstStyle/>
          <a:p>
            <a:pPr eaLnBrk="1" hangingPunct="1"/>
            <a:r>
              <a:rPr lang="en-US" altLang="zh-CN" sz="2400" b="1" dirty="0">
                <a:solidFill>
                  <a:srgbClr val="000000"/>
                </a:solidFill>
              </a:rPr>
              <a:t>DVAR	   DD	00127654H</a:t>
            </a:r>
          </a:p>
          <a:p>
            <a:pPr eaLnBrk="1" hangingPunct="1"/>
            <a:r>
              <a:rPr lang="en-US" altLang="zh-CN" sz="2400" b="1" dirty="0">
                <a:solidFill>
                  <a:srgbClr val="000000"/>
                </a:solidFill>
              </a:rPr>
              <a:t>	   DD  	00049821H</a:t>
            </a:r>
          </a:p>
          <a:p>
            <a:pPr eaLnBrk="1" hangingPunct="1"/>
            <a:r>
              <a:rPr lang="en-US" altLang="zh-CN" sz="2400" b="1" dirty="0">
                <a:solidFill>
                  <a:srgbClr val="000000"/>
                </a:solidFill>
              </a:rPr>
              <a:t>DVARC  DD 		?</a:t>
            </a:r>
          </a:p>
        </p:txBody>
      </p:sp>
      <p:grpSp>
        <p:nvGrpSpPr>
          <p:cNvPr id="12" name="组合 11"/>
          <p:cNvGrpSpPr/>
          <p:nvPr/>
        </p:nvGrpSpPr>
        <p:grpSpPr>
          <a:xfrm>
            <a:off x="5940152" y="1196752"/>
            <a:ext cx="1514480" cy="3709932"/>
            <a:chOff x="5289768" y="1544814"/>
            <a:chExt cx="1514480" cy="3709932"/>
          </a:xfrm>
        </p:grpSpPr>
        <p:sp>
          <p:nvSpPr>
            <p:cNvPr id="4" name="矩形 3"/>
            <p:cNvSpPr/>
            <p:nvPr/>
          </p:nvSpPr>
          <p:spPr>
            <a:xfrm>
              <a:off x="5289768" y="1544814"/>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54H</a:t>
              </a:r>
              <a:endParaRPr lang="zh-CN" altLang="en-US" b="1" dirty="0">
                <a:solidFill>
                  <a:schemeClr val="accent6"/>
                </a:solidFill>
              </a:endParaRPr>
            </a:p>
          </p:txBody>
        </p:sp>
        <p:sp>
          <p:nvSpPr>
            <p:cNvPr id="5" name="矩形 4"/>
            <p:cNvSpPr/>
            <p:nvPr/>
          </p:nvSpPr>
          <p:spPr>
            <a:xfrm>
              <a:off x="5292080" y="2012940"/>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76H</a:t>
              </a:r>
              <a:endParaRPr lang="zh-CN" altLang="en-US" b="1" dirty="0">
                <a:solidFill>
                  <a:schemeClr val="accent6"/>
                </a:solidFill>
              </a:endParaRPr>
            </a:p>
          </p:txBody>
        </p:sp>
        <p:sp>
          <p:nvSpPr>
            <p:cNvPr id="6" name="矩形 5"/>
            <p:cNvSpPr/>
            <p:nvPr/>
          </p:nvSpPr>
          <p:spPr>
            <a:xfrm>
              <a:off x="5289768" y="2457813"/>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12H</a:t>
              </a:r>
              <a:endParaRPr lang="zh-CN" altLang="en-US" b="1" dirty="0">
                <a:solidFill>
                  <a:schemeClr val="accent6"/>
                </a:solidFill>
              </a:endParaRPr>
            </a:p>
          </p:txBody>
        </p:sp>
        <p:sp>
          <p:nvSpPr>
            <p:cNvPr id="7" name="矩形 6"/>
            <p:cNvSpPr/>
            <p:nvPr/>
          </p:nvSpPr>
          <p:spPr>
            <a:xfrm>
              <a:off x="5289768" y="2925939"/>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00H</a:t>
              </a:r>
              <a:endParaRPr lang="zh-CN" altLang="en-US" b="1" dirty="0">
                <a:solidFill>
                  <a:schemeClr val="accent6"/>
                </a:solidFill>
              </a:endParaRPr>
            </a:p>
          </p:txBody>
        </p:sp>
        <p:sp>
          <p:nvSpPr>
            <p:cNvPr id="8" name="矩形 7"/>
            <p:cNvSpPr/>
            <p:nvPr/>
          </p:nvSpPr>
          <p:spPr>
            <a:xfrm>
              <a:off x="5289768" y="3394065"/>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21H</a:t>
              </a:r>
              <a:endParaRPr lang="zh-CN" altLang="en-US" b="1" dirty="0">
                <a:solidFill>
                  <a:schemeClr val="accent6"/>
                </a:solidFill>
              </a:endParaRPr>
            </a:p>
          </p:txBody>
        </p:sp>
        <p:sp>
          <p:nvSpPr>
            <p:cNvPr id="9" name="矩形 8"/>
            <p:cNvSpPr/>
            <p:nvPr/>
          </p:nvSpPr>
          <p:spPr>
            <a:xfrm>
              <a:off x="5289768" y="3862191"/>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98H</a:t>
              </a:r>
              <a:endParaRPr lang="zh-CN" altLang="en-US" b="1" dirty="0">
                <a:solidFill>
                  <a:schemeClr val="accent6"/>
                </a:solidFill>
              </a:endParaRPr>
            </a:p>
          </p:txBody>
        </p:sp>
        <p:sp>
          <p:nvSpPr>
            <p:cNvPr id="10" name="矩形 9"/>
            <p:cNvSpPr/>
            <p:nvPr/>
          </p:nvSpPr>
          <p:spPr>
            <a:xfrm>
              <a:off x="5292080" y="4330317"/>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04H</a:t>
              </a:r>
              <a:endParaRPr lang="zh-CN" altLang="en-US" b="1" dirty="0">
                <a:solidFill>
                  <a:schemeClr val="accent6"/>
                </a:solidFill>
              </a:endParaRPr>
            </a:p>
          </p:txBody>
        </p:sp>
        <p:sp>
          <p:nvSpPr>
            <p:cNvPr id="11" name="矩形 10"/>
            <p:cNvSpPr/>
            <p:nvPr/>
          </p:nvSpPr>
          <p:spPr>
            <a:xfrm>
              <a:off x="5292080" y="4786620"/>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00H</a:t>
              </a:r>
              <a:endParaRPr lang="zh-CN" altLang="en-US" b="1" dirty="0">
                <a:solidFill>
                  <a:schemeClr val="accent6"/>
                </a:solidFill>
              </a:endParaRPr>
            </a:p>
          </p:txBody>
        </p:sp>
      </p:grpSp>
      <p:sp>
        <p:nvSpPr>
          <p:cNvPr id="13" name="矩形 12"/>
          <p:cNvSpPr/>
          <p:nvPr/>
        </p:nvSpPr>
        <p:spPr>
          <a:xfrm>
            <a:off x="5120188" y="1234647"/>
            <a:ext cx="1107996" cy="369332"/>
          </a:xfrm>
          <a:prstGeom prst="rect">
            <a:avLst/>
          </a:prstGeom>
        </p:spPr>
        <p:txBody>
          <a:bodyPr wrap="none">
            <a:spAutoFit/>
          </a:bodyPr>
          <a:lstStyle/>
          <a:p>
            <a:r>
              <a:rPr lang="en-US" altLang="zh-CN" b="1" dirty="0">
                <a:solidFill>
                  <a:srgbClr val="000000"/>
                </a:solidFill>
              </a:rPr>
              <a:t>DVAR	</a:t>
            </a:r>
            <a:endParaRPr lang="zh-CN" altLang="en-US" dirty="0"/>
          </a:p>
        </p:txBody>
      </p:sp>
      <p:sp>
        <p:nvSpPr>
          <p:cNvPr id="14" name="右大括号 13"/>
          <p:cNvSpPr/>
          <p:nvPr/>
        </p:nvSpPr>
        <p:spPr>
          <a:xfrm>
            <a:off x="7596336" y="1419313"/>
            <a:ext cx="360040" cy="13926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a:off x="7568716" y="3279994"/>
            <a:ext cx="360040" cy="13926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5940152" y="4906684"/>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a:t>
            </a:r>
            <a:endParaRPr lang="zh-CN" altLang="en-US" b="1" dirty="0">
              <a:solidFill>
                <a:schemeClr val="accent6"/>
              </a:solidFill>
            </a:endParaRPr>
          </a:p>
        </p:txBody>
      </p:sp>
      <p:sp>
        <p:nvSpPr>
          <p:cNvPr id="17" name="矩形 16"/>
          <p:cNvSpPr/>
          <p:nvPr/>
        </p:nvSpPr>
        <p:spPr>
          <a:xfrm>
            <a:off x="5940152" y="5373216"/>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a:t>
            </a:r>
            <a:endParaRPr lang="zh-CN" altLang="en-US" b="1" dirty="0">
              <a:solidFill>
                <a:schemeClr val="accent6"/>
              </a:solidFill>
            </a:endParaRPr>
          </a:p>
        </p:txBody>
      </p:sp>
      <p:sp>
        <p:nvSpPr>
          <p:cNvPr id="18" name="矩形 17"/>
          <p:cNvSpPr/>
          <p:nvPr/>
        </p:nvSpPr>
        <p:spPr>
          <a:xfrm>
            <a:off x="5940152" y="5841194"/>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a:t>
            </a:r>
            <a:endParaRPr lang="zh-CN" altLang="en-US" b="1" dirty="0">
              <a:solidFill>
                <a:schemeClr val="accent6"/>
              </a:solidFill>
            </a:endParaRPr>
          </a:p>
        </p:txBody>
      </p:sp>
      <p:sp>
        <p:nvSpPr>
          <p:cNvPr id="19" name="矩形 18"/>
          <p:cNvSpPr/>
          <p:nvPr/>
        </p:nvSpPr>
        <p:spPr>
          <a:xfrm>
            <a:off x="5940152" y="6309320"/>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a:t>
            </a:r>
            <a:endParaRPr lang="zh-CN" altLang="en-US" b="1" dirty="0">
              <a:solidFill>
                <a:schemeClr val="accent6"/>
              </a:solidFill>
            </a:endParaRPr>
          </a:p>
        </p:txBody>
      </p:sp>
      <p:sp>
        <p:nvSpPr>
          <p:cNvPr id="20" name="右大括号 19"/>
          <p:cNvSpPr/>
          <p:nvPr/>
        </p:nvSpPr>
        <p:spPr>
          <a:xfrm>
            <a:off x="7541096" y="5140747"/>
            <a:ext cx="360040" cy="13926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圆角矩形 20"/>
          <p:cNvSpPr/>
          <p:nvPr/>
        </p:nvSpPr>
        <p:spPr>
          <a:xfrm>
            <a:off x="8172400" y="1898941"/>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A</a:t>
            </a:r>
            <a:endParaRPr lang="zh-CN" altLang="en-US" sz="3600" b="1" dirty="0"/>
          </a:p>
        </p:txBody>
      </p:sp>
      <p:sp>
        <p:nvSpPr>
          <p:cNvPr id="22" name="圆角矩形 21"/>
          <p:cNvSpPr/>
          <p:nvPr/>
        </p:nvSpPr>
        <p:spPr>
          <a:xfrm>
            <a:off x="8172400" y="3537382"/>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B</a:t>
            </a:r>
            <a:endParaRPr lang="zh-CN" altLang="en-US" sz="3600" b="1" dirty="0"/>
          </a:p>
        </p:txBody>
      </p:sp>
      <p:sp>
        <p:nvSpPr>
          <p:cNvPr id="23" name="圆角矩形 22"/>
          <p:cNvSpPr/>
          <p:nvPr/>
        </p:nvSpPr>
        <p:spPr>
          <a:xfrm>
            <a:off x="8248922" y="5497592"/>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24" name="圆角矩形 23"/>
          <p:cNvSpPr/>
          <p:nvPr/>
        </p:nvSpPr>
        <p:spPr>
          <a:xfrm>
            <a:off x="2699792" y="2708920"/>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A</a:t>
            </a:r>
            <a:endParaRPr lang="zh-CN" altLang="en-US" sz="3600" b="1" dirty="0"/>
          </a:p>
        </p:txBody>
      </p:sp>
      <p:sp>
        <p:nvSpPr>
          <p:cNvPr id="25" name="圆角矩形 24"/>
          <p:cNvSpPr/>
          <p:nvPr/>
        </p:nvSpPr>
        <p:spPr>
          <a:xfrm>
            <a:off x="4211960" y="2708920"/>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B</a:t>
            </a:r>
            <a:endParaRPr lang="zh-CN" altLang="en-US" sz="3600" b="1" dirty="0"/>
          </a:p>
        </p:txBody>
      </p:sp>
      <p:sp>
        <p:nvSpPr>
          <p:cNvPr id="26" name="圆角矩形 25"/>
          <p:cNvSpPr/>
          <p:nvPr/>
        </p:nvSpPr>
        <p:spPr>
          <a:xfrm>
            <a:off x="971600" y="2708920"/>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27" name="加号 26"/>
          <p:cNvSpPr/>
          <p:nvPr/>
        </p:nvSpPr>
        <p:spPr>
          <a:xfrm>
            <a:off x="3491880" y="2708920"/>
            <a:ext cx="576064" cy="5481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于号 27"/>
          <p:cNvSpPr/>
          <p:nvPr/>
        </p:nvSpPr>
        <p:spPr>
          <a:xfrm>
            <a:off x="1979712" y="2708920"/>
            <a:ext cx="504056" cy="51985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2834660" y="3601699"/>
            <a:ext cx="2302233" cy="584775"/>
          </a:xfrm>
          <a:prstGeom prst="rect">
            <a:avLst/>
          </a:prstGeom>
        </p:spPr>
        <p:txBody>
          <a:bodyPr wrap="none">
            <a:spAutoFit/>
          </a:bodyPr>
          <a:lstStyle/>
          <a:p>
            <a:pPr eaLnBrk="1" hangingPunct="1"/>
            <a:r>
              <a:rPr lang="en-US" altLang="zh-CN" sz="3200" b="1" dirty="0">
                <a:solidFill>
                  <a:srgbClr val="000000"/>
                </a:solidFill>
              </a:rPr>
              <a:t>00127654H</a:t>
            </a:r>
          </a:p>
        </p:txBody>
      </p:sp>
      <p:sp>
        <p:nvSpPr>
          <p:cNvPr id="30" name="矩形 29"/>
          <p:cNvSpPr/>
          <p:nvPr/>
        </p:nvSpPr>
        <p:spPr>
          <a:xfrm>
            <a:off x="2843808" y="4092134"/>
            <a:ext cx="2302233" cy="584775"/>
          </a:xfrm>
          <a:prstGeom prst="rect">
            <a:avLst/>
          </a:prstGeom>
        </p:spPr>
        <p:txBody>
          <a:bodyPr wrap="none">
            <a:spAutoFit/>
          </a:bodyPr>
          <a:lstStyle/>
          <a:p>
            <a:pPr eaLnBrk="1" hangingPunct="1"/>
            <a:r>
              <a:rPr lang="en-US" altLang="zh-CN" sz="3200" b="1" dirty="0">
                <a:solidFill>
                  <a:srgbClr val="000000"/>
                </a:solidFill>
              </a:rPr>
              <a:t>00049821H</a:t>
            </a:r>
          </a:p>
        </p:txBody>
      </p:sp>
      <p:cxnSp>
        <p:nvCxnSpPr>
          <p:cNvPr id="32" name="直接连接符 31"/>
          <p:cNvCxnSpPr/>
          <p:nvPr/>
        </p:nvCxnSpPr>
        <p:spPr>
          <a:xfrm>
            <a:off x="2195736" y="4676909"/>
            <a:ext cx="309634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4" name="加号 33"/>
          <p:cNvSpPr/>
          <p:nvPr/>
        </p:nvSpPr>
        <p:spPr>
          <a:xfrm>
            <a:off x="2195736" y="3987269"/>
            <a:ext cx="576064" cy="5481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45831" y="4731495"/>
            <a:ext cx="2302233" cy="584775"/>
          </a:xfrm>
          <a:prstGeom prst="rect">
            <a:avLst/>
          </a:prstGeom>
        </p:spPr>
        <p:txBody>
          <a:bodyPr wrap="none">
            <a:spAutoFit/>
          </a:bodyPr>
          <a:lstStyle/>
          <a:p>
            <a:pPr eaLnBrk="1" hangingPunct="1"/>
            <a:r>
              <a:rPr lang="en-US" altLang="zh-CN" sz="3200" b="1" dirty="0" smtClean="0">
                <a:solidFill>
                  <a:srgbClr val="000000"/>
                </a:solidFill>
              </a:rPr>
              <a:t>00177475H</a:t>
            </a:r>
            <a:endParaRPr lang="en-US" altLang="zh-CN" sz="3200" b="1" dirty="0">
              <a:solidFill>
                <a:srgbClr val="000000"/>
              </a:solidFill>
            </a:endParaRPr>
          </a:p>
        </p:txBody>
      </p:sp>
      <p:sp>
        <p:nvSpPr>
          <p:cNvPr id="36" name="圆角矩形 35"/>
          <p:cNvSpPr/>
          <p:nvPr/>
        </p:nvSpPr>
        <p:spPr>
          <a:xfrm>
            <a:off x="755576" y="5497592"/>
            <a:ext cx="4680520" cy="81172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accent6"/>
                </a:solidFill>
              </a:rPr>
              <a:t>计算机 可以这样算吗 ？</a:t>
            </a:r>
            <a:endParaRPr lang="zh-CN" altLang="en-US" sz="3200" b="1" dirty="0">
              <a:solidFill>
                <a:schemeClr val="accent6"/>
              </a:solidFill>
            </a:endParaRPr>
          </a:p>
        </p:txBody>
      </p:sp>
      <p:sp>
        <p:nvSpPr>
          <p:cNvPr id="37" name="爆炸形 1 36"/>
          <p:cNvSpPr/>
          <p:nvPr/>
        </p:nvSpPr>
        <p:spPr>
          <a:xfrm>
            <a:off x="4860032" y="2556266"/>
            <a:ext cx="4054252" cy="302114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ADD </a:t>
            </a:r>
            <a:r>
              <a:rPr lang="zh-CN" altLang="en-US" sz="2400" b="1" dirty="0" smtClean="0">
                <a:solidFill>
                  <a:srgbClr val="FF0000"/>
                </a:solidFill>
              </a:rPr>
              <a:t>无法对</a:t>
            </a:r>
            <a:r>
              <a:rPr lang="en-US" altLang="zh-CN" sz="2400" b="1" dirty="0" smtClean="0">
                <a:solidFill>
                  <a:srgbClr val="FF0000"/>
                </a:solidFill>
              </a:rPr>
              <a:t>DD</a:t>
            </a:r>
            <a:r>
              <a:rPr lang="zh-CN" altLang="en-US" sz="2400" b="1" dirty="0" smtClean="0">
                <a:solidFill>
                  <a:srgbClr val="FF0000"/>
                </a:solidFill>
              </a:rPr>
              <a:t>数据进行加法运算 </a:t>
            </a:r>
            <a:endParaRPr lang="en-US" sz="2400" b="1" dirty="0">
              <a:solidFill>
                <a:srgbClr val="FF0000"/>
              </a:solidFill>
            </a:endParaRPr>
          </a:p>
        </p:txBody>
      </p:sp>
    </p:spTree>
    <p:extLst>
      <p:ext uri="{BB962C8B-B14F-4D97-AF65-F5344CB8AC3E}">
        <p14:creationId xmlns:p14="http://schemas.microsoft.com/office/powerpoint/2010/main" val="73068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endParaRPr lang="en-US" dirty="0"/>
          </a:p>
        </p:txBody>
      </p:sp>
      <p:sp>
        <p:nvSpPr>
          <p:cNvPr id="3" name="Text Box 5"/>
          <p:cNvSpPr txBox="1">
            <a:spLocks noChangeArrowheads="1"/>
          </p:cNvSpPr>
          <p:nvPr/>
        </p:nvSpPr>
        <p:spPr bwMode="auto">
          <a:xfrm>
            <a:off x="119601" y="2510696"/>
            <a:ext cx="792003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sz="2000" b="1" dirty="0" smtClean="0">
                <a:solidFill>
                  <a:srgbClr val="000000"/>
                </a:solidFill>
              </a:rPr>
              <a:t>LEA   </a:t>
            </a:r>
            <a:r>
              <a:rPr lang="en-US" altLang="zh-CN" sz="2000" b="1" dirty="0">
                <a:solidFill>
                  <a:srgbClr val="000000"/>
                </a:solidFill>
              </a:rPr>
              <a:t>DI,  DVAR</a:t>
            </a:r>
          </a:p>
          <a:p>
            <a:pPr eaLnBrk="1" hangingPunct="1"/>
            <a:r>
              <a:rPr lang="en-US" altLang="zh-CN" sz="2000" b="1" dirty="0">
                <a:solidFill>
                  <a:srgbClr val="000000"/>
                </a:solidFill>
              </a:rPr>
              <a:t>MOV  AX, 4[DI] ; </a:t>
            </a:r>
            <a:r>
              <a:rPr lang="zh-CN" altLang="en-US" sz="2000" b="1" dirty="0">
                <a:solidFill>
                  <a:schemeClr val="accent6"/>
                </a:solidFill>
              </a:rPr>
              <a:t>取低位字到（</a:t>
            </a:r>
            <a:r>
              <a:rPr lang="en-US" altLang="zh-CN" sz="2000" b="1" dirty="0">
                <a:solidFill>
                  <a:schemeClr val="accent6"/>
                </a:solidFill>
              </a:rPr>
              <a:t>AX</a:t>
            </a:r>
            <a:r>
              <a:rPr lang="zh-CN" altLang="en-US" sz="2000" b="1" dirty="0">
                <a:solidFill>
                  <a:schemeClr val="accent6"/>
                </a:solidFill>
              </a:rPr>
              <a:t>）</a:t>
            </a:r>
          </a:p>
          <a:p>
            <a:pPr eaLnBrk="1" hangingPunct="1"/>
            <a:r>
              <a:rPr lang="en-US" altLang="zh-CN" sz="2000" b="1" dirty="0">
                <a:solidFill>
                  <a:srgbClr val="000000"/>
                </a:solidFill>
              </a:rPr>
              <a:t>ADD  AX, [DI] ; </a:t>
            </a:r>
            <a:r>
              <a:rPr lang="zh-CN" altLang="en-US" sz="2000" b="1" dirty="0">
                <a:solidFill>
                  <a:schemeClr val="accent6"/>
                </a:solidFill>
              </a:rPr>
              <a:t>低位字相加</a:t>
            </a:r>
          </a:p>
          <a:p>
            <a:pPr eaLnBrk="1" hangingPunct="1"/>
            <a:r>
              <a:rPr lang="en-US" altLang="zh-CN" sz="2000" b="1" dirty="0">
                <a:solidFill>
                  <a:srgbClr val="000000"/>
                </a:solidFill>
              </a:rPr>
              <a:t>MOV  DVARC, AX	</a:t>
            </a:r>
            <a:r>
              <a:rPr lang="zh-CN" altLang="en-US" sz="2000" b="1" dirty="0">
                <a:solidFill>
                  <a:srgbClr val="000000"/>
                </a:solidFill>
              </a:rPr>
              <a:t>；</a:t>
            </a:r>
            <a:r>
              <a:rPr lang="zh-CN" altLang="en-US" sz="2000" b="1" dirty="0">
                <a:solidFill>
                  <a:schemeClr val="accent6"/>
                </a:solidFill>
              </a:rPr>
              <a:t>保存结果的低位字</a:t>
            </a:r>
          </a:p>
          <a:p>
            <a:pPr eaLnBrk="1" hangingPunct="1"/>
            <a:r>
              <a:rPr lang="en-US" altLang="zh-CN" sz="2000" b="1" dirty="0">
                <a:solidFill>
                  <a:srgbClr val="000000"/>
                </a:solidFill>
              </a:rPr>
              <a:t>MOV  AX, 6[DI] ; </a:t>
            </a:r>
            <a:r>
              <a:rPr lang="zh-CN" altLang="en-US" sz="2000" b="1" dirty="0">
                <a:solidFill>
                  <a:schemeClr val="accent6"/>
                </a:solidFill>
              </a:rPr>
              <a:t>取高位字到（</a:t>
            </a:r>
            <a:r>
              <a:rPr lang="en-US" altLang="zh-CN" sz="2000" b="1" dirty="0">
                <a:solidFill>
                  <a:schemeClr val="accent6"/>
                </a:solidFill>
              </a:rPr>
              <a:t>AX</a:t>
            </a:r>
            <a:r>
              <a:rPr lang="zh-CN" altLang="en-US" sz="2000" b="1" dirty="0">
                <a:solidFill>
                  <a:schemeClr val="accent6"/>
                </a:solidFill>
              </a:rPr>
              <a:t>）</a:t>
            </a:r>
          </a:p>
          <a:p>
            <a:pPr eaLnBrk="1" hangingPunct="1"/>
            <a:r>
              <a:rPr lang="en-US" altLang="zh-CN" sz="2000" b="1" dirty="0">
                <a:solidFill>
                  <a:srgbClr val="000000"/>
                </a:solidFill>
              </a:rPr>
              <a:t>ADC  AX, 2[DI] ; </a:t>
            </a:r>
            <a:r>
              <a:rPr lang="zh-CN" altLang="en-US" sz="2000" b="1" dirty="0">
                <a:solidFill>
                  <a:schemeClr val="accent6"/>
                </a:solidFill>
              </a:rPr>
              <a:t>高位字相加（带进位）</a:t>
            </a:r>
          </a:p>
          <a:p>
            <a:pPr eaLnBrk="1" hangingPunct="1"/>
            <a:r>
              <a:rPr lang="en-US" altLang="zh-CN" sz="2000" b="1" dirty="0">
                <a:solidFill>
                  <a:srgbClr val="000000"/>
                </a:solidFill>
              </a:rPr>
              <a:t>MOV  DVARC+2, AX ; </a:t>
            </a:r>
            <a:r>
              <a:rPr lang="zh-CN" altLang="en-US" sz="2000" b="1" dirty="0">
                <a:solidFill>
                  <a:schemeClr val="accent6"/>
                </a:solidFill>
              </a:rPr>
              <a:t>保存结果的高位字</a:t>
            </a:r>
          </a:p>
        </p:txBody>
      </p:sp>
      <p:sp>
        <p:nvSpPr>
          <p:cNvPr id="4" name="矩形 3"/>
          <p:cNvSpPr/>
          <p:nvPr/>
        </p:nvSpPr>
        <p:spPr>
          <a:xfrm>
            <a:off x="480514" y="1333310"/>
            <a:ext cx="8064896" cy="10081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解决方案：</a:t>
            </a:r>
            <a:r>
              <a:rPr lang="zh-CN" altLang="en-US" sz="2400" b="1" dirty="0">
                <a:solidFill>
                  <a:srgbClr val="000000"/>
                </a:solidFill>
              </a:rPr>
              <a:t>应该先利用</a:t>
            </a:r>
            <a:r>
              <a:rPr lang="en-US" altLang="zh-CN" sz="2400" b="1" dirty="0">
                <a:solidFill>
                  <a:srgbClr val="1327E7"/>
                </a:solidFill>
              </a:rPr>
              <a:t>ADD</a:t>
            </a:r>
            <a:r>
              <a:rPr lang="zh-CN" altLang="en-US" sz="2400" b="1" dirty="0">
                <a:solidFill>
                  <a:srgbClr val="000000"/>
                </a:solidFill>
              </a:rPr>
              <a:t>指令完成低位字的加法</a:t>
            </a:r>
            <a:r>
              <a:rPr lang="zh-CN" altLang="en-US" sz="2400" b="1" dirty="0" smtClean="0">
                <a:solidFill>
                  <a:srgbClr val="000000"/>
                </a:solidFill>
              </a:rPr>
              <a:t>运算</a:t>
            </a:r>
            <a:endParaRPr lang="en-US" altLang="zh-CN" sz="2400" b="1" dirty="0" smtClean="0">
              <a:solidFill>
                <a:srgbClr val="000000"/>
              </a:solidFill>
            </a:endParaRPr>
          </a:p>
          <a:p>
            <a:pPr algn="ctr"/>
            <a:r>
              <a:rPr lang="zh-CN" altLang="en-US" sz="2400" b="1" dirty="0" smtClean="0">
                <a:solidFill>
                  <a:srgbClr val="000000"/>
                </a:solidFill>
              </a:rPr>
              <a:t>               再</a:t>
            </a:r>
            <a:r>
              <a:rPr lang="zh-CN" altLang="en-US" sz="2400" b="1" dirty="0">
                <a:solidFill>
                  <a:srgbClr val="000000"/>
                </a:solidFill>
              </a:rPr>
              <a:t>利用</a:t>
            </a:r>
            <a:r>
              <a:rPr lang="en-US" altLang="zh-CN" sz="2400" b="1" dirty="0">
                <a:solidFill>
                  <a:srgbClr val="1327E7"/>
                </a:solidFill>
              </a:rPr>
              <a:t>ADC</a:t>
            </a:r>
            <a:r>
              <a:rPr lang="zh-CN" altLang="en-US" sz="2400" b="1" dirty="0">
                <a:solidFill>
                  <a:srgbClr val="000000"/>
                </a:solidFill>
              </a:rPr>
              <a:t>指令完成高位字的带进位加法运算</a:t>
            </a:r>
            <a:endParaRPr lang="en-US" sz="2400" b="1" dirty="0">
              <a:solidFill>
                <a:srgbClr val="FF0000"/>
              </a:solidFill>
            </a:endParaRPr>
          </a:p>
        </p:txBody>
      </p:sp>
      <p:grpSp>
        <p:nvGrpSpPr>
          <p:cNvPr id="5" name="组合 4"/>
          <p:cNvGrpSpPr/>
          <p:nvPr/>
        </p:nvGrpSpPr>
        <p:grpSpPr>
          <a:xfrm>
            <a:off x="5679996" y="2636912"/>
            <a:ext cx="1514480" cy="3709932"/>
            <a:chOff x="5289768" y="1544814"/>
            <a:chExt cx="1514480" cy="3709932"/>
          </a:xfrm>
        </p:grpSpPr>
        <p:sp>
          <p:nvSpPr>
            <p:cNvPr id="6" name="矩形 5"/>
            <p:cNvSpPr/>
            <p:nvPr/>
          </p:nvSpPr>
          <p:spPr>
            <a:xfrm>
              <a:off x="5289768" y="1544814"/>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54H</a:t>
              </a:r>
              <a:endParaRPr lang="zh-CN" altLang="en-US" b="1" dirty="0">
                <a:solidFill>
                  <a:schemeClr val="accent6"/>
                </a:solidFill>
              </a:endParaRPr>
            </a:p>
          </p:txBody>
        </p:sp>
        <p:sp>
          <p:nvSpPr>
            <p:cNvPr id="7" name="矩形 6"/>
            <p:cNvSpPr/>
            <p:nvPr/>
          </p:nvSpPr>
          <p:spPr>
            <a:xfrm>
              <a:off x="5292080" y="2012940"/>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76H</a:t>
              </a:r>
              <a:endParaRPr lang="zh-CN" altLang="en-US" b="1" dirty="0">
                <a:solidFill>
                  <a:schemeClr val="accent6"/>
                </a:solidFill>
              </a:endParaRPr>
            </a:p>
          </p:txBody>
        </p:sp>
        <p:sp>
          <p:nvSpPr>
            <p:cNvPr id="8" name="矩形 7"/>
            <p:cNvSpPr/>
            <p:nvPr/>
          </p:nvSpPr>
          <p:spPr>
            <a:xfrm>
              <a:off x="5289768" y="2457813"/>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12H</a:t>
              </a:r>
              <a:endParaRPr lang="zh-CN" altLang="en-US" b="1" dirty="0">
                <a:solidFill>
                  <a:schemeClr val="accent6"/>
                </a:solidFill>
              </a:endParaRPr>
            </a:p>
          </p:txBody>
        </p:sp>
        <p:sp>
          <p:nvSpPr>
            <p:cNvPr id="9" name="矩形 8"/>
            <p:cNvSpPr/>
            <p:nvPr/>
          </p:nvSpPr>
          <p:spPr>
            <a:xfrm>
              <a:off x="5289768" y="2925939"/>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00H</a:t>
              </a:r>
              <a:endParaRPr lang="zh-CN" altLang="en-US" b="1" dirty="0">
                <a:solidFill>
                  <a:schemeClr val="accent6"/>
                </a:solidFill>
              </a:endParaRPr>
            </a:p>
          </p:txBody>
        </p:sp>
        <p:sp>
          <p:nvSpPr>
            <p:cNvPr id="10" name="矩形 9"/>
            <p:cNvSpPr/>
            <p:nvPr/>
          </p:nvSpPr>
          <p:spPr>
            <a:xfrm>
              <a:off x="5289768" y="3394065"/>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21H</a:t>
              </a:r>
              <a:endParaRPr lang="zh-CN" altLang="en-US" b="1" dirty="0">
                <a:solidFill>
                  <a:schemeClr val="accent6"/>
                </a:solidFill>
              </a:endParaRPr>
            </a:p>
          </p:txBody>
        </p:sp>
        <p:sp>
          <p:nvSpPr>
            <p:cNvPr id="11" name="矩形 10"/>
            <p:cNvSpPr/>
            <p:nvPr/>
          </p:nvSpPr>
          <p:spPr>
            <a:xfrm>
              <a:off x="5289768" y="3862191"/>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98H</a:t>
              </a:r>
              <a:endParaRPr lang="zh-CN" altLang="en-US" b="1" dirty="0">
                <a:solidFill>
                  <a:schemeClr val="accent6"/>
                </a:solidFill>
              </a:endParaRPr>
            </a:p>
          </p:txBody>
        </p:sp>
        <p:sp>
          <p:nvSpPr>
            <p:cNvPr id="12" name="矩形 11"/>
            <p:cNvSpPr/>
            <p:nvPr/>
          </p:nvSpPr>
          <p:spPr>
            <a:xfrm>
              <a:off x="5292080" y="4330317"/>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04H</a:t>
              </a:r>
              <a:endParaRPr lang="zh-CN" altLang="en-US" b="1" dirty="0">
                <a:solidFill>
                  <a:schemeClr val="accent6"/>
                </a:solidFill>
              </a:endParaRPr>
            </a:p>
          </p:txBody>
        </p:sp>
        <p:sp>
          <p:nvSpPr>
            <p:cNvPr id="13" name="矩形 12"/>
            <p:cNvSpPr/>
            <p:nvPr/>
          </p:nvSpPr>
          <p:spPr>
            <a:xfrm>
              <a:off x="5292080" y="4786620"/>
              <a:ext cx="1512168" cy="468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6"/>
                  </a:solidFill>
                </a:rPr>
                <a:t>00H</a:t>
              </a:r>
              <a:endParaRPr lang="zh-CN" altLang="en-US" b="1" dirty="0">
                <a:solidFill>
                  <a:schemeClr val="accent6"/>
                </a:solidFill>
              </a:endParaRPr>
            </a:p>
          </p:txBody>
        </p:sp>
      </p:grpSp>
      <p:sp>
        <p:nvSpPr>
          <p:cNvPr id="14" name="矩形 13"/>
          <p:cNvSpPr/>
          <p:nvPr/>
        </p:nvSpPr>
        <p:spPr>
          <a:xfrm>
            <a:off x="4860032" y="2674807"/>
            <a:ext cx="1107996" cy="369332"/>
          </a:xfrm>
          <a:prstGeom prst="rect">
            <a:avLst/>
          </a:prstGeom>
        </p:spPr>
        <p:txBody>
          <a:bodyPr wrap="none">
            <a:spAutoFit/>
          </a:bodyPr>
          <a:lstStyle/>
          <a:p>
            <a:r>
              <a:rPr lang="en-US" altLang="zh-CN" b="1" dirty="0">
                <a:solidFill>
                  <a:srgbClr val="000000"/>
                </a:solidFill>
              </a:rPr>
              <a:t>DVAR	</a:t>
            </a:r>
            <a:endParaRPr lang="zh-CN" altLang="en-US" dirty="0"/>
          </a:p>
        </p:txBody>
      </p:sp>
      <p:sp>
        <p:nvSpPr>
          <p:cNvPr id="15" name="右大括号 14"/>
          <p:cNvSpPr/>
          <p:nvPr/>
        </p:nvSpPr>
        <p:spPr>
          <a:xfrm>
            <a:off x="7336180" y="2859473"/>
            <a:ext cx="360040" cy="13926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7308560" y="4720154"/>
            <a:ext cx="360040" cy="13926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圆角矩形 16"/>
          <p:cNvSpPr/>
          <p:nvPr/>
        </p:nvSpPr>
        <p:spPr>
          <a:xfrm>
            <a:off x="7912244" y="3339101"/>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A</a:t>
            </a:r>
            <a:endParaRPr lang="zh-CN" altLang="en-US" sz="3600" b="1" dirty="0"/>
          </a:p>
        </p:txBody>
      </p:sp>
      <p:sp>
        <p:nvSpPr>
          <p:cNvPr id="18" name="圆角矩形 17"/>
          <p:cNvSpPr/>
          <p:nvPr/>
        </p:nvSpPr>
        <p:spPr>
          <a:xfrm>
            <a:off x="7912244" y="4977542"/>
            <a:ext cx="648072" cy="678936"/>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B</a:t>
            </a:r>
            <a:endParaRPr lang="zh-CN" altLang="en-US" sz="3600" b="1" dirty="0"/>
          </a:p>
        </p:txBody>
      </p:sp>
    </p:spTree>
    <p:extLst>
      <p:ext uri="{BB962C8B-B14F-4D97-AF65-F5344CB8AC3E}">
        <p14:creationId xmlns:p14="http://schemas.microsoft.com/office/powerpoint/2010/main" val="351074354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611560" y="1412776"/>
            <a:ext cx="5307863" cy="523220"/>
          </a:xfrm>
          <a:prstGeom prst="rect">
            <a:avLst/>
          </a:prstGeom>
        </p:spPr>
        <p:txBody>
          <a:bodyPr wrap="none">
            <a:spAutoFit/>
          </a:bodyPr>
          <a:lstStyle/>
          <a:p>
            <a:pPr eaLnBrk="1" hangingPunct="1"/>
            <a:r>
              <a:rPr lang="zh-CN" altLang="en-US" sz="2800" b="1" dirty="0">
                <a:solidFill>
                  <a:srgbClr val="000000"/>
                </a:solidFill>
              </a:rPr>
              <a:t>（二）减法指令（</a:t>
            </a:r>
            <a:r>
              <a:rPr lang="en-US" altLang="zh-CN" sz="2800" b="1" dirty="0">
                <a:solidFill>
                  <a:srgbClr val="000000"/>
                </a:solidFill>
              </a:rPr>
              <a:t>SUB</a:t>
            </a:r>
            <a:r>
              <a:rPr lang="zh-CN" altLang="en-US" sz="2800" b="1" dirty="0">
                <a:solidFill>
                  <a:srgbClr val="000000"/>
                </a:solidFill>
              </a:rPr>
              <a:t>、</a:t>
            </a:r>
            <a:r>
              <a:rPr lang="en-US" altLang="zh-CN" sz="2800" b="1" dirty="0">
                <a:solidFill>
                  <a:srgbClr val="000000"/>
                </a:solidFill>
              </a:rPr>
              <a:t>SBB</a:t>
            </a:r>
            <a:r>
              <a:rPr lang="zh-CN" altLang="en-US" sz="2800" b="1" dirty="0">
                <a:solidFill>
                  <a:srgbClr val="000000"/>
                </a:solidFill>
              </a:rPr>
              <a:t>）</a:t>
            </a:r>
          </a:p>
        </p:txBody>
      </p:sp>
      <p:sp>
        <p:nvSpPr>
          <p:cNvPr id="4" name="Rectangle 1027"/>
          <p:cNvSpPr txBox="1">
            <a:spLocks noChangeArrowheads="1"/>
          </p:cNvSpPr>
          <p:nvPr/>
        </p:nvSpPr>
        <p:spPr>
          <a:xfrm>
            <a:off x="2554288" y="2170113"/>
            <a:ext cx="5334000" cy="31242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115000"/>
              </a:lnSpc>
              <a:buFont typeface="Wingdings" pitchFamily="2" charset="2"/>
              <a:buNone/>
            </a:pPr>
            <a:r>
              <a:rPr lang="zh-CN" altLang="en-US" dirty="0" smtClean="0"/>
              <a:t>普通减法指令</a:t>
            </a:r>
            <a:r>
              <a:rPr lang="en-US" altLang="zh-CN" dirty="0" smtClean="0"/>
              <a:t>SUB</a:t>
            </a:r>
          </a:p>
          <a:p>
            <a:pPr>
              <a:lnSpc>
                <a:spcPct val="115000"/>
              </a:lnSpc>
              <a:buFont typeface="Wingdings" pitchFamily="2" charset="2"/>
              <a:buNone/>
            </a:pPr>
            <a:r>
              <a:rPr lang="zh-CN" altLang="en-US" dirty="0" smtClean="0"/>
              <a:t>考虑借位的减法指令</a:t>
            </a:r>
            <a:r>
              <a:rPr lang="en-US" altLang="zh-CN" dirty="0" smtClean="0"/>
              <a:t>SBB</a:t>
            </a:r>
          </a:p>
          <a:p>
            <a:pPr>
              <a:lnSpc>
                <a:spcPct val="115000"/>
              </a:lnSpc>
              <a:buFont typeface="Wingdings" pitchFamily="2" charset="2"/>
              <a:buNone/>
            </a:pPr>
            <a:r>
              <a:rPr lang="zh-CN" altLang="en-US" dirty="0" smtClean="0"/>
              <a:t>减1指令</a:t>
            </a:r>
            <a:r>
              <a:rPr lang="en-US" altLang="zh-CN" dirty="0" smtClean="0"/>
              <a:t>DEC</a:t>
            </a:r>
          </a:p>
          <a:p>
            <a:pPr>
              <a:lnSpc>
                <a:spcPct val="115000"/>
              </a:lnSpc>
              <a:buFont typeface="Wingdings" pitchFamily="2" charset="2"/>
              <a:buNone/>
            </a:pPr>
            <a:r>
              <a:rPr lang="zh-CN" altLang="en-US" dirty="0" smtClean="0"/>
              <a:t>比较指令</a:t>
            </a:r>
            <a:r>
              <a:rPr lang="en-US" altLang="zh-CN" dirty="0" smtClean="0"/>
              <a:t>CMP</a:t>
            </a:r>
          </a:p>
          <a:p>
            <a:pPr>
              <a:lnSpc>
                <a:spcPct val="115000"/>
              </a:lnSpc>
              <a:buFont typeface="Wingdings" pitchFamily="2" charset="2"/>
              <a:buNone/>
            </a:pPr>
            <a:r>
              <a:rPr lang="zh-CN" altLang="en-US" dirty="0" smtClean="0"/>
              <a:t>求负指令</a:t>
            </a:r>
            <a:r>
              <a:rPr lang="en-US" altLang="zh-CN" dirty="0" smtClean="0"/>
              <a:t>NEG</a:t>
            </a:r>
            <a:endParaRPr lang="en-US" altLang="zh-CN" dirty="0"/>
          </a:p>
        </p:txBody>
      </p:sp>
      <p:sp>
        <p:nvSpPr>
          <p:cNvPr id="5" name="AutoShape 1028"/>
          <p:cNvSpPr>
            <a:spLocks/>
          </p:cNvSpPr>
          <p:nvPr/>
        </p:nvSpPr>
        <p:spPr bwMode="auto">
          <a:xfrm>
            <a:off x="2195513" y="2511425"/>
            <a:ext cx="228600" cy="2286000"/>
          </a:xfrm>
          <a:prstGeom prst="leftBrace">
            <a:avLst>
              <a:gd name="adj1" fmla="val 83333"/>
              <a:gd name="adj2" fmla="val 50000"/>
            </a:avLst>
          </a:prstGeom>
          <a:noFill/>
          <a:ln w="25400" cap="sq">
            <a:solidFill>
              <a:srgbClr val="FF6600"/>
            </a:solidFill>
            <a:round/>
            <a:headEnd type="none" w="sm" len="sm"/>
            <a:tailEnd type="none" w="lg" len="lg"/>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1029"/>
          <p:cNvSpPr txBox="1">
            <a:spLocks noChangeArrowheads="1"/>
          </p:cNvSpPr>
          <p:nvPr/>
        </p:nvSpPr>
        <p:spPr bwMode="auto">
          <a:xfrm>
            <a:off x="611188" y="5357813"/>
            <a:ext cx="7704137" cy="5191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a:solidFill>
                  <a:srgbClr val="FF0000"/>
                </a:solidFill>
                <a:latin typeface="Times New Roman" pitchFamily="18" charset="0"/>
              </a:rPr>
              <a:t>减法指令对操作数的要求与对应的加法指令相同</a:t>
            </a:r>
          </a:p>
        </p:txBody>
      </p:sp>
    </p:spTree>
    <p:extLst>
      <p:ext uri="{BB962C8B-B14F-4D97-AF65-F5344CB8AC3E}">
        <p14:creationId xmlns:p14="http://schemas.microsoft.com/office/powerpoint/2010/main" val="27344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4"/>
          <p:cNvSpPr txBox="1">
            <a:spLocks noChangeArrowheads="1"/>
          </p:cNvSpPr>
          <p:nvPr/>
        </p:nvSpPr>
        <p:spPr>
          <a:xfrm>
            <a:off x="2019300" y="2132856"/>
            <a:ext cx="5638800" cy="990600"/>
          </a:xfrm>
          <a:prstGeom prst="rect">
            <a:avLst/>
          </a:prstGeom>
          <a:noFill/>
          <a:ln/>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Clr>
                <a:srgbClr val="CA3B1E"/>
              </a:buClr>
              <a:buFont typeface="Wingdings" pitchFamily="2" charset="2"/>
              <a:buNone/>
            </a:pPr>
            <a:r>
              <a:rPr lang="zh-CN" altLang="en-US" smtClean="0">
                <a:solidFill>
                  <a:srgbClr val="1D528D"/>
                </a:solidFill>
              </a:rPr>
              <a:t>操作码    [操作数]，[操作数]</a:t>
            </a:r>
            <a:endParaRPr lang="zh-CN" altLang="en-US">
              <a:solidFill>
                <a:srgbClr val="1D528D"/>
              </a:solidFill>
            </a:endParaRPr>
          </a:p>
        </p:txBody>
      </p:sp>
      <p:sp>
        <p:nvSpPr>
          <p:cNvPr id="4" name="Text Box 5"/>
          <p:cNvSpPr txBox="1">
            <a:spLocks noChangeArrowheads="1"/>
          </p:cNvSpPr>
          <p:nvPr/>
        </p:nvSpPr>
        <p:spPr bwMode="auto">
          <a:xfrm>
            <a:off x="1446212" y="415374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kumimoji="1" lang="zh-CN" altLang="en-US" sz="2400">
              <a:solidFill>
                <a:srgbClr val="1D528D"/>
              </a:solidFill>
              <a:latin typeface="Times New Roman" pitchFamily="18" charset="0"/>
            </a:endParaRPr>
          </a:p>
        </p:txBody>
      </p:sp>
      <p:sp>
        <p:nvSpPr>
          <p:cNvPr id="5" name="Text Box 6"/>
          <p:cNvSpPr txBox="1">
            <a:spLocks noChangeArrowheads="1"/>
          </p:cNvSpPr>
          <p:nvPr/>
        </p:nvSpPr>
        <p:spPr bwMode="auto">
          <a:xfrm>
            <a:off x="608012" y="3848943"/>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kumimoji="1" lang="zh-CN" altLang="en-US" sz="2800" b="1">
                <a:solidFill>
                  <a:srgbClr val="1D528D"/>
                </a:solidFill>
                <a:latin typeface="Times New Roman" pitchFamily="18" charset="0"/>
              </a:rPr>
              <a:t>执行何种操作</a:t>
            </a:r>
          </a:p>
        </p:txBody>
      </p:sp>
      <p:sp>
        <p:nvSpPr>
          <p:cNvPr id="6" name="Line 7"/>
          <p:cNvSpPr>
            <a:spLocks noChangeShapeType="1"/>
          </p:cNvSpPr>
          <p:nvPr/>
        </p:nvSpPr>
        <p:spPr bwMode="auto">
          <a:xfrm flipH="1">
            <a:off x="1827212" y="2705943"/>
            <a:ext cx="381000" cy="1066800"/>
          </a:xfrm>
          <a:prstGeom prst="line">
            <a:avLst/>
          </a:prstGeom>
          <a:noFill/>
          <a:ln w="22225"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D528D"/>
              </a:solidFill>
              <a:latin typeface="Arial" charset="0"/>
            </a:endParaRPr>
          </a:p>
        </p:txBody>
      </p:sp>
      <p:sp>
        <p:nvSpPr>
          <p:cNvPr id="7" name="AutoShape 8"/>
          <p:cNvSpPr>
            <a:spLocks/>
          </p:cNvSpPr>
          <p:nvPr/>
        </p:nvSpPr>
        <p:spPr bwMode="auto">
          <a:xfrm rot="16200000">
            <a:off x="5065712" y="2820243"/>
            <a:ext cx="304800" cy="2819400"/>
          </a:xfrm>
          <a:prstGeom prst="leftBrace">
            <a:avLst>
              <a:gd name="adj1" fmla="val 77083"/>
              <a:gd name="adj2" fmla="val 50000"/>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
        <p:nvSpPr>
          <p:cNvPr id="8" name="Text Box 9"/>
          <p:cNvSpPr txBox="1">
            <a:spLocks noChangeArrowheads="1"/>
          </p:cNvSpPr>
          <p:nvPr/>
        </p:nvSpPr>
        <p:spPr bwMode="auto">
          <a:xfrm>
            <a:off x="3198812" y="3315543"/>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kumimoji="1" lang="zh-CN" altLang="en-US" sz="2800" b="1">
                <a:solidFill>
                  <a:srgbClr val="1D528D"/>
                </a:solidFill>
                <a:latin typeface="Times New Roman" pitchFamily="18" charset="0"/>
              </a:rPr>
              <a:t>目标操作数</a:t>
            </a:r>
          </a:p>
        </p:txBody>
      </p:sp>
      <p:sp>
        <p:nvSpPr>
          <p:cNvPr id="9" name="Text Box 10"/>
          <p:cNvSpPr txBox="1">
            <a:spLocks noChangeArrowheads="1"/>
          </p:cNvSpPr>
          <p:nvPr/>
        </p:nvSpPr>
        <p:spPr bwMode="auto">
          <a:xfrm>
            <a:off x="5637212" y="3315543"/>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kumimoji="1" lang="zh-CN" altLang="en-US" sz="2800" b="1">
                <a:solidFill>
                  <a:srgbClr val="1D528D"/>
                </a:solidFill>
                <a:latin typeface="Times New Roman" pitchFamily="18" charset="0"/>
              </a:rPr>
              <a:t>源操作数</a:t>
            </a:r>
          </a:p>
        </p:txBody>
      </p:sp>
      <p:sp>
        <p:nvSpPr>
          <p:cNvPr id="10" name="Line 11"/>
          <p:cNvSpPr>
            <a:spLocks noChangeShapeType="1"/>
          </p:cNvSpPr>
          <p:nvPr/>
        </p:nvSpPr>
        <p:spPr bwMode="auto">
          <a:xfrm>
            <a:off x="4037012" y="2705943"/>
            <a:ext cx="0" cy="609600"/>
          </a:xfrm>
          <a:prstGeom prst="line">
            <a:avLst/>
          </a:prstGeom>
          <a:noFill/>
          <a:ln w="22225"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D528D"/>
              </a:solidFill>
              <a:latin typeface="Arial" charset="0"/>
            </a:endParaRPr>
          </a:p>
        </p:txBody>
      </p:sp>
      <p:sp>
        <p:nvSpPr>
          <p:cNvPr id="11" name="Line 12"/>
          <p:cNvSpPr>
            <a:spLocks noChangeShapeType="1"/>
          </p:cNvSpPr>
          <p:nvPr/>
        </p:nvSpPr>
        <p:spPr bwMode="auto">
          <a:xfrm>
            <a:off x="6094412" y="2705943"/>
            <a:ext cx="228600" cy="609600"/>
          </a:xfrm>
          <a:prstGeom prst="line">
            <a:avLst/>
          </a:prstGeom>
          <a:noFill/>
          <a:ln w="22225"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D528D"/>
              </a:solidFill>
              <a:latin typeface="Arial" charset="0"/>
            </a:endParaRPr>
          </a:p>
        </p:txBody>
      </p:sp>
      <p:sp>
        <p:nvSpPr>
          <p:cNvPr id="12" name="Text Box 13"/>
          <p:cNvSpPr txBox="1">
            <a:spLocks noChangeArrowheads="1"/>
          </p:cNvSpPr>
          <p:nvPr/>
        </p:nvSpPr>
        <p:spPr bwMode="auto">
          <a:xfrm>
            <a:off x="3960812" y="4534743"/>
            <a:ext cx="3124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kumimoji="1" lang="zh-CN" altLang="en-US" sz="2800" b="1">
                <a:solidFill>
                  <a:srgbClr val="1D528D"/>
                </a:solidFill>
                <a:latin typeface="Times New Roman" pitchFamily="18" charset="0"/>
              </a:rPr>
              <a:t>参加操作的数据</a:t>
            </a:r>
          </a:p>
          <a:p>
            <a:pPr eaLnBrk="0" fontAlgn="base" hangingPunct="0">
              <a:spcBef>
                <a:spcPct val="50000"/>
              </a:spcBef>
              <a:spcAft>
                <a:spcPct val="0"/>
              </a:spcAft>
            </a:pPr>
            <a:r>
              <a:rPr kumimoji="1" lang="zh-CN" altLang="en-US" sz="2800" b="1">
                <a:solidFill>
                  <a:srgbClr val="1D528D"/>
                </a:solidFill>
                <a:latin typeface="Times New Roman" pitchFamily="18" charset="0"/>
              </a:rPr>
              <a:t>或数据存放的地址</a:t>
            </a:r>
          </a:p>
        </p:txBody>
      </p:sp>
      <p:sp>
        <p:nvSpPr>
          <p:cNvPr id="13" name="矩形 12"/>
          <p:cNvSpPr/>
          <p:nvPr/>
        </p:nvSpPr>
        <p:spPr>
          <a:xfrm>
            <a:off x="329287" y="1412775"/>
            <a:ext cx="2031325"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指令格式</a:t>
            </a:r>
            <a:endParaRPr lang="zh-CN" altLang="en-US" sz="3600" dirty="0">
              <a:solidFill>
                <a:srgbClr val="C00000"/>
              </a:solidFill>
              <a:latin typeface="华文琥珀" pitchFamily="2" charset="-122"/>
              <a:ea typeface="华文琥珀" pitchFamily="2" charset="-122"/>
            </a:endParaRPr>
          </a:p>
        </p:txBody>
      </p:sp>
    </p:spTree>
    <p:extLst>
      <p:ext uri="{BB962C8B-B14F-4D97-AF65-F5344CB8AC3E}">
        <p14:creationId xmlns:p14="http://schemas.microsoft.com/office/powerpoint/2010/main" val="270805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par>
                          <p:cTn id="13" fill="hold">
                            <p:stCondLst>
                              <p:cond delay="500"/>
                            </p:stCondLst>
                            <p:childTnLst>
                              <p:par>
                                <p:cTn id="14" presetID="18" presetClass="entr" presetSubtype="6"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Left)">
                                      <p:cBhvr>
                                        <p:cTn id="21" dur="500"/>
                                        <p:tgtEl>
                                          <p:spTgt spid="10"/>
                                        </p:tgtEl>
                                      </p:cBhvr>
                                    </p:animEffect>
                                  </p:childTnLst>
                                </p:cTn>
                              </p:par>
                            </p:childTnLst>
                          </p:cTn>
                        </p:par>
                        <p:par>
                          <p:cTn id="22" fill="hold">
                            <p:stCondLst>
                              <p:cond delay="500"/>
                            </p:stCondLst>
                            <p:childTnLst>
                              <p:par>
                                <p:cTn id="23" presetID="18" presetClass="entr" presetSubtype="6" fill="hold" grpId="0" nodeType="after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strips(downRigh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trips(downLeft)">
                                      <p:cBhvr>
                                        <p:cTn id="30" dur="500"/>
                                        <p:tgtEl>
                                          <p:spTgt spid="11"/>
                                        </p:tgtEl>
                                      </p:cBhvr>
                                    </p:animEffect>
                                  </p:childTnLst>
                                </p:cTn>
                              </p:par>
                            </p:childTnLst>
                          </p:cTn>
                        </p:par>
                        <p:par>
                          <p:cTn id="31" fill="hold">
                            <p:stCondLst>
                              <p:cond delay="500"/>
                            </p:stCondLst>
                            <p:childTnLst>
                              <p:par>
                                <p:cTn id="32" presetID="18" presetClass="entr" presetSubtype="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Righ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trips(downRight)">
                                      <p:cBhvr>
                                        <p:cTn id="39" dur="500"/>
                                        <p:tgtEl>
                                          <p:spTgt spid="7"/>
                                        </p:tgtEl>
                                      </p:cBhvr>
                                    </p:animEffect>
                                  </p:childTnLst>
                                </p:cTn>
                              </p:par>
                            </p:childTnLst>
                          </p:cTn>
                        </p:par>
                        <p:par>
                          <p:cTn id="40" fill="hold">
                            <p:stCondLst>
                              <p:cond delay="500"/>
                            </p:stCondLst>
                            <p:childTnLst>
                              <p:par>
                                <p:cTn id="41" presetID="18" presetClass="entr" presetSubtype="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strips(down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p:bldP spid="9" grpId="0"/>
      <p:bldP spid="10" grpId="0" animBg="1"/>
      <p:bldP spid="11" grpId="0" animBg="1"/>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700213"/>
            <a:ext cx="77057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（二）减法指令（</a:t>
            </a:r>
            <a:r>
              <a:rPr lang="en-US" altLang="zh-CN" b="1" dirty="0">
                <a:solidFill>
                  <a:srgbClr val="000000"/>
                </a:solidFill>
              </a:rPr>
              <a:t>SUB</a:t>
            </a:r>
            <a:r>
              <a:rPr lang="zh-CN" altLang="en-US" b="1" dirty="0">
                <a:solidFill>
                  <a:srgbClr val="000000"/>
                </a:solidFill>
              </a:rPr>
              <a:t>、</a:t>
            </a:r>
            <a:r>
              <a:rPr lang="en-US" altLang="zh-CN" b="1" dirty="0">
                <a:solidFill>
                  <a:srgbClr val="000000"/>
                </a:solidFill>
              </a:rPr>
              <a:t>SBB</a:t>
            </a:r>
            <a:r>
              <a:rPr lang="zh-CN" altLang="en-US" b="1" dirty="0">
                <a:solidFill>
                  <a:srgbClr val="000000"/>
                </a:solidFill>
              </a:rPr>
              <a:t>）</a:t>
            </a:r>
          </a:p>
          <a:p>
            <a:pPr eaLnBrk="1" hangingPunct="1"/>
            <a:r>
              <a:rPr lang="en-US" altLang="zh-CN" b="1" dirty="0">
                <a:solidFill>
                  <a:srgbClr val="FF0101"/>
                </a:solidFill>
              </a:rPr>
              <a:t>Subtract byte or word /with borrow</a:t>
            </a:r>
            <a:r>
              <a:rPr lang="en-US" altLang="zh-CN" b="1" dirty="0"/>
              <a:t> </a:t>
            </a:r>
            <a:endParaRPr lang="en-US" altLang="zh-CN" b="1" dirty="0">
              <a:solidFill>
                <a:srgbClr val="000000"/>
              </a:solidFill>
            </a:endParaRPr>
          </a:p>
          <a:p>
            <a:pPr eaLnBrk="1" hangingPunct="1"/>
            <a:r>
              <a:rPr lang="zh-CN" altLang="en-US" b="1" dirty="0">
                <a:solidFill>
                  <a:srgbClr val="000000"/>
                </a:solidFill>
              </a:rPr>
              <a:t>格式：</a:t>
            </a:r>
          </a:p>
          <a:p>
            <a:pPr eaLnBrk="1" hangingPunct="1"/>
            <a:r>
              <a:rPr lang="en-US" altLang="zh-CN" b="1" dirty="0"/>
              <a:t>SUB  DST, SRC</a:t>
            </a:r>
            <a:r>
              <a:rPr lang="zh-CN" altLang="en-US" b="1" dirty="0"/>
              <a:t>；</a:t>
            </a:r>
            <a:r>
              <a:rPr lang="en-US" altLang="zh-CN" b="1" dirty="0">
                <a:solidFill>
                  <a:srgbClr val="000000"/>
                </a:solidFill>
              </a:rPr>
              <a:t>(DST) ← (DST)</a:t>
            </a:r>
            <a:r>
              <a:rPr lang="zh-CN" altLang="en-US" b="1" dirty="0">
                <a:solidFill>
                  <a:srgbClr val="000000"/>
                </a:solidFill>
              </a:rPr>
              <a:t>－</a:t>
            </a:r>
            <a:r>
              <a:rPr lang="en-US" altLang="zh-CN" b="1" dirty="0">
                <a:solidFill>
                  <a:srgbClr val="000000"/>
                </a:solidFill>
              </a:rPr>
              <a:t>(SRC)</a:t>
            </a:r>
          </a:p>
          <a:p>
            <a:pPr eaLnBrk="1" hangingPunct="1"/>
            <a:r>
              <a:rPr lang="en-US" altLang="zh-CN" b="1" dirty="0"/>
              <a:t>SBB  DST, SRC</a:t>
            </a:r>
          </a:p>
          <a:p>
            <a:pPr eaLnBrk="1" hangingPunct="1"/>
            <a:r>
              <a:rPr lang="en-US" altLang="zh-CN" b="1" dirty="0">
                <a:solidFill>
                  <a:srgbClr val="000000"/>
                </a:solidFill>
              </a:rPr>
              <a:t>    </a:t>
            </a:r>
            <a:r>
              <a:rPr lang="zh-CN" altLang="en-US" b="1" dirty="0">
                <a:solidFill>
                  <a:srgbClr val="000000"/>
                </a:solidFill>
              </a:rPr>
              <a:t>；</a:t>
            </a:r>
            <a:r>
              <a:rPr lang="en-US" altLang="zh-CN" b="1" dirty="0">
                <a:solidFill>
                  <a:srgbClr val="000000"/>
                </a:solidFill>
              </a:rPr>
              <a:t>(DST) ← (DST)</a:t>
            </a:r>
            <a:r>
              <a:rPr lang="zh-CN" altLang="en-US" b="1" dirty="0">
                <a:solidFill>
                  <a:srgbClr val="000000"/>
                </a:solidFill>
              </a:rPr>
              <a:t>－ </a:t>
            </a:r>
            <a:r>
              <a:rPr lang="en-US" altLang="zh-CN" b="1" dirty="0">
                <a:solidFill>
                  <a:srgbClr val="000000"/>
                </a:solidFill>
              </a:rPr>
              <a:t>(SRC)</a:t>
            </a:r>
            <a:r>
              <a:rPr lang="zh-CN" altLang="en-US" b="1" dirty="0">
                <a:solidFill>
                  <a:srgbClr val="000000"/>
                </a:solidFill>
              </a:rPr>
              <a:t>－（</a:t>
            </a:r>
            <a:r>
              <a:rPr lang="en-US" altLang="zh-CN" b="1" dirty="0">
                <a:solidFill>
                  <a:srgbClr val="000000"/>
                </a:solidFill>
              </a:rPr>
              <a:t>CF</a:t>
            </a:r>
            <a:r>
              <a:rPr lang="zh-CN" altLang="en-US" b="1" dirty="0">
                <a:solidFill>
                  <a:srgbClr val="000000"/>
                </a:solidFill>
              </a:rPr>
              <a:t>）</a:t>
            </a:r>
          </a:p>
        </p:txBody>
      </p:sp>
      <p:sp>
        <p:nvSpPr>
          <p:cNvPr id="4" name="Text Box 6"/>
          <p:cNvSpPr txBox="1">
            <a:spLocks noChangeArrowheads="1"/>
          </p:cNvSpPr>
          <p:nvPr/>
        </p:nvSpPr>
        <p:spPr bwMode="auto">
          <a:xfrm>
            <a:off x="755650" y="5589588"/>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a:solidFill>
                  <a:srgbClr val="000000"/>
                </a:solidFill>
              </a:rPr>
              <a:t>指令中</a:t>
            </a:r>
            <a:r>
              <a:rPr lang="en-US" altLang="zh-CN" b="1">
                <a:solidFill>
                  <a:srgbClr val="000000"/>
                </a:solidFill>
              </a:rPr>
              <a:t>DST</a:t>
            </a:r>
            <a:r>
              <a:rPr lang="zh-CN" altLang="en-US" b="1">
                <a:solidFill>
                  <a:srgbClr val="000000"/>
                </a:solidFill>
              </a:rPr>
              <a:t>、</a:t>
            </a:r>
            <a:r>
              <a:rPr lang="en-US" altLang="zh-CN" b="1">
                <a:solidFill>
                  <a:srgbClr val="000000"/>
                </a:solidFill>
              </a:rPr>
              <a:t>SRC</a:t>
            </a:r>
            <a:r>
              <a:rPr lang="zh-CN" altLang="en-US" b="1">
                <a:solidFill>
                  <a:srgbClr val="000000"/>
                </a:solidFill>
              </a:rPr>
              <a:t>的说明与</a:t>
            </a:r>
            <a:r>
              <a:rPr lang="en-US" altLang="zh-CN" b="1">
                <a:solidFill>
                  <a:srgbClr val="000000"/>
                </a:solidFill>
              </a:rPr>
              <a:t>ADD</a:t>
            </a:r>
            <a:r>
              <a:rPr lang="zh-CN" altLang="en-US" b="1">
                <a:solidFill>
                  <a:srgbClr val="000000"/>
                </a:solidFill>
              </a:rPr>
              <a:t>指令相同。</a:t>
            </a:r>
            <a:r>
              <a:rPr lang="zh-CN" altLang="en-US" b="1"/>
              <a:t> </a:t>
            </a:r>
          </a:p>
        </p:txBody>
      </p:sp>
      <p:sp>
        <p:nvSpPr>
          <p:cNvPr id="5" name="矩形 4"/>
          <p:cNvSpPr/>
          <p:nvPr/>
        </p:nvSpPr>
        <p:spPr>
          <a:xfrm>
            <a:off x="827088" y="4829380"/>
            <a:ext cx="6383479" cy="584775"/>
          </a:xfrm>
          <a:prstGeom prst="rect">
            <a:avLst/>
          </a:prstGeom>
        </p:spPr>
        <p:txBody>
          <a:bodyPr wrap="none">
            <a:spAutoFit/>
          </a:bodyPr>
          <a:lstStyle/>
          <a:p>
            <a:pPr>
              <a:spcBef>
                <a:spcPct val="50000"/>
              </a:spcBef>
              <a:spcAft>
                <a:spcPct val="40000"/>
              </a:spcAft>
            </a:pPr>
            <a:r>
              <a:rPr kumimoji="1" lang="en-US" altLang="zh-CN" sz="3200" b="1" dirty="0">
                <a:solidFill>
                  <a:srgbClr val="0000FF"/>
                </a:solidFill>
                <a:latin typeface="楷体_GB2312" pitchFamily="49" charset="-122"/>
                <a:ea typeface="楷体_GB2312" pitchFamily="49" charset="-122"/>
              </a:rPr>
              <a:t>DEC  </a:t>
            </a:r>
            <a:r>
              <a:rPr kumimoji="1" lang="en-US" altLang="zh-CN" sz="3200" b="1" dirty="0" smtClean="0">
                <a:solidFill>
                  <a:srgbClr val="0000FF"/>
                </a:solidFill>
                <a:latin typeface="楷体_GB2312" pitchFamily="49" charset="-122"/>
                <a:ea typeface="楷体_GB2312" pitchFamily="49" charset="-122"/>
              </a:rPr>
              <a:t>DST</a:t>
            </a:r>
            <a:r>
              <a:rPr kumimoji="1" lang="zh-CN" altLang="en-US" sz="3200" b="1" dirty="0" smtClean="0">
                <a:solidFill>
                  <a:srgbClr val="0000FF"/>
                </a:solidFill>
                <a:latin typeface="楷体_GB2312" pitchFamily="49" charset="-122"/>
                <a:ea typeface="楷体_GB2312" pitchFamily="49" charset="-122"/>
              </a:rPr>
              <a:t>；</a:t>
            </a:r>
            <a:r>
              <a:rPr kumimoji="1" lang="en-US" altLang="zh-CN" sz="3200" b="1" dirty="0">
                <a:solidFill>
                  <a:srgbClr val="000000"/>
                </a:solidFill>
                <a:latin typeface="楷体_GB2312" pitchFamily="49" charset="-122"/>
                <a:ea typeface="楷体_GB2312" pitchFamily="49" charset="-122"/>
              </a:rPr>
              <a:t>(DST) ← (DST)</a:t>
            </a:r>
            <a:r>
              <a:rPr kumimoji="1" lang="zh-CN" altLang="en-US" sz="3200" b="1" dirty="0" smtClean="0">
                <a:solidFill>
                  <a:srgbClr val="000000"/>
                </a:solidFill>
                <a:latin typeface="楷体_GB2312" pitchFamily="49" charset="-122"/>
                <a:ea typeface="楷体_GB2312" pitchFamily="49" charset="-122"/>
              </a:rPr>
              <a:t>－</a:t>
            </a:r>
            <a:r>
              <a:rPr kumimoji="1" lang="en-US" altLang="zh-CN" sz="3200" b="1" dirty="0" smtClean="0">
                <a:solidFill>
                  <a:srgbClr val="000000"/>
                </a:solidFill>
                <a:latin typeface="楷体_GB2312" pitchFamily="49" charset="-122"/>
                <a:ea typeface="楷体_GB2312" pitchFamily="49" charset="-122"/>
              </a:rPr>
              <a:t>1</a:t>
            </a:r>
            <a:r>
              <a:rPr kumimoji="1" lang="zh-CN" altLang="en-US" sz="3200" b="1" dirty="0" smtClean="0">
                <a:solidFill>
                  <a:srgbClr val="0000FF"/>
                </a:solidFill>
                <a:latin typeface="楷体_GB2312" pitchFamily="49" charset="-122"/>
                <a:ea typeface="楷体_GB2312" pitchFamily="49" charset="-122"/>
              </a:rPr>
              <a:t>   </a:t>
            </a:r>
            <a:endParaRPr kumimoji="1" lang="en-US" altLang="zh-CN" sz="3200" b="1" dirty="0">
              <a:solidFill>
                <a:srgbClr val="0000FF"/>
              </a:solidFill>
              <a:latin typeface="楷体_GB2312" pitchFamily="49" charset="-122"/>
              <a:ea typeface="楷体_GB2312" pitchFamily="49" charset="-122"/>
            </a:endParaRPr>
          </a:p>
        </p:txBody>
      </p:sp>
    </p:spTree>
    <p:extLst>
      <p:ext uri="{BB962C8B-B14F-4D97-AF65-F5344CB8AC3E}">
        <p14:creationId xmlns:p14="http://schemas.microsoft.com/office/powerpoint/2010/main" val="250422082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323528" y="1556792"/>
            <a:ext cx="813663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例如，设</a:t>
            </a:r>
            <a:r>
              <a:rPr lang="en-US" altLang="zh-CN" sz="2800" b="1" dirty="0">
                <a:solidFill>
                  <a:srgbClr val="000000"/>
                </a:solidFill>
              </a:rPr>
              <a:t>VAR1</a:t>
            </a:r>
            <a:r>
              <a:rPr lang="zh-CN" altLang="en-US" sz="2800" b="1" dirty="0">
                <a:solidFill>
                  <a:srgbClr val="000000"/>
                </a:solidFill>
              </a:rPr>
              <a:t>为字型变量，</a:t>
            </a:r>
            <a:r>
              <a:rPr lang="en-US" altLang="zh-CN" sz="2800" b="1" dirty="0">
                <a:solidFill>
                  <a:srgbClr val="000000"/>
                </a:solidFill>
              </a:rPr>
              <a:t>VAR2</a:t>
            </a:r>
            <a:r>
              <a:rPr lang="zh-CN" altLang="en-US" sz="2800" b="1" dirty="0">
                <a:solidFill>
                  <a:srgbClr val="000000"/>
                </a:solidFill>
              </a:rPr>
              <a:t>为字节变量，则有</a:t>
            </a:r>
          </a:p>
          <a:p>
            <a:pPr eaLnBrk="1" hangingPunct="1"/>
            <a:r>
              <a:rPr lang="en-US" altLang="zh-CN" sz="2800" b="1" dirty="0">
                <a:solidFill>
                  <a:srgbClr val="000000"/>
                </a:solidFill>
              </a:rPr>
              <a:t>SUB  AL, 2CH	</a:t>
            </a:r>
            <a:r>
              <a:rPr lang="zh-CN" altLang="en-US" sz="2800" b="1" dirty="0">
                <a:solidFill>
                  <a:srgbClr val="000000"/>
                </a:solidFill>
              </a:rPr>
              <a:t>；</a:t>
            </a:r>
            <a:r>
              <a:rPr lang="zh-CN" altLang="en-US" sz="2800" b="1" dirty="0">
                <a:solidFill>
                  <a:schemeClr val="accent6"/>
                </a:solidFill>
              </a:rPr>
              <a:t>（</a:t>
            </a:r>
            <a:r>
              <a:rPr lang="en-US" altLang="zh-CN" sz="2800" b="1" dirty="0">
                <a:solidFill>
                  <a:schemeClr val="accent6"/>
                </a:solidFill>
              </a:rPr>
              <a:t>AL</a:t>
            </a:r>
            <a:r>
              <a:rPr lang="zh-CN" altLang="en-US" sz="2800" b="1" dirty="0">
                <a:solidFill>
                  <a:schemeClr val="accent6"/>
                </a:solidFill>
              </a:rPr>
              <a:t>）← （</a:t>
            </a:r>
            <a:r>
              <a:rPr lang="en-US" altLang="zh-CN" sz="2800" b="1" dirty="0">
                <a:solidFill>
                  <a:schemeClr val="accent6"/>
                </a:solidFill>
              </a:rPr>
              <a:t>AL</a:t>
            </a:r>
            <a:r>
              <a:rPr lang="zh-CN" altLang="en-US" sz="2800" b="1" dirty="0">
                <a:solidFill>
                  <a:schemeClr val="accent6"/>
                </a:solidFill>
              </a:rPr>
              <a:t>）－</a:t>
            </a:r>
            <a:r>
              <a:rPr lang="en-US" altLang="zh-CN" sz="2800" b="1" dirty="0">
                <a:solidFill>
                  <a:schemeClr val="accent6"/>
                </a:solidFill>
              </a:rPr>
              <a:t>2CH</a:t>
            </a:r>
          </a:p>
          <a:p>
            <a:pPr eaLnBrk="1" hangingPunct="1"/>
            <a:r>
              <a:rPr lang="en-US" altLang="zh-CN" sz="2800" b="1" dirty="0">
                <a:solidFill>
                  <a:srgbClr val="000000"/>
                </a:solidFill>
              </a:rPr>
              <a:t>SBB  AX, </a:t>
            </a:r>
            <a:r>
              <a:rPr lang="en-US" altLang="zh-CN" sz="2800" b="1" dirty="0" smtClean="0">
                <a:solidFill>
                  <a:srgbClr val="000000"/>
                </a:solidFill>
              </a:rPr>
              <a:t>BX </a:t>
            </a:r>
            <a:r>
              <a:rPr lang="zh-CN" altLang="en-US" sz="2800" b="1" dirty="0">
                <a:solidFill>
                  <a:srgbClr val="000000"/>
                </a:solidFill>
              </a:rPr>
              <a:t>；</a:t>
            </a:r>
            <a:r>
              <a:rPr lang="zh-CN" altLang="en-US" sz="2800" b="1" dirty="0">
                <a:solidFill>
                  <a:schemeClr val="accent6"/>
                </a:solidFill>
              </a:rPr>
              <a:t>（</a:t>
            </a:r>
            <a:r>
              <a:rPr lang="en-US" altLang="zh-CN" sz="2800" b="1" dirty="0">
                <a:solidFill>
                  <a:schemeClr val="accent6"/>
                </a:solidFill>
              </a:rPr>
              <a:t>AX</a:t>
            </a:r>
            <a:r>
              <a:rPr lang="zh-CN" altLang="en-US" sz="2800" b="1" dirty="0">
                <a:solidFill>
                  <a:schemeClr val="accent6"/>
                </a:solidFill>
              </a:rPr>
              <a:t>）← （</a:t>
            </a:r>
            <a:r>
              <a:rPr lang="en-US" altLang="zh-CN" sz="2800" b="1" dirty="0">
                <a:solidFill>
                  <a:schemeClr val="accent6"/>
                </a:solidFill>
              </a:rPr>
              <a:t>AX</a:t>
            </a:r>
            <a:r>
              <a:rPr lang="zh-CN" altLang="en-US" sz="2800" b="1" dirty="0">
                <a:solidFill>
                  <a:schemeClr val="accent6"/>
                </a:solidFill>
              </a:rPr>
              <a:t>）－（</a:t>
            </a:r>
            <a:r>
              <a:rPr lang="en-US" altLang="zh-CN" sz="2800" b="1" dirty="0">
                <a:solidFill>
                  <a:schemeClr val="accent6"/>
                </a:solidFill>
              </a:rPr>
              <a:t>BX</a:t>
            </a:r>
            <a:r>
              <a:rPr lang="zh-CN" altLang="en-US" sz="2800" b="1" dirty="0">
                <a:solidFill>
                  <a:schemeClr val="accent6"/>
                </a:solidFill>
              </a:rPr>
              <a:t>）－（</a:t>
            </a:r>
            <a:r>
              <a:rPr lang="en-US" altLang="zh-CN" sz="2800" b="1" dirty="0">
                <a:solidFill>
                  <a:schemeClr val="accent6"/>
                </a:solidFill>
              </a:rPr>
              <a:t>CF</a:t>
            </a:r>
            <a:r>
              <a:rPr lang="zh-CN" altLang="en-US" sz="2800" b="1" dirty="0">
                <a:solidFill>
                  <a:schemeClr val="accent6"/>
                </a:solidFill>
              </a:rPr>
              <a:t>）</a:t>
            </a:r>
          </a:p>
          <a:p>
            <a:pPr eaLnBrk="1" hangingPunct="1"/>
            <a:r>
              <a:rPr lang="en-US" altLang="zh-CN" sz="2800" b="1" dirty="0">
                <a:solidFill>
                  <a:srgbClr val="000000"/>
                </a:solidFill>
              </a:rPr>
              <a:t>SUB  AX, VAR1	</a:t>
            </a:r>
            <a:r>
              <a:rPr lang="zh-CN" altLang="en-US" sz="2800" b="1" dirty="0">
                <a:solidFill>
                  <a:srgbClr val="000000"/>
                </a:solidFill>
              </a:rPr>
              <a:t>；</a:t>
            </a:r>
            <a:r>
              <a:rPr lang="zh-CN" altLang="en-US" sz="2800" b="1" dirty="0">
                <a:solidFill>
                  <a:schemeClr val="accent6"/>
                </a:solidFill>
              </a:rPr>
              <a:t>（</a:t>
            </a:r>
            <a:r>
              <a:rPr lang="en-US" altLang="zh-CN" sz="2800" b="1" dirty="0">
                <a:solidFill>
                  <a:schemeClr val="accent6"/>
                </a:solidFill>
              </a:rPr>
              <a:t>AX</a:t>
            </a:r>
            <a:r>
              <a:rPr lang="zh-CN" altLang="en-US" sz="2800" b="1" dirty="0">
                <a:solidFill>
                  <a:schemeClr val="accent6"/>
                </a:solidFill>
              </a:rPr>
              <a:t>）← （</a:t>
            </a:r>
            <a:r>
              <a:rPr lang="en-US" altLang="zh-CN" sz="2800" b="1" dirty="0">
                <a:solidFill>
                  <a:schemeClr val="accent6"/>
                </a:solidFill>
              </a:rPr>
              <a:t>AX</a:t>
            </a:r>
            <a:r>
              <a:rPr lang="zh-CN" altLang="en-US" sz="2800" b="1" dirty="0">
                <a:solidFill>
                  <a:schemeClr val="accent6"/>
                </a:solidFill>
              </a:rPr>
              <a:t>）－（</a:t>
            </a:r>
            <a:r>
              <a:rPr lang="en-US" altLang="zh-CN" sz="2800" b="1" dirty="0">
                <a:solidFill>
                  <a:schemeClr val="accent6"/>
                </a:solidFill>
              </a:rPr>
              <a:t>VAR1</a:t>
            </a:r>
            <a:r>
              <a:rPr lang="zh-CN" altLang="en-US" sz="2800" b="1" dirty="0">
                <a:solidFill>
                  <a:schemeClr val="accent6"/>
                </a:solidFill>
              </a:rPr>
              <a:t>）</a:t>
            </a:r>
          </a:p>
          <a:p>
            <a:pPr eaLnBrk="1" hangingPunct="1"/>
            <a:r>
              <a:rPr lang="en-US" altLang="zh-CN" sz="2800" b="1" dirty="0">
                <a:solidFill>
                  <a:srgbClr val="000000"/>
                </a:solidFill>
              </a:rPr>
              <a:t>SUB  VAR1, </a:t>
            </a:r>
            <a:r>
              <a:rPr lang="en-US" altLang="zh-CN" sz="2800" b="1" dirty="0" smtClean="0">
                <a:solidFill>
                  <a:srgbClr val="000000"/>
                </a:solidFill>
              </a:rPr>
              <a:t>2184H</a:t>
            </a:r>
            <a:r>
              <a:rPr lang="zh-CN" altLang="en-US" sz="2800" b="1" dirty="0" smtClean="0">
                <a:solidFill>
                  <a:srgbClr val="000000"/>
                </a:solidFill>
              </a:rPr>
              <a:t>；</a:t>
            </a:r>
            <a:r>
              <a:rPr lang="zh-CN" altLang="en-US" sz="2800" b="1" dirty="0">
                <a:solidFill>
                  <a:schemeClr val="accent6"/>
                </a:solidFill>
              </a:rPr>
              <a:t>（</a:t>
            </a:r>
            <a:r>
              <a:rPr lang="en-US" altLang="zh-CN" sz="2800" b="1" dirty="0">
                <a:solidFill>
                  <a:schemeClr val="accent6"/>
                </a:solidFill>
              </a:rPr>
              <a:t>VAR1</a:t>
            </a:r>
            <a:r>
              <a:rPr lang="zh-CN" altLang="en-US" sz="2800" b="1" dirty="0">
                <a:solidFill>
                  <a:schemeClr val="accent6"/>
                </a:solidFill>
              </a:rPr>
              <a:t>）← （</a:t>
            </a:r>
            <a:r>
              <a:rPr lang="en-US" altLang="zh-CN" sz="2800" b="1" dirty="0">
                <a:solidFill>
                  <a:schemeClr val="accent6"/>
                </a:solidFill>
              </a:rPr>
              <a:t>VAR1</a:t>
            </a:r>
            <a:r>
              <a:rPr lang="zh-CN" altLang="en-US" sz="2800" b="1" dirty="0">
                <a:solidFill>
                  <a:schemeClr val="accent6"/>
                </a:solidFill>
              </a:rPr>
              <a:t>）－</a:t>
            </a:r>
            <a:r>
              <a:rPr lang="en-US" altLang="zh-CN" sz="2800" b="1" dirty="0">
                <a:solidFill>
                  <a:schemeClr val="accent6"/>
                </a:solidFill>
              </a:rPr>
              <a:t>2184H</a:t>
            </a:r>
          </a:p>
          <a:p>
            <a:pPr eaLnBrk="1" hangingPunct="1"/>
            <a:r>
              <a:rPr lang="en-US" altLang="zh-CN" sz="2800" b="1" dirty="0">
                <a:solidFill>
                  <a:srgbClr val="000000"/>
                </a:solidFill>
              </a:rPr>
              <a:t>SBB  DL, VAR2[SI</a:t>
            </a:r>
            <a:r>
              <a:rPr lang="en-US" altLang="zh-CN" sz="2800" b="1" dirty="0" smtClean="0">
                <a:solidFill>
                  <a:srgbClr val="000000"/>
                </a:solidFill>
              </a:rPr>
              <a:t>]</a:t>
            </a:r>
            <a:r>
              <a:rPr lang="zh-CN" altLang="en-US" sz="2800" b="1" dirty="0" smtClean="0">
                <a:solidFill>
                  <a:srgbClr val="000000"/>
                </a:solidFill>
              </a:rPr>
              <a:t>；</a:t>
            </a:r>
            <a:r>
              <a:rPr lang="zh-CN" altLang="en-US" sz="2000" b="1" dirty="0" smtClean="0">
                <a:solidFill>
                  <a:schemeClr val="accent6"/>
                </a:solidFill>
              </a:rPr>
              <a:t>（</a:t>
            </a:r>
            <a:r>
              <a:rPr lang="en-US" altLang="zh-CN" sz="2000" b="1" dirty="0" smtClean="0">
                <a:solidFill>
                  <a:schemeClr val="accent6"/>
                </a:solidFill>
              </a:rPr>
              <a:t>DL</a:t>
            </a:r>
            <a:r>
              <a:rPr lang="zh-CN" altLang="en-US" sz="2000" b="1" dirty="0">
                <a:solidFill>
                  <a:schemeClr val="accent6"/>
                </a:solidFill>
              </a:rPr>
              <a:t>）←</a:t>
            </a:r>
            <a:r>
              <a:rPr lang="en-US" altLang="zh-CN" sz="2000" b="1" dirty="0">
                <a:solidFill>
                  <a:schemeClr val="accent6"/>
                </a:solidFill>
              </a:rPr>
              <a:t>(DL)-((VAR2)</a:t>
            </a:r>
            <a:r>
              <a:rPr lang="zh-CN" altLang="en-US" sz="2000" b="1" dirty="0">
                <a:solidFill>
                  <a:schemeClr val="accent6"/>
                </a:solidFill>
              </a:rPr>
              <a:t>＋</a:t>
            </a:r>
            <a:r>
              <a:rPr lang="en-US" altLang="zh-CN" sz="2000" b="1" dirty="0">
                <a:solidFill>
                  <a:schemeClr val="accent6"/>
                </a:solidFill>
              </a:rPr>
              <a:t>(SI))-(CF)</a:t>
            </a:r>
            <a:r>
              <a:rPr lang="en-US" altLang="zh-CN" sz="2400" dirty="0">
                <a:solidFill>
                  <a:schemeClr val="accent6"/>
                </a:solidFill>
              </a:rPr>
              <a:t> </a:t>
            </a:r>
          </a:p>
        </p:txBody>
      </p:sp>
    </p:spTree>
    <p:extLst>
      <p:ext uri="{BB962C8B-B14F-4D97-AF65-F5344CB8AC3E}">
        <p14:creationId xmlns:p14="http://schemas.microsoft.com/office/powerpoint/2010/main" val="323253363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900113" y="1773238"/>
            <a:ext cx="7416800"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dirty="0">
                <a:solidFill>
                  <a:srgbClr val="000000"/>
                </a:solidFill>
              </a:rPr>
              <a:t>减法指令</a:t>
            </a:r>
            <a:r>
              <a:rPr lang="en-US" altLang="zh-CN" b="1" dirty="0">
                <a:solidFill>
                  <a:srgbClr val="000000"/>
                </a:solidFill>
              </a:rPr>
              <a:t>SUB</a:t>
            </a:r>
            <a:r>
              <a:rPr lang="zh-CN" altLang="en-US" b="1" dirty="0">
                <a:solidFill>
                  <a:srgbClr val="000000"/>
                </a:solidFill>
              </a:rPr>
              <a:t>和</a:t>
            </a:r>
            <a:r>
              <a:rPr lang="en-US" altLang="zh-CN" b="1" dirty="0">
                <a:solidFill>
                  <a:srgbClr val="000000"/>
                </a:solidFill>
              </a:rPr>
              <a:t>SBB</a:t>
            </a:r>
            <a:r>
              <a:rPr lang="zh-CN" altLang="en-US" b="1" dirty="0">
                <a:solidFill>
                  <a:srgbClr val="000000"/>
                </a:solidFill>
              </a:rPr>
              <a:t>指令会正常影响</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6</a:t>
            </a:r>
            <a:r>
              <a:rPr lang="zh-CN" altLang="en-US" b="1" dirty="0">
                <a:solidFill>
                  <a:srgbClr val="000000"/>
                </a:solidFill>
              </a:rPr>
              <a:t>个状态标志位：</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SF</a:t>
            </a:r>
            <a:r>
              <a:rPr lang="zh-CN" altLang="en-US" b="1" dirty="0">
                <a:solidFill>
                  <a:srgbClr val="000000"/>
                </a:solidFill>
              </a:rPr>
              <a:t>、</a:t>
            </a:r>
            <a:r>
              <a:rPr lang="en-US" altLang="zh-CN" b="1" dirty="0">
                <a:solidFill>
                  <a:srgbClr val="000000"/>
                </a:solidFill>
              </a:rPr>
              <a:t>ZF</a:t>
            </a:r>
            <a:r>
              <a:rPr lang="zh-CN" altLang="en-US" b="1" dirty="0">
                <a:solidFill>
                  <a:srgbClr val="000000"/>
                </a:solidFill>
              </a:rPr>
              <a:t>和</a:t>
            </a:r>
            <a:r>
              <a:rPr lang="en-US" altLang="zh-CN" b="1" dirty="0">
                <a:solidFill>
                  <a:srgbClr val="000000"/>
                </a:solidFill>
              </a:rPr>
              <a:t>PF</a:t>
            </a:r>
            <a:r>
              <a:rPr lang="zh-CN" altLang="en-US" b="1" dirty="0">
                <a:solidFill>
                  <a:srgbClr val="000000"/>
                </a:solidFill>
              </a:rPr>
              <a:t>。</a:t>
            </a:r>
          </a:p>
          <a:p>
            <a:pPr eaLnBrk="1" hangingPunct="1">
              <a:spcBef>
                <a:spcPct val="50000"/>
              </a:spcBef>
            </a:pPr>
            <a:r>
              <a:rPr lang="zh-CN" altLang="en-US" b="1" dirty="0">
                <a:solidFill>
                  <a:srgbClr val="000000"/>
                </a:solidFill>
              </a:rPr>
              <a:t>例如</a:t>
            </a:r>
            <a:r>
              <a:rPr lang="zh-CN" altLang="en-US" b="1" dirty="0" smtClean="0">
                <a:solidFill>
                  <a:srgbClr val="000000"/>
                </a:solidFill>
              </a:rPr>
              <a:t>： </a:t>
            </a:r>
            <a:r>
              <a:rPr lang="en-US" altLang="zh-CN" b="1" dirty="0" smtClean="0">
                <a:solidFill>
                  <a:srgbClr val="000000"/>
                </a:solidFill>
              </a:rPr>
              <a:t>MOV </a:t>
            </a:r>
            <a:r>
              <a:rPr lang="en-US" altLang="zh-CN" b="1" dirty="0">
                <a:solidFill>
                  <a:srgbClr val="000000"/>
                </a:solidFill>
              </a:rPr>
              <a:t>AX,1734H</a:t>
            </a:r>
          </a:p>
          <a:p>
            <a:pPr eaLnBrk="1" hangingPunct="1">
              <a:spcBef>
                <a:spcPct val="50000"/>
              </a:spcBef>
            </a:pPr>
            <a:r>
              <a:rPr lang="en-US" altLang="zh-CN" b="1" dirty="0">
                <a:solidFill>
                  <a:srgbClr val="000000"/>
                </a:solidFill>
              </a:rPr>
              <a:t>	  </a:t>
            </a:r>
            <a:r>
              <a:rPr lang="en-US" altLang="zh-CN" b="1" dirty="0" smtClean="0">
                <a:solidFill>
                  <a:srgbClr val="000000"/>
                </a:solidFill>
              </a:rPr>
              <a:t> SUB </a:t>
            </a:r>
            <a:r>
              <a:rPr lang="en-US" altLang="zh-CN" b="1" dirty="0">
                <a:solidFill>
                  <a:srgbClr val="000000"/>
                </a:solidFill>
              </a:rPr>
              <a:t>AX,5566H</a:t>
            </a:r>
          </a:p>
          <a:p>
            <a:pPr eaLnBrk="1" hangingPunct="1">
              <a:spcBef>
                <a:spcPct val="50000"/>
              </a:spcBef>
            </a:pPr>
            <a:r>
              <a:rPr lang="zh-CN" altLang="en-US" b="1" dirty="0">
                <a:solidFill>
                  <a:srgbClr val="000000"/>
                </a:solidFill>
              </a:rPr>
              <a:t>执行后有（</a:t>
            </a:r>
            <a:r>
              <a:rPr lang="en-US" altLang="zh-CN" b="1" dirty="0">
                <a:solidFill>
                  <a:srgbClr val="000000"/>
                </a:solidFill>
              </a:rPr>
              <a:t>AX</a:t>
            </a:r>
            <a:r>
              <a:rPr lang="zh-CN" altLang="en-US" b="1" dirty="0">
                <a:solidFill>
                  <a:srgbClr val="000000"/>
                </a:solidFill>
              </a:rPr>
              <a:t>）</a:t>
            </a:r>
            <a:r>
              <a:rPr lang="en-US" altLang="zh-CN" b="1" dirty="0">
                <a:solidFill>
                  <a:srgbClr val="000000"/>
                </a:solidFill>
              </a:rPr>
              <a:t>=0C1CEH</a:t>
            </a:r>
          </a:p>
          <a:p>
            <a:pPr eaLnBrk="1" hangingPunct="1">
              <a:spcBef>
                <a:spcPct val="50000"/>
              </a:spcBef>
            </a:pPr>
            <a:r>
              <a:rPr lang="en-US" altLang="zh-CN" dirty="0"/>
              <a:t> </a:t>
            </a:r>
            <a:r>
              <a:rPr lang="en-US" altLang="zh-CN" b="1" dirty="0">
                <a:solidFill>
                  <a:srgbClr val="FF0000"/>
                </a:solidFill>
              </a:rPr>
              <a:t>CF=1</a:t>
            </a:r>
            <a:r>
              <a:rPr lang="zh-CN" altLang="en-US" b="1" dirty="0">
                <a:solidFill>
                  <a:srgbClr val="FF0000"/>
                </a:solidFill>
              </a:rPr>
              <a:t>，</a:t>
            </a:r>
            <a:r>
              <a:rPr lang="en-US" altLang="zh-CN" b="1" dirty="0">
                <a:solidFill>
                  <a:srgbClr val="FF0000"/>
                </a:solidFill>
              </a:rPr>
              <a:t>AF=1</a:t>
            </a:r>
            <a:r>
              <a:rPr lang="zh-CN" altLang="en-US" b="1" dirty="0">
                <a:solidFill>
                  <a:srgbClr val="FF0000"/>
                </a:solidFill>
              </a:rPr>
              <a:t>，</a:t>
            </a:r>
            <a:r>
              <a:rPr lang="en-US" altLang="zh-CN" b="1" dirty="0">
                <a:solidFill>
                  <a:srgbClr val="FF0000"/>
                </a:solidFill>
              </a:rPr>
              <a:t>OF=0</a:t>
            </a:r>
            <a:r>
              <a:rPr lang="zh-CN" altLang="en-US" b="1" dirty="0">
                <a:solidFill>
                  <a:srgbClr val="FF0000"/>
                </a:solidFill>
              </a:rPr>
              <a:t>，</a:t>
            </a:r>
            <a:r>
              <a:rPr lang="en-US" altLang="zh-CN" b="1" dirty="0">
                <a:solidFill>
                  <a:srgbClr val="FF0000"/>
                </a:solidFill>
              </a:rPr>
              <a:t>SF=1</a:t>
            </a:r>
            <a:r>
              <a:rPr lang="zh-CN" altLang="en-US" b="1" dirty="0">
                <a:solidFill>
                  <a:srgbClr val="FF0000"/>
                </a:solidFill>
              </a:rPr>
              <a:t>，</a:t>
            </a:r>
            <a:r>
              <a:rPr lang="en-US" altLang="zh-CN" b="1" dirty="0">
                <a:solidFill>
                  <a:srgbClr val="FF0000"/>
                </a:solidFill>
              </a:rPr>
              <a:t>ZF=0</a:t>
            </a:r>
            <a:r>
              <a:rPr lang="zh-CN" altLang="en-US" b="1" dirty="0">
                <a:solidFill>
                  <a:srgbClr val="FF0000"/>
                </a:solidFill>
              </a:rPr>
              <a:t>，</a:t>
            </a:r>
            <a:r>
              <a:rPr lang="en-US" altLang="zh-CN" b="1" dirty="0">
                <a:solidFill>
                  <a:srgbClr val="FF0000"/>
                </a:solidFill>
              </a:rPr>
              <a:t>PF=0</a:t>
            </a:r>
          </a:p>
        </p:txBody>
      </p:sp>
    </p:spTree>
    <p:extLst>
      <p:ext uri="{BB962C8B-B14F-4D97-AF65-F5344CB8AC3E}">
        <p14:creationId xmlns:p14="http://schemas.microsoft.com/office/powerpoint/2010/main" val="254315556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3"/>
          <p:cNvSpPr txBox="1">
            <a:spLocks noChangeArrowheads="1"/>
          </p:cNvSpPr>
          <p:nvPr/>
        </p:nvSpPr>
        <p:spPr>
          <a:xfrm>
            <a:off x="395536" y="1412776"/>
            <a:ext cx="8460432" cy="446405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115000"/>
              </a:lnSpc>
              <a:buFont typeface="Wingdings" pitchFamily="2" charset="2"/>
              <a:buNone/>
            </a:pPr>
            <a:r>
              <a:rPr lang="en-US" altLang="zh-CN" dirty="0" smtClean="0"/>
              <a:t>                MOV  BL，2</a:t>
            </a:r>
          </a:p>
          <a:p>
            <a:pPr>
              <a:lnSpc>
                <a:spcPct val="115000"/>
              </a:lnSpc>
              <a:buFont typeface="Wingdings" pitchFamily="2" charset="2"/>
              <a:buNone/>
            </a:pPr>
            <a:r>
              <a:rPr lang="en-US" altLang="zh-CN" dirty="0" smtClean="0"/>
              <a:t>NEXT1 ：MOV  CX，0FFFFH</a:t>
            </a:r>
          </a:p>
          <a:p>
            <a:pPr>
              <a:lnSpc>
                <a:spcPct val="115000"/>
              </a:lnSpc>
              <a:buFont typeface="Wingdings" pitchFamily="2" charset="2"/>
              <a:buNone/>
            </a:pPr>
            <a:r>
              <a:rPr lang="en-US" altLang="zh-CN" dirty="0" smtClean="0"/>
              <a:t>NEXT2： DEC  CX</a:t>
            </a:r>
          </a:p>
          <a:p>
            <a:pPr>
              <a:lnSpc>
                <a:spcPct val="115000"/>
              </a:lnSpc>
              <a:buFont typeface="Wingdings" pitchFamily="2" charset="2"/>
              <a:buNone/>
            </a:pPr>
            <a:r>
              <a:rPr lang="en-US" altLang="zh-CN" dirty="0" smtClean="0"/>
              <a:t>                JNZ  NEXT2         </a:t>
            </a:r>
            <a:r>
              <a:rPr lang="en-US" altLang="zh-CN" sz="2400" dirty="0" smtClean="0"/>
              <a:t>; ZF=0</a:t>
            </a:r>
            <a:r>
              <a:rPr lang="zh-CN" altLang="en-US" sz="2400" dirty="0" smtClean="0"/>
              <a:t>转</a:t>
            </a:r>
            <a:r>
              <a:rPr lang="en-US" altLang="zh-CN" sz="2400" dirty="0" smtClean="0"/>
              <a:t>NEXT2</a:t>
            </a:r>
          </a:p>
          <a:p>
            <a:pPr>
              <a:lnSpc>
                <a:spcPct val="115000"/>
              </a:lnSpc>
              <a:buFont typeface="Wingdings" pitchFamily="2" charset="2"/>
              <a:buNone/>
            </a:pPr>
            <a:r>
              <a:rPr lang="en-US" altLang="zh-CN" dirty="0" smtClean="0"/>
              <a:t>                DEC  BL</a:t>
            </a:r>
          </a:p>
          <a:p>
            <a:pPr>
              <a:lnSpc>
                <a:spcPct val="115000"/>
              </a:lnSpc>
              <a:buFont typeface="Wingdings" pitchFamily="2" charset="2"/>
              <a:buNone/>
            </a:pPr>
            <a:r>
              <a:rPr lang="en-US" altLang="zh-CN" dirty="0" smtClean="0"/>
              <a:t>                JNZ  NEXT1         </a:t>
            </a:r>
            <a:r>
              <a:rPr lang="en-US" altLang="zh-CN" sz="2400" dirty="0" smtClean="0"/>
              <a:t>; ZF=0</a:t>
            </a:r>
            <a:r>
              <a:rPr lang="zh-CN" altLang="en-US" sz="2400" dirty="0" smtClean="0"/>
              <a:t>转</a:t>
            </a:r>
            <a:r>
              <a:rPr lang="en-US" altLang="zh-CN" sz="2400" dirty="0" smtClean="0"/>
              <a:t>NEXT1</a:t>
            </a:r>
            <a:endParaRPr lang="en-US" altLang="zh-CN" dirty="0" smtClean="0"/>
          </a:p>
          <a:p>
            <a:pPr>
              <a:lnSpc>
                <a:spcPct val="115000"/>
              </a:lnSpc>
              <a:buFont typeface="Wingdings" pitchFamily="2" charset="2"/>
              <a:buNone/>
            </a:pPr>
            <a:r>
              <a:rPr lang="en-US" altLang="zh-CN" dirty="0" smtClean="0"/>
              <a:t>                HLT                      </a:t>
            </a:r>
            <a:r>
              <a:rPr lang="en-US" altLang="zh-CN" sz="2400" dirty="0" smtClean="0"/>
              <a:t>; </a:t>
            </a:r>
            <a:r>
              <a:rPr lang="zh-CN" altLang="en-US" sz="2400" dirty="0" smtClean="0"/>
              <a:t>暂停执行</a:t>
            </a:r>
            <a:endParaRPr lang="en-US" altLang="zh-CN" sz="2400" dirty="0"/>
          </a:p>
        </p:txBody>
      </p:sp>
    </p:spTree>
    <p:extLst>
      <p:ext uri="{BB962C8B-B14F-4D97-AF65-F5344CB8AC3E}">
        <p14:creationId xmlns:p14="http://schemas.microsoft.com/office/powerpoint/2010/main" val="391687646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5"/>
          <p:cNvSpPr txBox="1">
            <a:spLocks noChangeArrowheads="1"/>
          </p:cNvSpPr>
          <p:nvPr/>
        </p:nvSpPr>
        <p:spPr bwMode="auto">
          <a:xfrm>
            <a:off x="827088" y="1484784"/>
            <a:ext cx="7561262"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3.3  </a:t>
            </a:r>
            <a:r>
              <a:rPr lang="zh-CN" altLang="en-US" b="1" dirty="0">
                <a:solidFill>
                  <a:srgbClr val="000000"/>
                </a:solidFill>
              </a:rPr>
              <a:t>设</a:t>
            </a:r>
            <a:r>
              <a:rPr lang="en-US" altLang="zh-CN" b="1" dirty="0">
                <a:solidFill>
                  <a:srgbClr val="000000"/>
                </a:solidFill>
              </a:rPr>
              <a:t>DVAR1</a:t>
            </a:r>
            <a:r>
              <a:rPr lang="zh-CN" altLang="en-US" b="1" dirty="0">
                <a:solidFill>
                  <a:srgbClr val="000000"/>
                </a:solidFill>
              </a:rPr>
              <a:t>和</a:t>
            </a:r>
            <a:r>
              <a:rPr lang="en-US" altLang="zh-CN" b="1" dirty="0">
                <a:solidFill>
                  <a:srgbClr val="000000"/>
                </a:solidFill>
              </a:rPr>
              <a:t>DVAR2</a:t>
            </a:r>
            <a:r>
              <a:rPr lang="zh-CN" altLang="en-US" b="1" dirty="0">
                <a:solidFill>
                  <a:srgbClr val="000000"/>
                </a:solidFill>
              </a:rPr>
              <a:t>保存有双字数，求</a:t>
            </a:r>
            <a:r>
              <a:rPr lang="en-US" altLang="zh-CN" b="1" dirty="0">
                <a:solidFill>
                  <a:srgbClr val="000000"/>
                </a:solidFill>
              </a:rPr>
              <a:t>DVAR1</a:t>
            </a:r>
            <a:r>
              <a:rPr lang="zh-CN" altLang="en-US" b="1" dirty="0">
                <a:solidFill>
                  <a:srgbClr val="000000"/>
                </a:solidFill>
              </a:rPr>
              <a:t>－</a:t>
            </a:r>
            <a:r>
              <a:rPr lang="en-US" altLang="zh-CN" b="1" dirty="0">
                <a:solidFill>
                  <a:srgbClr val="000000"/>
                </a:solidFill>
              </a:rPr>
              <a:t>DVAR2</a:t>
            </a:r>
            <a:r>
              <a:rPr lang="zh-CN" altLang="en-US" b="1" dirty="0">
                <a:solidFill>
                  <a:srgbClr val="000000"/>
                </a:solidFill>
              </a:rPr>
              <a:t>，并将结果保存在双字变量</a:t>
            </a:r>
            <a:r>
              <a:rPr lang="en-US" altLang="zh-CN" b="1" dirty="0">
                <a:solidFill>
                  <a:srgbClr val="000000"/>
                </a:solidFill>
              </a:rPr>
              <a:t>DVARR</a:t>
            </a:r>
            <a:r>
              <a:rPr lang="zh-CN" altLang="en-US" b="1" dirty="0">
                <a:solidFill>
                  <a:srgbClr val="000000"/>
                </a:solidFill>
              </a:rPr>
              <a:t>中。</a:t>
            </a:r>
          </a:p>
          <a:p>
            <a:pPr eaLnBrk="1" hangingPunct="1"/>
            <a:endParaRPr lang="zh-CN" altLang="en-US" b="1" dirty="0">
              <a:solidFill>
                <a:srgbClr val="000000"/>
              </a:solidFill>
            </a:endParaRPr>
          </a:p>
          <a:p>
            <a:pPr eaLnBrk="1" hangingPunct="1"/>
            <a:r>
              <a:rPr lang="zh-CN" altLang="en-US" b="1" dirty="0">
                <a:solidFill>
                  <a:srgbClr val="000000"/>
                </a:solidFill>
              </a:rPr>
              <a:t>解：设在数据段中有变量定义语句：</a:t>
            </a:r>
          </a:p>
          <a:p>
            <a:pPr eaLnBrk="1" hangingPunct="1"/>
            <a:r>
              <a:rPr lang="en-US" altLang="zh-CN" b="1" dirty="0">
                <a:solidFill>
                  <a:srgbClr val="000000"/>
                </a:solidFill>
              </a:rPr>
              <a:t>DVAR1	DD	78127654H</a:t>
            </a:r>
          </a:p>
          <a:p>
            <a:pPr eaLnBrk="1" hangingPunct="1"/>
            <a:r>
              <a:rPr lang="en-US" altLang="zh-CN" b="1" dirty="0">
                <a:solidFill>
                  <a:srgbClr val="000000"/>
                </a:solidFill>
              </a:rPr>
              <a:t>DVAR2	DD  	12349821H</a:t>
            </a:r>
          </a:p>
          <a:p>
            <a:pPr eaLnBrk="1" hangingPunct="1"/>
            <a:r>
              <a:rPr lang="en-US" altLang="zh-CN" b="1" dirty="0">
                <a:solidFill>
                  <a:srgbClr val="000000"/>
                </a:solidFill>
              </a:rPr>
              <a:t>DVARR	DD 		?</a:t>
            </a:r>
          </a:p>
        </p:txBody>
      </p:sp>
    </p:spTree>
    <p:extLst>
      <p:ext uri="{BB962C8B-B14F-4D97-AF65-F5344CB8AC3E}">
        <p14:creationId xmlns:p14="http://schemas.microsoft.com/office/powerpoint/2010/main" val="341813647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5"/>
          <p:cNvSpPr txBox="1">
            <a:spLocks noChangeArrowheads="1"/>
          </p:cNvSpPr>
          <p:nvPr/>
        </p:nvSpPr>
        <p:spPr bwMode="auto">
          <a:xfrm>
            <a:off x="684213" y="1700213"/>
            <a:ext cx="8459787"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lnSpc>
                <a:spcPct val="130000"/>
              </a:lnSpc>
            </a:pPr>
            <a:r>
              <a:rPr lang="zh-CN" altLang="en-US" sz="2400" b="1" dirty="0">
                <a:solidFill>
                  <a:srgbClr val="000000"/>
                </a:solidFill>
              </a:rPr>
              <a:t>为完成双字相减运算，应该先利用</a:t>
            </a:r>
            <a:r>
              <a:rPr lang="en-US" altLang="zh-CN" sz="2400" b="1" dirty="0">
                <a:solidFill>
                  <a:srgbClr val="000000"/>
                </a:solidFill>
              </a:rPr>
              <a:t>SUB</a:t>
            </a:r>
            <a:r>
              <a:rPr lang="zh-CN" altLang="en-US" sz="2400" b="1" dirty="0">
                <a:solidFill>
                  <a:srgbClr val="000000"/>
                </a:solidFill>
              </a:rPr>
              <a:t>指令完成低位字的减法运算，再利用</a:t>
            </a:r>
            <a:r>
              <a:rPr lang="en-US" altLang="zh-CN" sz="2400" b="1" dirty="0">
                <a:solidFill>
                  <a:srgbClr val="000000"/>
                </a:solidFill>
              </a:rPr>
              <a:t>SBB</a:t>
            </a:r>
            <a:r>
              <a:rPr lang="zh-CN" altLang="en-US" sz="2400" b="1" dirty="0">
                <a:solidFill>
                  <a:srgbClr val="000000"/>
                </a:solidFill>
              </a:rPr>
              <a:t>指令完成高位字的带进位减法运算。这样在代码段中可以编写下列程序，完成题目指定的说明：</a:t>
            </a:r>
          </a:p>
          <a:p>
            <a:pPr eaLnBrk="1" hangingPunct="1">
              <a:lnSpc>
                <a:spcPct val="130000"/>
              </a:lnSpc>
            </a:pPr>
            <a:r>
              <a:rPr lang="en-US" altLang="zh-CN" sz="2400" b="1" dirty="0">
                <a:solidFill>
                  <a:srgbClr val="000000"/>
                </a:solidFill>
              </a:rPr>
              <a:t>MOV  AX, DVAR1 		</a:t>
            </a:r>
            <a:r>
              <a:rPr lang="zh-CN" altLang="en-US" sz="2400" b="1" dirty="0">
                <a:solidFill>
                  <a:srgbClr val="000000"/>
                </a:solidFill>
              </a:rPr>
              <a:t>；取被减数的低位字到（</a:t>
            </a:r>
            <a:r>
              <a:rPr lang="en-US" altLang="zh-CN" sz="2400" b="1" dirty="0">
                <a:solidFill>
                  <a:srgbClr val="000000"/>
                </a:solidFill>
              </a:rPr>
              <a:t>AX</a:t>
            </a:r>
            <a:r>
              <a:rPr lang="zh-CN" altLang="en-US" sz="2400" b="1" dirty="0">
                <a:solidFill>
                  <a:srgbClr val="000000"/>
                </a:solidFill>
              </a:rPr>
              <a:t>）</a:t>
            </a:r>
          </a:p>
          <a:p>
            <a:pPr eaLnBrk="1" hangingPunct="1">
              <a:lnSpc>
                <a:spcPct val="130000"/>
              </a:lnSpc>
            </a:pPr>
            <a:r>
              <a:rPr lang="en-US" altLang="zh-CN" sz="2400" b="1" dirty="0">
                <a:solidFill>
                  <a:srgbClr val="000000"/>
                </a:solidFill>
              </a:rPr>
              <a:t>SUB  AX, DVAR2 		</a:t>
            </a:r>
            <a:r>
              <a:rPr lang="zh-CN" altLang="en-US" sz="2400" b="1" dirty="0">
                <a:solidFill>
                  <a:srgbClr val="000000"/>
                </a:solidFill>
              </a:rPr>
              <a:t>；低位字相减</a:t>
            </a:r>
          </a:p>
          <a:p>
            <a:pPr eaLnBrk="1" hangingPunct="1">
              <a:lnSpc>
                <a:spcPct val="130000"/>
              </a:lnSpc>
            </a:pPr>
            <a:r>
              <a:rPr lang="en-US" altLang="zh-CN" sz="2400" b="1" dirty="0">
                <a:solidFill>
                  <a:srgbClr val="000000"/>
                </a:solidFill>
              </a:rPr>
              <a:t>MOV  DVARR, AX		</a:t>
            </a:r>
            <a:r>
              <a:rPr lang="zh-CN" altLang="en-US" sz="2400" b="1" dirty="0">
                <a:solidFill>
                  <a:srgbClr val="000000"/>
                </a:solidFill>
              </a:rPr>
              <a:t>；保存结果的低位字</a:t>
            </a:r>
          </a:p>
          <a:p>
            <a:pPr eaLnBrk="1" hangingPunct="1">
              <a:lnSpc>
                <a:spcPct val="130000"/>
              </a:lnSpc>
            </a:pPr>
            <a:r>
              <a:rPr lang="en-US" altLang="zh-CN" sz="2400" b="1" dirty="0">
                <a:solidFill>
                  <a:srgbClr val="000000"/>
                </a:solidFill>
              </a:rPr>
              <a:t>MOV  AX, DVAR1</a:t>
            </a:r>
            <a:r>
              <a:rPr lang="zh-CN" altLang="en-US" sz="2400" b="1" dirty="0">
                <a:solidFill>
                  <a:srgbClr val="000000"/>
                </a:solidFill>
              </a:rPr>
              <a:t>＋</a:t>
            </a:r>
            <a:r>
              <a:rPr lang="en-US" altLang="zh-CN" sz="2400" b="1" dirty="0">
                <a:solidFill>
                  <a:srgbClr val="000000"/>
                </a:solidFill>
              </a:rPr>
              <a:t>2		</a:t>
            </a:r>
            <a:r>
              <a:rPr lang="zh-CN" altLang="en-US" sz="2400" b="1" dirty="0">
                <a:solidFill>
                  <a:srgbClr val="000000"/>
                </a:solidFill>
              </a:rPr>
              <a:t>；取被减数的高位字到（</a:t>
            </a:r>
            <a:r>
              <a:rPr lang="en-US" altLang="zh-CN" sz="2400" b="1" dirty="0">
                <a:solidFill>
                  <a:srgbClr val="000000"/>
                </a:solidFill>
              </a:rPr>
              <a:t>AX</a:t>
            </a:r>
            <a:r>
              <a:rPr lang="zh-CN" altLang="en-US" sz="2400" b="1" dirty="0">
                <a:solidFill>
                  <a:srgbClr val="000000"/>
                </a:solidFill>
              </a:rPr>
              <a:t>）</a:t>
            </a:r>
          </a:p>
          <a:p>
            <a:pPr eaLnBrk="1" hangingPunct="1">
              <a:lnSpc>
                <a:spcPct val="130000"/>
              </a:lnSpc>
            </a:pPr>
            <a:r>
              <a:rPr lang="en-US" altLang="zh-CN" sz="2400" b="1" dirty="0">
                <a:solidFill>
                  <a:srgbClr val="000000"/>
                </a:solidFill>
              </a:rPr>
              <a:t>SBB  AX, DVAR2</a:t>
            </a:r>
            <a:r>
              <a:rPr lang="zh-CN" altLang="en-US" sz="2400" b="1" dirty="0">
                <a:solidFill>
                  <a:srgbClr val="000000"/>
                </a:solidFill>
              </a:rPr>
              <a:t>＋</a:t>
            </a:r>
            <a:r>
              <a:rPr lang="en-US" altLang="zh-CN" sz="2400" b="1" dirty="0">
                <a:solidFill>
                  <a:srgbClr val="000000"/>
                </a:solidFill>
              </a:rPr>
              <a:t>2		</a:t>
            </a:r>
            <a:r>
              <a:rPr lang="zh-CN" altLang="en-US" sz="2400" b="1" dirty="0">
                <a:solidFill>
                  <a:srgbClr val="000000"/>
                </a:solidFill>
              </a:rPr>
              <a:t>；高位字相减（带借位相减）</a:t>
            </a:r>
          </a:p>
          <a:p>
            <a:pPr eaLnBrk="1" hangingPunct="1">
              <a:lnSpc>
                <a:spcPct val="130000"/>
              </a:lnSpc>
            </a:pPr>
            <a:r>
              <a:rPr lang="en-US" altLang="zh-CN" sz="2400" b="1" dirty="0">
                <a:solidFill>
                  <a:srgbClr val="000000"/>
                </a:solidFill>
              </a:rPr>
              <a:t>MOV  DVARR+2, AX 		</a:t>
            </a:r>
            <a:r>
              <a:rPr lang="zh-CN" altLang="en-US" sz="2400" b="1" dirty="0">
                <a:solidFill>
                  <a:srgbClr val="000000"/>
                </a:solidFill>
              </a:rPr>
              <a:t>；保存结果的高位字</a:t>
            </a:r>
            <a:r>
              <a:rPr lang="zh-CN" altLang="en-US" dirty="0"/>
              <a:t> </a:t>
            </a:r>
          </a:p>
        </p:txBody>
      </p:sp>
    </p:spTree>
    <p:extLst>
      <p:ext uri="{BB962C8B-B14F-4D97-AF65-F5344CB8AC3E}">
        <p14:creationId xmlns:p14="http://schemas.microsoft.com/office/powerpoint/2010/main" val="192464615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323850" y="1700213"/>
            <a:ext cx="8640763"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（三）取负指令（</a:t>
            </a:r>
            <a:r>
              <a:rPr lang="en-US" altLang="zh-CN" b="1" dirty="0">
                <a:solidFill>
                  <a:srgbClr val="000000"/>
                </a:solidFill>
              </a:rPr>
              <a:t>NEG</a:t>
            </a:r>
            <a:r>
              <a:rPr lang="zh-CN" altLang="en-US" b="1" dirty="0">
                <a:solidFill>
                  <a:srgbClr val="000000"/>
                </a:solidFill>
              </a:rPr>
              <a:t>） </a:t>
            </a:r>
            <a:r>
              <a:rPr lang="en-US" altLang="zh-CN" b="1" dirty="0">
                <a:solidFill>
                  <a:srgbClr val="FF0101"/>
                </a:solidFill>
              </a:rPr>
              <a:t>Negate byte or word</a:t>
            </a:r>
          </a:p>
          <a:p>
            <a:pPr eaLnBrk="1" hangingPunct="1"/>
            <a:r>
              <a:rPr lang="zh-CN" altLang="en-US" b="1" dirty="0">
                <a:solidFill>
                  <a:srgbClr val="000000"/>
                </a:solidFill>
              </a:rPr>
              <a:t>格式：</a:t>
            </a:r>
          </a:p>
          <a:p>
            <a:pPr eaLnBrk="1" hangingPunct="1"/>
            <a:r>
              <a:rPr lang="en-US" altLang="zh-CN" b="1" dirty="0"/>
              <a:t>NEG  DST	</a:t>
            </a:r>
            <a:r>
              <a:rPr lang="en-US" altLang="zh-CN" b="1" dirty="0">
                <a:solidFill>
                  <a:srgbClr val="000000"/>
                </a:solidFill>
              </a:rPr>
              <a:t>	</a:t>
            </a:r>
            <a:r>
              <a:rPr lang="zh-CN" altLang="en-US" b="1" dirty="0">
                <a:solidFill>
                  <a:srgbClr val="000000"/>
                </a:solidFill>
              </a:rPr>
              <a:t>；</a:t>
            </a:r>
            <a:r>
              <a:rPr lang="en-US" altLang="zh-CN" b="1" dirty="0">
                <a:solidFill>
                  <a:srgbClr val="000000"/>
                </a:solidFill>
              </a:rPr>
              <a:t>(DST) ←0</a:t>
            </a:r>
            <a:r>
              <a:rPr lang="zh-CN" altLang="en-US" b="1" dirty="0">
                <a:solidFill>
                  <a:srgbClr val="000000"/>
                </a:solidFill>
              </a:rPr>
              <a:t>－</a:t>
            </a:r>
            <a:r>
              <a:rPr lang="en-US" altLang="zh-CN" b="1" dirty="0">
                <a:solidFill>
                  <a:srgbClr val="000000"/>
                </a:solidFill>
              </a:rPr>
              <a:t>(DST)</a:t>
            </a:r>
          </a:p>
          <a:p>
            <a:pPr eaLnBrk="1" hangingPunct="1"/>
            <a:r>
              <a:rPr lang="zh-CN" altLang="en-US" b="1" dirty="0">
                <a:solidFill>
                  <a:srgbClr val="000000"/>
                </a:solidFill>
              </a:rPr>
              <a:t>说明：</a:t>
            </a:r>
          </a:p>
          <a:p>
            <a:pPr eaLnBrk="1" hangingPunct="1"/>
            <a:r>
              <a:rPr lang="zh-CN" altLang="en-US" b="1" dirty="0">
                <a:solidFill>
                  <a:srgbClr val="000000"/>
                </a:solidFill>
              </a:rPr>
              <a:t>取负指令</a:t>
            </a:r>
            <a:r>
              <a:rPr lang="en-US" altLang="zh-CN" b="1" dirty="0">
                <a:solidFill>
                  <a:srgbClr val="000000"/>
                </a:solidFill>
              </a:rPr>
              <a:t>NEG</a:t>
            </a:r>
            <a:r>
              <a:rPr lang="zh-CN" altLang="en-US" b="1" dirty="0">
                <a:solidFill>
                  <a:srgbClr val="000000"/>
                </a:solidFill>
              </a:rPr>
              <a:t>为一类特殊的减法运算，其被减数为</a:t>
            </a:r>
            <a:r>
              <a:rPr lang="en-US" altLang="zh-CN" b="1" dirty="0">
                <a:solidFill>
                  <a:srgbClr val="000000"/>
                </a:solidFill>
              </a:rPr>
              <a:t>0</a:t>
            </a:r>
            <a:r>
              <a:rPr lang="zh-CN" altLang="en-US" b="1" dirty="0">
                <a:solidFill>
                  <a:srgbClr val="000000"/>
                </a:solidFill>
              </a:rPr>
              <a:t>，相减结果存放在</a:t>
            </a:r>
            <a:r>
              <a:rPr lang="en-US" altLang="zh-CN" b="1" dirty="0">
                <a:solidFill>
                  <a:srgbClr val="000000"/>
                </a:solidFill>
              </a:rPr>
              <a:t>DST</a:t>
            </a:r>
            <a:r>
              <a:rPr lang="zh-CN" altLang="en-US" b="1" dirty="0">
                <a:solidFill>
                  <a:srgbClr val="000000"/>
                </a:solidFill>
              </a:rPr>
              <a:t>中。</a:t>
            </a:r>
            <a:r>
              <a:rPr lang="en-US" altLang="zh-CN" b="1" dirty="0">
                <a:solidFill>
                  <a:srgbClr val="FF0000"/>
                </a:solidFill>
              </a:rPr>
              <a:t>DST</a:t>
            </a:r>
            <a:r>
              <a:rPr lang="zh-CN" altLang="en-US" b="1" dirty="0">
                <a:solidFill>
                  <a:srgbClr val="FF0000"/>
                </a:solidFill>
              </a:rPr>
              <a:t>可以取通用寄存器和存储单元。</a:t>
            </a:r>
            <a:r>
              <a:rPr lang="zh-CN" altLang="en-US" b="1" dirty="0">
                <a:solidFill>
                  <a:srgbClr val="000000"/>
                </a:solidFill>
              </a:rPr>
              <a:t>求负数的补码表示可以直接利用</a:t>
            </a:r>
            <a:r>
              <a:rPr lang="en-US" altLang="zh-CN" b="1" dirty="0">
                <a:solidFill>
                  <a:srgbClr val="000000"/>
                </a:solidFill>
              </a:rPr>
              <a:t>NEG</a:t>
            </a:r>
            <a:r>
              <a:rPr lang="zh-CN" altLang="en-US" b="1" dirty="0">
                <a:solidFill>
                  <a:srgbClr val="000000"/>
                </a:solidFill>
              </a:rPr>
              <a:t>指令完成。</a:t>
            </a:r>
          </a:p>
          <a:p>
            <a:pPr eaLnBrk="1" hangingPunct="1"/>
            <a:r>
              <a:rPr lang="en-US" altLang="zh-CN" b="1" dirty="0">
                <a:solidFill>
                  <a:srgbClr val="000000"/>
                </a:solidFill>
              </a:rPr>
              <a:t>NEG</a:t>
            </a:r>
            <a:r>
              <a:rPr lang="zh-CN" altLang="en-US" b="1" dirty="0">
                <a:solidFill>
                  <a:srgbClr val="000000"/>
                </a:solidFill>
              </a:rPr>
              <a:t>指令将正常影响</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6</a:t>
            </a:r>
            <a:r>
              <a:rPr lang="zh-CN" altLang="en-US" b="1" dirty="0">
                <a:solidFill>
                  <a:srgbClr val="000000"/>
                </a:solidFill>
              </a:rPr>
              <a:t>个状态标志位</a:t>
            </a:r>
            <a:r>
              <a:rPr lang="en-US" altLang="zh-CN" b="1" dirty="0">
                <a:solidFill>
                  <a:srgbClr val="000000"/>
                </a:solidFill>
              </a:rPr>
              <a:t>.</a:t>
            </a:r>
            <a:endParaRPr lang="en-US" altLang="zh-CN" dirty="0"/>
          </a:p>
        </p:txBody>
      </p:sp>
    </p:spTree>
    <p:extLst>
      <p:ext uri="{BB962C8B-B14F-4D97-AF65-F5344CB8AC3E}">
        <p14:creationId xmlns:p14="http://schemas.microsoft.com/office/powerpoint/2010/main" val="31215666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700213"/>
            <a:ext cx="79200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例如，设</a:t>
            </a:r>
            <a:r>
              <a:rPr lang="en-US" altLang="zh-CN" b="1" dirty="0">
                <a:solidFill>
                  <a:srgbClr val="000000"/>
                </a:solidFill>
              </a:rPr>
              <a:t>VAR1</a:t>
            </a:r>
            <a:r>
              <a:rPr lang="zh-CN" altLang="en-US" b="1" dirty="0">
                <a:solidFill>
                  <a:srgbClr val="000000"/>
                </a:solidFill>
              </a:rPr>
              <a:t>为字型变量，则有下列指令：</a:t>
            </a:r>
          </a:p>
          <a:p>
            <a:pPr eaLnBrk="1" hangingPunct="1"/>
            <a:endParaRPr lang="zh-CN" altLang="en-US" b="1" dirty="0">
              <a:solidFill>
                <a:srgbClr val="000000"/>
              </a:solidFill>
            </a:endParaRPr>
          </a:p>
          <a:p>
            <a:pPr eaLnBrk="1" hangingPunct="1"/>
            <a:r>
              <a:rPr lang="en-US" altLang="zh-CN" b="1" dirty="0">
                <a:solidFill>
                  <a:srgbClr val="000000"/>
                </a:solidFill>
              </a:rPr>
              <a:t>NEG  BX		</a:t>
            </a:r>
            <a:r>
              <a:rPr lang="zh-CN" altLang="en-US" b="1" dirty="0">
                <a:solidFill>
                  <a:srgbClr val="000000"/>
                </a:solidFill>
              </a:rPr>
              <a:t>；</a:t>
            </a:r>
            <a:r>
              <a:rPr lang="zh-CN" altLang="en-US" b="1" dirty="0">
                <a:solidFill>
                  <a:schemeClr val="accent6"/>
                </a:solidFill>
              </a:rPr>
              <a:t>（</a:t>
            </a:r>
            <a:r>
              <a:rPr lang="en-US" altLang="zh-CN" b="1" dirty="0">
                <a:solidFill>
                  <a:schemeClr val="accent6"/>
                </a:solidFill>
              </a:rPr>
              <a:t>BX</a:t>
            </a:r>
            <a:r>
              <a:rPr lang="zh-CN" altLang="en-US" b="1" dirty="0">
                <a:solidFill>
                  <a:schemeClr val="accent6"/>
                </a:solidFill>
              </a:rPr>
              <a:t>）←</a:t>
            </a:r>
            <a:r>
              <a:rPr lang="en-US" altLang="zh-CN" b="1" dirty="0">
                <a:solidFill>
                  <a:schemeClr val="accent6"/>
                </a:solidFill>
              </a:rPr>
              <a:t>0</a:t>
            </a:r>
            <a:r>
              <a:rPr lang="zh-CN" altLang="en-US" b="1" dirty="0">
                <a:solidFill>
                  <a:schemeClr val="accent6"/>
                </a:solidFill>
              </a:rPr>
              <a:t>－（</a:t>
            </a:r>
            <a:r>
              <a:rPr lang="en-US" altLang="zh-CN" b="1" dirty="0">
                <a:solidFill>
                  <a:schemeClr val="accent6"/>
                </a:solidFill>
              </a:rPr>
              <a:t>BX</a:t>
            </a:r>
            <a:r>
              <a:rPr lang="zh-CN" altLang="en-US" b="1" dirty="0">
                <a:solidFill>
                  <a:schemeClr val="accent6"/>
                </a:solidFill>
              </a:rPr>
              <a:t>）</a:t>
            </a:r>
          </a:p>
          <a:p>
            <a:pPr eaLnBrk="1" hangingPunct="1"/>
            <a:r>
              <a:rPr lang="en-US" altLang="zh-CN" b="1" dirty="0">
                <a:solidFill>
                  <a:srgbClr val="000000"/>
                </a:solidFill>
              </a:rPr>
              <a:t>NEG  VAR1	</a:t>
            </a:r>
            <a:r>
              <a:rPr lang="zh-CN" altLang="en-US" b="1" dirty="0">
                <a:solidFill>
                  <a:srgbClr val="000000"/>
                </a:solidFill>
              </a:rPr>
              <a:t>；</a:t>
            </a:r>
            <a:r>
              <a:rPr lang="zh-CN" altLang="en-US" b="1" dirty="0">
                <a:solidFill>
                  <a:schemeClr val="accent6"/>
                </a:solidFill>
              </a:rPr>
              <a:t>（</a:t>
            </a:r>
            <a:r>
              <a:rPr lang="en-US" altLang="zh-CN" b="1" dirty="0">
                <a:solidFill>
                  <a:schemeClr val="accent6"/>
                </a:solidFill>
              </a:rPr>
              <a:t>VAR1</a:t>
            </a:r>
            <a:r>
              <a:rPr lang="zh-CN" altLang="en-US" b="1" dirty="0">
                <a:solidFill>
                  <a:schemeClr val="accent6"/>
                </a:solidFill>
              </a:rPr>
              <a:t>）←</a:t>
            </a:r>
            <a:r>
              <a:rPr lang="en-US" altLang="zh-CN" b="1" dirty="0">
                <a:solidFill>
                  <a:schemeClr val="accent6"/>
                </a:solidFill>
              </a:rPr>
              <a:t>0</a:t>
            </a:r>
            <a:r>
              <a:rPr lang="zh-CN" altLang="en-US" b="1" dirty="0">
                <a:solidFill>
                  <a:schemeClr val="accent6"/>
                </a:solidFill>
              </a:rPr>
              <a:t>－（</a:t>
            </a:r>
            <a:r>
              <a:rPr lang="en-US" altLang="zh-CN" b="1" dirty="0">
                <a:solidFill>
                  <a:schemeClr val="accent6"/>
                </a:solidFill>
              </a:rPr>
              <a:t>VAR1</a:t>
            </a:r>
            <a:r>
              <a:rPr lang="zh-CN" altLang="en-US" b="1" dirty="0">
                <a:solidFill>
                  <a:schemeClr val="accent6"/>
                </a:solidFill>
              </a:rPr>
              <a:t>）</a:t>
            </a:r>
          </a:p>
          <a:p>
            <a:pPr eaLnBrk="1" hangingPunct="1"/>
            <a:r>
              <a:rPr lang="en-US" altLang="zh-CN" b="1" dirty="0">
                <a:solidFill>
                  <a:srgbClr val="000000"/>
                </a:solidFill>
              </a:rPr>
              <a:t>NEG  BYTE PTR 2[BX]		</a:t>
            </a:r>
          </a:p>
          <a:p>
            <a:pPr eaLnBrk="1" hangingPunct="1"/>
            <a:r>
              <a:rPr lang="en-US" altLang="zh-CN" b="1" dirty="0">
                <a:solidFill>
                  <a:srgbClr val="000000"/>
                </a:solidFill>
              </a:rPr>
              <a:t>    </a:t>
            </a:r>
            <a:r>
              <a:rPr lang="zh-CN" altLang="en-US" b="1" dirty="0">
                <a:solidFill>
                  <a:srgbClr val="000000"/>
                </a:solidFill>
              </a:rPr>
              <a:t>；</a:t>
            </a:r>
            <a:r>
              <a:rPr lang="zh-CN" altLang="en-US" b="1" dirty="0">
                <a:solidFill>
                  <a:schemeClr val="accent6"/>
                </a:solidFill>
              </a:rPr>
              <a:t>（（</a:t>
            </a:r>
            <a:r>
              <a:rPr lang="en-US" altLang="zh-CN" b="1" dirty="0">
                <a:solidFill>
                  <a:schemeClr val="accent6"/>
                </a:solidFill>
              </a:rPr>
              <a:t>BX</a:t>
            </a:r>
            <a:r>
              <a:rPr lang="zh-CN" altLang="en-US" b="1" dirty="0">
                <a:solidFill>
                  <a:schemeClr val="accent6"/>
                </a:solidFill>
              </a:rPr>
              <a:t>）＋</a:t>
            </a:r>
            <a:r>
              <a:rPr lang="en-US" altLang="zh-CN" b="1" dirty="0">
                <a:solidFill>
                  <a:schemeClr val="accent6"/>
                </a:solidFill>
              </a:rPr>
              <a:t>2</a:t>
            </a:r>
            <a:r>
              <a:rPr lang="zh-CN" altLang="en-US" b="1" dirty="0">
                <a:solidFill>
                  <a:schemeClr val="accent6"/>
                </a:solidFill>
              </a:rPr>
              <a:t>）←</a:t>
            </a:r>
            <a:r>
              <a:rPr lang="en-US" altLang="zh-CN" b="1" dirty="0">
                <a:solidFill>
                  <a:schemeClr val="accent6"/>
                </a:solidFill>
              </a:rPr>
              <a:t>0</a:t>
            </a:r>
            <a:r>
              <a:rPr lang="zh-CN" altLang="en-US" b="1" dirty="0">
                <a:solidFill>
                  <a:schemeClr val="accent6"/>
                </a:solidFill>
              </a:rPr>
              <a:t>－（（</a:t>
            </a:r>
            <a:r>
              <a:rPr lang="en-US" altLang="zh-CN" b="1" dirty="0">
                <a:solidFill>
                  <a:schemeClr val="accent6"/>
                </a:solidFill>
              </a:rPr>
              <a:t>BX</a:t>
            </a:r>
            <a:r>
              <a:rPr lang="zh-CN" altLang="en-US" b="1" dirty="0">
                <a:solidFill>
                  <a:schemeClr val="accent6"/>
                </a:solidFill>
              </a:rPr>
              <a:t>）＋</a:t>
            </a:r>
            <a:r>
              <a:rPr lang="en-US" altLang="zh-CN" b="1" dirty="0">
                <a:solidFill>
                  <a:schemeClr val="accent6"/>
                </a:solidFill>
              </a:rPr>
              <a:t>2</a:t>
            </a:r>
            <a:r>
              <a:rPr lang="zh-CN" altLang="en-US" b="1" dirty="0">
                <a:solidFill>
                  <a:schemeClr val="accent6"/>
                </a:solidFill>
              </a:rPr>
              <a:t>）</a:t>
            </a:r>
          </a:p>
        </p:txBody>
      </p:sp>
    </p:spTree>
    <p:extLst>
      <p:ext uri="{BB962C8B-B14F-4D97-AF65-F5344CB8AC3E}">
        <p14:creationId xmlns:p14="http://schemas.microsoft.com/office/powerpoint/2010/main" val="378024412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91880" y="4869160"/>
            <a:ext cx="4032448" cy="64807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611560" y="1484784"/>
            <a:ext cx="77771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二、比较指令</a:t>
            </a:r>
            <a:r>
              <a:rPr lang="en-US" altLang="zh-CN" b="1" dirty="0">
                <a:solidFill>
                  <a:srgbClr val="FF0000"/>
                </a:solidFill>
              </a:rPr>
              <a:t>CMP Compare byte or word</a:t>
            </a:r>
            <a:r>
              <a:rPr lang="en-US" altLang="zh-CN" dirty="0"/>
              <a:t> </a:t>
            </a:r>
            <a:endParaRPr lang="en-US" altLang="zh-CN" b="1" dirty="0">
              <a:solidFill>
                <a:srgbClr val="000000"/>
              </a:solidFill>
            </a:endParaRPr>
          </a:p>
          <a:p>
            <a:pPr eaLnBrk="1" hangingPunct="1"/>
            <a:r>
              <a:rPr lang="zh-CN" altLang="en-US" b="1" dirty="0">
                <a:solidFill>
                  <a:srgbClr val="000000"/>
                </a:solidFill>
              </a:rPr>
              <a:t>格式：</a:t>
            </a:r>
          </a:p>
          <a:p>
            <a:pPr eaLnBrk="1" hangingPunct="1"/>
            <a:r>
              <a:rPr lang="en-US" altLang="zh-CN" b="1" dirty="0">
                <a:solidFill>
                  <a:srgbClr val="1327E7"/>
                </a:solidFill>
              </a:rPr>
              <a:t>CMP  DST, SRC	</a:t>
            </a:r>
            <a:r>
              <a:rPr lang="en-US" altLang="zh-CN" b="1" dirty="0">
                <a:solidFill>
                  <a:srgbClr val="000000"/>
                </a:solidFill>
              </a:rPr>
              <a:t>	</a:t>
            </a:r>
            <a:r>
              <a:rPr lang="zh-CN" altLang="en-US" b="1" dirty="0">
                <a:solidFill>
                  <a:srgbClr val="000000"/>
                </a:solidFill>
              </a:rPr>
              <a:t>；</a:t>
            </a:r>
            <a:r>
              <a:rPr lang="en-US" altLang="zh-CN" b="1" dirty="0">
                <a:solidFill>
                  <a:schemeClr val="accent2"/>
                </a:solidFill>
              </a:rPr>
              <a:t>(DST)</a:t>
            </a:r>
            <a:r>
              <a:rPr lang="zh-CN" altLang="en-US" b="1" dirty="0">
                <a:solidFill>
                  <a:schemeClr val="accent2"/>
                </a:solidFill>
              </a:rPr>
              <a:t>－</a:t>
            </a:r>
            <a:r>
              <a:rPr lang="en-US" altLang="zh-CN" b="1" dirty="0">
                <a:solidFill>
                  <a:schemeClr val="accent2"/>
                </a:solidFill>
              </a:rPr>
              <a:t>(SRC)</a:t>
            </a:r>
            <a:r>
              <a:rPr lang="zh-CN" altLang="en-US" b="1" dirty="0" smtClean="0">
                <a:solidFill>
                  <a:srgbClr val="000000"/>
                </a:solidFill>
              </a:rPr>
              <a:t>，</a:t>
            </a:r>
            <a:endParaRPr lang="en-US" altLang="zh-CN" b="1" dirty="0" smtClean="0">
              <a:solidFill>
                <a:srgbClr val="000000"/>
              </a:solidFill>
            </a:endParaRPr>
          </a:p>
          <a:p>
            <a:pPr eaLnBrk="1" hangingPunct="1"/>
            <a:r>
              <a:rPr lang="en-US" altLang="zh-CN" b="1" dirty="0">
                <a:solidFill>
                  <a:srgbClr val="000000"/>
                </a:solidFill>
              </a:rPr>
              <a:t> </a:t>
            </a:r>
            <a:r>
              <a:rPr lang="en-US" altLang="zh-CN" b="1" dirty="0" smtClean="0">
                <a:solidFill>
                  <a:srgbClr val="000000"/>
                </a:solidFill>
              </a:rPr>
              <a:t>             </a:t>
            </a:r>
            <a:r>
              <a:rPr lang="zh-CN" altLang="en-US" b="1" dirty="0" smtClean="0">
                <a:solidFill>
                  <a:srgbClr val="000000"/>
                </a:solidFill>
              </a:rPr>
              <a:t>并设置</a:t>
            </a:r>
            <a:r>
              <a:rPr lang="en-US" altLang="zh-CN" b="1" dirty="0">
                <a:solidFill>
                  <a:srgbClr val="000000"/>
                </a:solidFill>
              </a:rPr>
              <a:t>PSW</a:t>
            </a:r>
            <a:r>
              <a:rPr lang="zh-CN" altLang="en-US" b="1" dirty="0">
                <a:solidFill>
                  <a:srgbClr val="000000"/>
                </a:solidFill>
              </a:rPr>
              <a:t>中的状态标志位</a:t>
            </a:r>
          </a:p>
          <a:p>
            <a:pPr eaLnBrk="1" hangingPunct="1"/>
            <a:r>
              <a:rPr lang="zh-CN" altLang="en-US" b="1" dirty="0">
                <a:solidFill>
                  <a:srgbClr val="000000"/>
                </a:solidFill>
              </a:rPr>
              <a:t>说明：</a:t>
            </a:r>
          </a:p>
          <a:p>
            <a:pPr eaLnBrk="1" hangingPunct="1"/>
            <a:r>
              <a:rPr lang="en-US" altLang="zh-CN" b="1" dirty="0">
                <a:solidFill>
                  <a:srgbClr val="000000"/>
                </a:solidFill>
              </a:rPr>
              <a:t>CMP</a:t>
            </a:r>
            <a:r>
              <a:rPr lang="zh-CN" altLang="en-US" b="1" dirty="0">
                <a:solidFill>
                  <a:srgbClr val="000000"/>
                </a:solidFill>
              </a:rPr>
              <a:t>指令与减法指令类似，</a:t>
            </a:r>
            <a:r>
              <a:rPr lang="zh-CN" altLang="en-US" b="1" dirty="0">
                <a:solidFill>
                  <a:srgbClr val="1327E7"/>
                </a:solidFill>
              </a:rPr>
              <a:t>完成</a:t>
            </a:r>
            <a:r>
              <a:rPr lang="en-US" altLang="zh-CN" b="1" dirty="0">
                <a:solidFill>
                  <a:srgbClr val="1327E7"/>
                </a:solidFill>
              </a:rPr>
              <a:t>DST</a:t>
            </a:r>
            <a:r>
              <a:rPr lang="zh-CN" altLang="en-US" b="1" dirty="0">
                <a:solidFill>
                  <a:srgbClr val="1327E7"/>
                </a:solidFill>
              </a:rPr>
              <a:t>的内容减去</a:t>
            </a:r>
            <a:r>
              <a:rPr lang="en-US" altLang="zh-CN" b="1" dirty="0">
                <a:solidFill>
                  <a:srgbClr val="1327E7"/>
                </a:solidFill>
              </a:rPr>
              <a:t>SRC</a:t>
            </a:r>
            <a:r>
              <a:rPr lang="zh-CN" altLang="en-US" b="1" dirty="0">
                <a:solidFill>
                  <a:srgbClr val="1327E7"/>
                </a:solidFill>
              </a:rPr>
              <a:t>的内容，设置</a:t>
            </a:r>
            <a:r>
              <a:rPr lang="en-US" altLang="zh-CN" b="1" dirty="0">
                <a:solidFill>
                  <a:srgbClr val="1327E7"/>
                </a:solidFill>
              </a:rPr>
              <a:t>PSW</a:t>
            </a:r>
            <a:r>
              <a:rPr lang="zh-CN" altLang="en-US" b="1" dirty="0">
                <a:solidFill>
                  <a:srgbClr val="1327E7"/>
                </a:solidFill>
              </a:rPr>
              <a:t>中的状态标志位</a:t>
            </a:r>
            <a:r>
              <a:rPr lang="zh-CN" altLang="en-US" b="1" dirty="0">
                <a:solidFill>
                  <a:srgbClr val="000000"/>
                </a:solidFill>
              </a:rPr>
              <a:t>（简称</a:t>
            </a:r>
            <a:r>
              <a:rPr lang="en-US" altLang="zh-CN" b="1" dirty="0">
                <a:solidFill>
                  <a:srgbClr val="000000"/>
                </a:solidFill>
              </a:rPr>
              <a:t>FLAG</a:t>
            </a:r>
            <a:r>
              <a:rPr lang="zh-CN" altLang="en-US" b="1" dirty="0">
                <a:solidFill>
                  <a:srgbClr val="000000"/>
                </a:solidFill>
              </a:rPr>
              <a:t>），但其结果不保存到</a:t>
            </a:r>
            <a:r>
              <a:rPr lang="en-US" altLang="zh-CN" b="1" dirty="0">
                <a:solidFill>
                  <a:srgbClr val="000000"/>
                </a:solidFill>
              </a:rPr>
              <a:t>DST</a:t>
            </a:r>
            <a:r>
              <a:rPr lang="zh-CN" altLang="en-US" b="1" dirty="0">
                <a:solidFill>
                  <a:srgbClr val="000000"/>
                </a:solidFill>
              </a:rPr>
              <a:t>。指令中的</a:t>
            </a:r>
            <a:r>
              <a:rPr lang="en-US" altLang="zh-CN" b="1" dirty="0">
                <a:solidFill>
                  <a:srgbClr val="FF0000"/>
                </a:solidFill>
              </a:rPr>
              <a:t>SRC</a:t>
            </a:r>
            <a:r>
              <a:rPr lang="zh-CN" altLang="en-US" b="1" dirty="0">
                <a:solidFill>
                  <a:srgbClr val="FF0000"/>
                </a:solidFill>
              </a:rPr>
              <a:t>、</a:t>
            </a:r>
            <a:r>
              <a:rPr lang="en-US" altLang="zh-CN" b="1" dirty="0">
                <a:solidFill>
                  <a:srgbClr val="FF0000"/>
                </a:solidFill>
              </a:rPr>
              <a:t>DST</a:t>
            </a:r>
            <a:r>
              <a:rPr lang="zh-CN" altLang="en-US" b="1" dirty="0">
                <a:solidFill>
                  <a:srgbClr val="FF0000"/>
                </a:solidFill>
              </a:rPr>
              <a:t>的说明与</a:t>
            </a:r>
            <a:r>
              <a:rPr lang="en-US" altLang="zh-CN" b="1" dirty="0">
                <a:solidFill>
                  <a:srgbClr val="FF0000"/>
                </a:solidFill>
              </a:rPr>
              <a:t>ADD</a:t>
            </a:r>
            <a:r>
              <a:rPr lang="zh-CN" altLang="en-US" b="1" dirty="0">
                <a:solidFill>
                  <a:srgbClr val="FF0000"/>
                </a:solidFill>
              </a:rPr>
              <a:t>指令相同</a:t>
            </a:r>
            <a:r>
              <a:rPr lang="zh-CN" altLang="en-US" b="1" dirty="0">
                <a:solidFill>
                  <a:srgbClr val="000000"/>
                </a:solidFill>
              </a:rPr>
              <a:t>。</a:t>
            </a:r>
            <a:r>
              <a:rPr lang="zh-CN" altLang="en-US" dirty="0"/>
              <a:t> </a:t>
            </a:r>
            <a:r>
              <a:rPr lang="zh-CN" altLang="en-US" b="1" dirty="0">
                <a:solidFill>
                  <a:srgbClr val="000000"/>
                </a:solidFill>
              </a:rPr>
              <a:t> </a:t>
            </a:r>
          </a:p>
        </p:txBody>
      </p:sp>
      <p:grpSp>
        <p:nvGrpSpPr>
          <p:cNvPr id="7" name="组合 6"/>
          <p:cNvGrpSpPr/>
          <p:nvPr/>
        </p:nvGrpSpPr>
        <p:grpSpPr>
          <a:xfrm>
            <a:off x="611560" y="3501008"/>
            <a:ext cx="7992888" cy="3770948"/>
            <a:chOff x="611560" y="3501008"/>
            <a:chExt cx="7992888" cy="3770948"/>
          </a:xfrm>
        </p:grpSpPr>
        <p:sp>
          <p:nvSpPr>
            <p:cNvPr id="5" name="矩形 4"/>
            <p:cNvSpPr/>
            <p:nvPr/>
          </p:nvSpPr>
          <p:spPr>
            <a:xfrm>
              <a:off x="611560" y="3501008"/>
              <a:ext cx="7992888" cy="2664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
            <p:cNvSpPr txBox="1">
              <a:spLocks noChangeArrowheads="1"/>
            </p:cNvSpPr>
            <p:nvPr/>
          </p:nvSpPr>
          <p:spPr>
            <a:xfrm>
              <a:off x="611560" y="3538156"/>
              <a:ext cx="7772400" cy="3733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spcAft>
                  <a:spcPct val="40000"/>
                </a:spcAft>
              </a:pPr>
              <a:r>
                <a:rPr lang="zh-CN" altLang="en-US" u="sng" dirty="0" smtClean="0"/>
                <a:t>用途：</a:t>
              </a:r>
            </a:p>
            <a:p>
              <a:pPr>
                <a:buFont typeface="Wingdings" pitchFamily="2" charset="2"/>
                <a:buNone/>
              </a:pPr>
              <a:r>
                <a:rPr lang="zh-CN" altLang="en-US" sz="2400" dirty="0" smtClean="0"/>
                <a:t>   用于比较两个数的大小，可作为条件转移指令转移的条件</a:t>
              </a:r>
            </a:p>
            <a:p>
              <a:pPr>
                <a:spcBef>
                  <a:spcPct val="60000"/>
                </a:spcBef>
              </a:pPr>
              <a:r>
                <a:rPr lang="zh-CN" altLang="en-US" sz="2400" dirty="0" smtClean="0">
                  <a:solidFill>
                    <a:srgbClr val="FF0000"/>
                  </a:solidFill>
                </a:rPr>
                <a:t>指令对操作数的要求及对标志位的影响与</a:t>
              </a:r>
              <a:r>
                <a:rPr lang="en-US" altLang="zh-CN" sz="2400" dirty="0" smtClean="0">
                  <a:solidFill>
                    <a:srgbClr val="FF0000"/>
                  </a:solidFill>
                </a:rPr>
                <a:t>SUB</a:t>
              </a:r>
              <a:r>
                <a:rPr lang="zh-CN" altLang="en-US" sz="2400" dirty="0" smtClean="0">
                  <a:solidFill>
                    <a:srgbClr val="FF0000"/>
                  </a:solidFill>
                </a:rPr>
                <a:t>指令相同</a:t>
              </a:r>
              <a:endParaRPr lang="zh-CN" altLang="en-US" sz="2400" dirty="0">
                <a:solidFill>
                  <a:srgbClr val="FF0000"/>
                </a:solidFill>
              </a:endParaRPr>
            </a:p>
          </p:txBody>
        </p:sp>
      </p:grpSp>
    </p:spTree>
    <p:extLst>
      <p:ext uri="{BB962C8B-B14F-4D97-AF65-F5344CB8AC3E}">
        <p14:creationId xmlns:p14="http://schemas.microsoft.com/office/powerpoint/2010/main" val="205680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539750" y="1844675"/>
            <a:ext cx="8316913"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lnSpc>
                <a:spcPct val="150000"/>
              </a:lnSpc>
            </a:pPr>
            <a:r>
              <a:rPr lang="zh-CN" altLang="en-US" sz="2800" b="1" dirty="0">
                <a:solidFill>
                  <a:srgbClr val="000000"/>
                </a:solidFill>
              </a:rPr>
              <a:t>例如，设</a:t>
            </a:r>
            <a:r>
              <a:rPr lang="en-US" altLang="zh-CN" sz="2800" b="1" dirty="0">
                <a:solidFill>
                  <a:srgbClr val="000000"/>
                </a:solidFill>
              </a:rPr>
              <a:t>VAR1</a:t>
            </a:r>
            <a:r>
              <a:rPr lang="zh-CN" altLang="en-US" sz="2800" b="1" dirty="0">
                <a:solidFill>
                  <a:srgbClr val="000000"/>
                </a:solidFill>
              </a:rPr>
              <a:t>为字型变量，</a:t>
            </a:r>
            <a:r>
              <a:rPr lang="en-US" altLang="zh-CN" sz="2800" b="1" dirty="0">
                <a:solidFill>
                  <a:srgbClr val="000000"/>
                </a:solidFill>
              </a:rPr>
              <a:t>VAR2</a:t>
            </a:r>
            <a:r>
              <a:rPr lang="zh-CN" altLang="en-US" sz="2800" b="1" dirty="0">
                <a:solidFill>
                  <a:srgbClr val="000000"/>
                </a:solidFill>
              </a:rPr>
              <a:t>为字节变量，则有</a:t>
            </a:r>
          </a:p>
          <a:p>
            <a:pPr eaLnBrk="1" hangingPunct="1">
              <a:lnSpc>
                <a:spcPct val="150000"/>
              </a:lnSpc>
            </a:pPr>
            <a:r>
              <a:rPr lang="en-US" altLang="zh-CN" sz="2800" b="1" dirty="0">
                <a:solidFill>
                  <a:srgbClr val="000000"/>
                </a:solidFill>
              </a:rPr>
              <a:t>CMP  CX, 2000	</a:t>
            </a:r>
            <a:r>
              <a:rPr lang="zh-CN" altLang="en-US" sz="2800" b="1" dirty="0">
                <a:solidFill>
                  <a:srgbClr val="000000"/>
                </a:solidFill>
              </a:rPr>
              <a:t>；（</a:t>
            </a:r>
            <a:r>
              <a:rPr lang="en-US" altLang="zh-CN" sz="2800" b="1" dirty="0">
                <a:solidFill>
                  <a:srgbClr val="000000"/>
                </a:solidFill>
              </a:rPr>
              <a:t>CX</a:t>
            </a:r>
            <a:r>
              <a:rPr lang="zh-CN" altLang="en-US" sz="2800" b="1" dirty="0">
                <a:solidFill>
                  <a:srgbClr val="000000"/>
                </a:solidFill>
              </a:rPr>
              <a:t>）－</a:t>
            </a:r>
            <a:r>
              <a:rPr lang="en-US" altLang="zh-CN" sz="2800" b="1" dirty="0">
                <a:solidFill>
                  <a:srgbClr val="000000"/>
                </a:solidFill>
              </a:rPr>
              <a:t>2000</a:t>
            </a:r>
            <a:r>
              <a:rPr lang="zh-CN" altLang="en-US" sz="2800" b="1" dirty="0">
                <a:solidFill>
                  <a:srgbClr val="000000"/>
                </a:solidFill>
              </a:rPr>
              <a:t>，并置</a:t>
            </a:r>
            <a:r>
              <a:rPr lang="en-US" altLang="zh-CN" sz="2800" b="1" dirty="0">
                <a:solidFill>
                  <a:srgbClr val="000000"/>
                </a:solidFill>
              </a:rPr>
              <a:t>FLAG</a:t>
            </a:r>
          </a:p>
          <a:p>
            <a:pPr eaLnBrk="1" hangingPunct="1">
              <a:lnSpc>
                <a:spcPct val="150000"/>
              </a:lnSpc>
            </a:pPr>
            <a:r>
              <a:rPr lang="en-US" altLang="zh-CN" sz="2800" b="1" dirty="0">
                <a:solidFill>
                  <a:srgbClr val="000000"/>
                </a:solidFill>
              </a:rPr>
              <a:t>CMP  BX, DX	</a:t>
            </a:r>
            <a:r>
              <a:rPr lang="zh-CN" altLang="en-US" sz="2800" b="1" dirty="0">
                <a:solidFill>
                  <a:srgbClr val="000000"/>
                </a:solidFill>
              </a:rPr>
              <a:t>；（</a:t>
            </a:r>
            <a:r>
              <a:rPr lang="en-US" altLang="zh-CN" sz="2800" b="1" dirty="0">
                <a:solidFill>
                  <a:srgbClr val="000000"/>
                </a:solidFill>
              </a:rPr>
              <a:t>BX</a:t>
            </a:r>
            <a:r>
              <a:rPr lang="zh-CN" altLang="en-US" sz="2800" b="1" dirty="0">
                <a:solidFill>
                  <a:srgbClr val="000000"/>
                </a:solidFill>
              </a:rPr>
              <a:t>）－（</a:t>
            </a:r>
            <a:r>
              <a:rPr lang="en-US" altLang="zh-CN" sz="2800" b="1" dirty="0">
                <a:solidFill>
                  <a:srgbClr val="000000"/>
                </a:solidFill>
              </a:rPr>
              <a:t>DX</a:t>
            </a:r>
            <a:r>
              <a:rPr lang="zh-CN" altLang="en-US" sz="2800" b="1" dirty="0">
                <a:solidFill>
                  <a:srgbClr val="000000"/>
                </a:solidFill>
              </a:rPr>
              <a:t>），并置</a:t>
            </a:r>
            <a:r>
              <a:rPr lang="en-US" altLang="zh-CN" sz="2800" b="1" dirty="0">
                <a:solidFill>
                  <a:srgbClr val="000000"/>
                </a:solidFill>
              </a:rPr>
              <a:t>FLAG</a:t>
            </a:r>
          </a:p>
          <a:p>
            <a:pPr eaLnBrk="1" hangingPunct="1">
              <a:lnSpc>
                <a:spcPct val="150000"/>
              </a:lnSpc>
            </a:pPr>
            <a:r>
              <a:rPr lang="en-US" altLang="zh-CN" sz="2800" b="1" dirty="0">
                <a:solidFill>
                  <a:srgbClr val="000000"/>
                </a:solidFill>
              </a:rPr>
              <a:t>CMP  AL, VAR2	</a:t>
            </a:r>
            <a:r>
              <a:rPr lang="zh-CN" altLang="en-US" sz="2800" b="1" dirty="0">
                <a:solidFill>
                  <a:srgbClr val="000000"/>
                </a:solidFill>
              </a:rPr>
              <a:t>；（</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VAR2</a:t>
            </a:r>
            <a:r>
              <a:rPr lang="zh-CN" altLang="en-US" sz="2800" b="1" dirty="0">
                <a:solidFill>
                  <a:srgbClr val="000000"/>
                </a:solidFill>
              </a:rPr>
              <a:t>），并置</a:t>
            </a:r>
            <a:r>
              <a:rPr lang="en-US" altLang="zh-CN" sz="2800" b="1" dirty="0">
                <a:solidFill>
                  <a:srgbClr val="000000"/>
                </a:solidFill>
              </a:rPr>
              <a:t>FLAG</a:t>
            </a:r>
          </a:p>
          <a:p>
            <a:pPr eaLnBrk="1" hangingPunct="1">
              <a:lnSpc>
                <a:spcPct val="150000"/>
              </a:lnSpc>
            </a:pPr>
            <a:r>
              <a:rPr lang="en-US" altLang="zh-CN" sz="2800" b="1" dirty="0">
                <a:solidFill>
                  <a:srgbClr val="000000"/>
                </a:solidFill>
              </a:rPr>
              <a:t>CMP  VAR1[SI]</a:t>
            </a:r>
            <a:r>
              <a:rPr lang="zh-CN" altLang="en-US" sz="2800" b="1" dirty="0">
                <a:solidFill>
                  <a:srgbClr val="000000"/>
                </a:solidFill>
              </a:rPr>
              <a:t>，</a:t>
            </a:r>
            <a:r>
              <a:rPr lang="en-US" altLang="zh-CN" sz="2800" b="1" dirty="0">
                <a:solidFill>
                  <a:srgbClr val="000000"/>
                </a:solidFill>
              </a:rPr>
              <a:t>AX	</a:t>
            </a:r>
          </a:p>
          <a:p>
            <a:pPr eaLnBrk="1" hangingPunct="1">
              <a:lnSpc>
                <a:spcPct val="150000"/>
              </a:lnSpc>
            </a:pPr>
            <a:r>
              <a:rPr lang="en-US" altLang="zh-CN" sz="2800" b="1" dirty="0">
                <a:solidFill>
                  <a:srgbClr val="000000"/>
                </a:solidFill>
              </a:rPr>
              <a:t>   </a:t>
            </a:r>
            <a:r>
              <a:rPr lang="zh-CN" altLang="en-US" sz="2800" b="1" dirty="0">
                <a:solidFill>
                  <a:srgbClr val="000000"/>
                </a:solidFill>
              </a:rPr>
              <a:t>；（（</a:t>
            </a:r>
            <a:r>
              <a:rPr lang="en-US" altLang="zh-CN" sz="2800" b="1" dirty="0">
                <a:solidFill>
                  <a:srgbClr val="000000"/>
                </a:solidFill>
              </a:rPr>
              <a:t>VAR1</a:t>
            </a:r>
            <a:r>
              <a:rPr lang="zh-CN" altLang="en-US" sz="2800" b="1" dirty="0">
                <a:solidFill>
                  <a:srgbClr val="000000"/>
                </a:solidFill>
              </a:rPr>
              <a:t>）＋（</a:t>
            </a:r>
            <a:r>
              <a:rPr lang="en-US" altLang="zh-CN" sz="2800" b="1" dirty="0">
                <a:solidFill>
                  <a:srgbClr val="000000"/>
                </a:solidFill>
              </a:rPr>
              <a:t>SI</a:t>
            </a:r>
            <a:r>
              <a:rPr lang="zh-CN" altLang="en-US" sz="2800" b="1" dirty="0">
                <a:solidFill>
                  <a:srgbClr val="000000"/>
                </a:solidFill>
              </a:rPr>
              <a:t>））－（</a:t>
            </a:r>
            <a:r>
              <a:rPr lang="en-US" altLang="zh-CN" sz="2800" b="1" dirty="0">
                <a:solidFill>
                  <a:srgbClr val="000000"/>
                </a:solidFill>
              </a:rPr>
              <a:t>AX</a:t>
            </a:r>
            <a:r>
              <a:rPr lang="zh-CN" altLang="en-US" sz="2800" b="1" dirty="0">
                <a:solidFill>
                  <a:srgbClr val="000000"/>
                </a:solidFill>
              </a:rPr>
              <a:t>），并置</a:t>
            </a:r>
            <a:r>
              <a:rPr lang="en-US" altLang="zh-CN" sz="2800" b="1" dirty="0">
                <a:solidFill>
                  <a:srgbClr val="000000"/>
                </a:solidFill>
              </a:rPr>
              <a:t>FLAG </a:t>
            </a:r>
          </a:p>
        </p:txBody>
      </p:sp>
    </p:spTree>
    <p:extLst>
      <p:ext uri="{BB962C8B-B14F-4D97-AF65-F5344CB8AC3E}">
        <p14:creationId xmlns:p14="http://schemas.microsoft.com/office/powerpoint/2010/main" val="2157024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4" name="矩形 3"/>
          <p:cNvSpPr/>
          <p:nvPr/>
        </p:nvSpPr>
        <p:spPr>
          <a:xfrm>
            <a:off x="329287" y="1412775"/>
            <a:ext cx="2031325"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指令格式</a:t>
            </a:r>
            <a:endParaRPr lang="zh-CN" altLang="en-US" sz="3600" dirty="0">
              <a:solidFill>
                <a:srgbClr val="C00000"/>
              </a:solidFill>
              <a:latin typeface="华文琥珀" pitchFamily="2" charset="-122"/>
              <a:ea typeface="华文琥珀" pitchFamily="2" charset="-122"/>
            </a:endParaRPr>
          </a:p>
        </p:txBody>
      </p:sp>
      <p:grpSp>
        <p:nvGrpSpPr>
          <p:cNvPr id="5" name="Group 4"/>
          <p:cNvGrpSpPr>
            <a:grpSpLocks/>
          </p:cNvGrpSpPr>
          <p:nvPr/>
        </p:nvGrpSpPr>
        <p:grpSpPr bwMode="auto">
          <a:xfrm>
            <a:off x="2771800" y="1755100"/>
            <a:ext cx="3505200" cy="608012"/>
            <a:chOff x="1680" y="864"/>
            <a:chExt cx="2208" cy="383"/>
          </a:xfrm>
        </p:grpSpPr>
        <p:sp>
          <p:nvSpPr>
            <p:cNvPr id="6" name="Text Box 5"/>
            <p:cNvSpPr txBox="1">
              <a:spLocks noChangeArrowheads="1"/>
            </p:cNvSpPr>
            <p:nvPr/>
          </p:nvSpPr>
          <p:spPr bwMode="auto">
            <a:xfrm>
              <a:off x="1680" y="864"/>
              <a:ext cx="1152" cy="383"/>
            </a:xfrm>
            <a:prstGeom prst="rect">
              <a:avLst/>
            </a:prstGeom>
            <a:solidFill>
              <a:srgbClr val="7AA3DA"/>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zh-CN" altLang="en-US" sz="3200" b="1">
                  <a:solidFill>
                    <a:srgbClr val="FF0066"/>
                  </a:solidFill>
                  <a:latin typeface="Times New Roman" pitchFamily="18" charset="0"/>
                </a:rPr>
                <a:t>操作码</a:t>
              </a:r>
            </a:p>
          </p:txBody>
        </p:sp>
        <p:sp>
          <p:nvSpPr>
            <p:cNvPr id="7" name="Text Box 6"/>
            <p:cNvSpPr txBox="1">
              <a:spLocks noChangeArrowheads="1"/>
            </p:cNvSpPr>
            <p:nvPr/>
          </p:nvSpPr>
          <p:spPr bwMode="auto">
            <a:xfrm>
              <a:off x="2832" y="864"/>
              <a:ext cx="1056" cy="383"/>
            </a:xfrm>
            <a:prstGeom prst="rect">
              <a:avLst/>
            </a:prstGeom>
            <a:solidFill>
              <a:schemeClr val="folHlink"/>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zh-CN" altLang="en-US" sz="3200" b="1">
                  <a:solidFill>
                    <a:srgbClr val="FF0066"/>
                  </a:solidFill>
                  <a:latin typeface="Times New Roman" pitchFamily="18" charset="0"/>
                </a:rPr>
                <a:t>操作数</a:t>
              </a:r>
            </a:p>
          </p:txBody>
        </p:sp>
      </p:grpSp>
      <p:sp>
        <p:nvSpPr>
          <p:cNvPr id="8" name="矩形 7"/>
          <p:cNvSpPr/>
          <p:nvPr/>
        </p:nvSpPr>
        <p:spPr>
          <a:xfrm>
            <a:off x="4644008" y="1412776"/>
            <a:ext cx="1915616" cy="1296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9" name="矩形 8"/>
          <p:cNvSpPr/>
          <p:nvPr/>
        </p:nvSpPr>
        <p:spPr>
          <a:xfrm>
            <a:off x="670914" y="2093461"/>
            <a:ext cx="7859371" cy="1200329"/>
          </a:xfrm>
          <a:prstGeom prst="rect">
            <a:avLst/>
          </a:prstGeom>
        </p:spPr>
        <p:txBody>
          <a:bodyPr wrap="square">
            <a:spAutoFit/>
          </a:bodyPr>
          <a:lstStyle/>
          <a:p>
            <a:pPr fontAlgn="base">
              <a:spcBef>
                <a:spcPct val="0"/>
              </a:spcBef>
              <a:spcAft>
                <a:spcPct val="0"/>
              </a:spcAft>
            </a:pPr>
            <a:r>
              <a:rPr lang="zh-CN" altLang="en-US" sz="2400" b="1" dirty="0" smtClean="0">
                <a:solidFill>
                  <a:srgbClr val="FF0066"/>
                </a:solidFill>
                <a:latin typeface="Arial" charset="0"/>
              </a:rPr>
              <a:t>操作码</a:t>
            </a:r>
            <a:endParaRPr lang="en-US" altLang="zh-CN" sz="2400" b="1" dirty="0" smtClean="0">
              <a:solidFill>
                <a:srgbClr val="FF0066"/>
              </a:solidFill>
              <a:latin typeface="Arial" charset="0"/>
            </a:endParaRPr>
          </a:p>
          <a:p>
            <a:pPr fontAlgn="base">
              <a:spcBef>
                <a:spcPct val="0"/>
              </a:spcBef>
              <a:spcAft>
                <a:spcPct val="0"/>
              </a:spcAft>
            </a:pPr>
            <a:r>
              <a:rPr lang="en-US" altLang="zh-CN" sz="2400" b="1" dirty="0">
                <a:solidFill>
                  <a:srgbClr val="FF0066"/>
                </a:solidFill>
                <a:latin typeface="Arial" charset="0"/>
              </a:rPr>
              <a:t> </a:t>
            </a:r>
            <a:r>
              <a:rPr lang="en-US" altLang="zh-CN" sz="2400" b="1" dirty="0" smtClean="0">
                <a:solidFill>
                  <a:srgbClr val="FF0066"/>
                </a:solidFill>
                <a:latin typeface="Arial" charset="0"/>
              </a:rPr>
              <a:t>       </a:t>
            </a:r>
            <a:r>
              <a:rPr lang="zh-CN" altLang="en-US" sz="2400" b="1" dirty="0" smtClean="0">
                <a:solidFill>
                  <a:srgbClr val="C00000"/>
                </a:solidFill>
                <a:latin typeface="Arial" charset="0"/>
              </a:rPr>
              <a:t>说明</a:t>
            </a:r>
            <a:r>
              <a:rPr lang="zh-CN" altLang="en-US" sz="2400" b="1" dirty="0">
                <a:solidFill>
                  <a:srgbClr val="C00000"/>
                </a:solidFill>
                <a:latin typeface="Arial" charset="0"/>
              </a:rPr>
              <a:t>计算机要执行哪种操作，</a:t>
            </a:r>
            <a:r>
              <a:rPr lang="zh-CN" altLang="en-US" sz="2400" b="1" dirty="0">
                <a:solidFill>
                  <a:srgbClr val="1D528D"/>
                </a:solidFill>
                <a:latin typeface="Arial" charset="0"/>
              </a:rPr>
              <a:t>如传送、运算、移位、跳转等操作，它是指令中不可缺少的组成部分</a:t>
            </a:r>
          </a:p>
        </p:txBody>
      </p:sp>
      <p:sp>
        <p:nvSpPr>
          <p:cNvPr id="10" name="矩形 9"/>
          <p:cNvSpPr/>
          <p:nvPr/>
        </p:nvSpPr>
        <p:spPr>
          <a:xfrm>
            <a:off x="827584" y="3284427"/>
            <a:ext cx="2376264" cy="5998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FFFFFF"/>
                </a:solidFill>
              </a:rPr>
              <a:t>CLI</a:t>
            </a:r>
            <a:endParaRPr lang="zh-CN" altLang="en-US" sz="3200" b="1" dirty="0">
              <a:solidFill>
                <a:srgbClr val="FFFFFF"/>
              </a:solidFill>
            </a:endParaRPr>
          </a:p>
        </p:txBody>
      </p:sp>
      <p:sp>
        <p:nvSpPr>
          <p:cNvPr id="11" name="矩形 10"/>
          <p:cNvSpPr/>
          <p:nvPr/>
        </p:nvSpPr>
        <p:spPr>
          <a:xfrm>
            <a:off x="3199216" y="3276373"/>
            <a:ext cx="5621255" cy="599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1D528D"/>
                </a:solidFill>
              </a:rPr>
              <a:t>将</a:t>
            </a:r>
            <a:r>
              <a:rPr lang="en-US" altLang="zh-CN" sz="3200" b="1" dirty="0" smtClean="0">
                <a:solidFill>
                  <a:srgbClr val="1D528D"/>
                </a:solidFill>
              </a:rPr>
              <a:t>PSW</a:t>
            </a:r>
            <a:r>
              <a:rPr lang="zh-CN" altLang="en-US" sz="3200" b="1" dirty="0" smtClean="0">
                <a:solidFill>
                  <a:srgbClr val="1D528D"/>
                </a:solidFill>
              </a:rPr>
              <a:t>中的</a:t>
            </a:r>
            <a:r>
              <a:rPr lang="en-US" altLang="zh-CN" sz="3200" b="1" dirty="0" smtClean="0">
                <a:solidFill>
                  <a:srgbClr val="1D528D"/>
                </a:solidFill>
              </a:rPr>
              <a:t>IF </a:t>
            </a:r>
            <a:r>
              <a:rPr lang="zh-CN" altLang="en-US" sz="3200" b="1" dirty="0" smtClean="0">
                <a:solidFill>
                  <a:srgbClr val="1D528D"/>
                </a:solidFill>
              </a:rPr>
              <a:t>清零</a:t>
            </a:r>
            <a:endParaRPr lang="zh-CN" altLang="en-US" sz="3200" b="1" dirty="0">
              <a:solidFill>
                <a:srgbClr val="1D528D"/>
              </a:solidFill>
            </a:endParaRPr>
          </a:p>
        </p:txBody>
      </p:sp>
      <p:sp>
        <p:nvSpPr>
          <p:cNvPr id="12" name="矩形 11"/>
          <p:cNvSpPr/>
          <p:nvPr/>
        </p:nvSpPr>
        <p:spPr>
          <a:xfrm>
            <a:off x="812700" y="4077072"/>
            <a:ext cx="7935763" cy="461665"/>
          </a:xfrm>
          <a:prstGeom prst="rect">
            <a:avLst/>
          </a:prstGeom>
        </p:spPr>
        <p:txBody>
          <a:bodyPr wrap="square">
            <a:spAutoFit/>
          </a:bodyPr>
          <a:lstStyle/>
          <a:p>
            <a:pPr fontAlgn="base">
              <a:spcBef>
                <a:spcPct val="0"/>
              </a:spcBef>
              <a:spcAft>
                <a:spcPct val="0"/>
              </a:spcAft>
            </a:pPr>
            <a:r>
              <a:rPr lang="zh-CN" altLang="en-US" sz="2400" b="1" dirty="0">
                <a:solidFill>
                  <a:srgbClr val="FF0066"/>
                </a:solidFill>
                <a:latin typeface="Arial" charset="0"/>
              </a:rPr>
              <a:t>操作数</a:t>
            </a:r>
            <a:r>
              <a:rPr lang="zh-CN" altLang="en-US" sz="2400" b="1" dirty="0">
                <a:solidFill>
                  <a:srgbClr val="1D528D"/>
                </a:solidFill>
                <a:latin typeface="Arial" charset="0"/>
              </a:rPr>
              <a:t>是指令执行的参与者，即各种操作的对象</a:t>
            </a:r>
          </a:p>
        </p:txBody>
      </p:sp>
      <p:sp>
        <p:nvSpPr>
          <p:cNvPr id="13" name="矩形 12"/>
          <p:cNvSpPr/>
          <p:nvPr/>
        </p:nvSpPr>
        <p:spPr>
          <a:xfrm>
            <a:off x="827584" y="4676977"/>
            <a:ext cx="8424936" cy="461665"/>
          </a:xfrm>
          <a:prstGeom prst="rect">
            <a:avLst/>
          </a:prstGeom>
        </p:spPr>
        <p:txBody>
          <a:bodyPr wrap="square">
            <a:spAutoFit/>
          </a:bodyPr>
          <a:lstStyle/>
          <a:p>
            <a:pPr fontAlgn="base">
              <a:spcBef>
                <a:spcPct val="0"/>
              </a:spcBef>
              <a:spcAft>
                <a:spcPct val="0"/>
              </a:spcAft>
            </a:pPr>
            <a:r>
              <a:rPr lang="zh-CN" altLang="en-US" sz="2400" b="1" dirty="0">
                <a:solidFill>
                  <a:srgbClr val="1D528D"/>
                </a:solidFill>
                <a:latin typeface="Arial" charset="0"/>
              </a:rPr>
              <a:t>有些指令不需要操作数，通常的指令都有</a:t>
            </a:r>
            <a:r>
              <a:rPr lang="zh-CN" altLang="en-US" sz="2400" b="1" dirty="0">
                <a:solidFill>
                  <a:srgbClr val="C00000"/>
                </a:solidFill>
                <a:latin typeface="Arial" charset="0"/>
              </a:rPr>
              <a:t>一个或两个</a:t>
            </a:r>
            <a:r>
              <a:rPr lang="zh-CN" altLang="en-US" sz="2400" b="1" dirty="0" smtClean="0">
                <a:solidFill>
                  <a:srgbClr val="C00000"/>
                </a:solidFill>
                <a:latin typeface="Arial" charset="0"/>
              </a:rPr>
              <a:t>操作数</a:t>
            </a:r>
            <a:endParaRPr lang="zh-CN" altLang="en-US" sz="2400" b="1" dirty="0">
              <a:solidFill>
                <a:srgbClr val="C00000"/>
              </a:solidFill>
              <a:latin typeface="Arial" charset="0"/>
            </a:endParaRPr>
          </a:p>
        </p:txBody>
      </p:sp>
      <p:sp>
        <p:nvSpPr>
          <p:cNvPr id="14" name="矩形 13"/>
          <p:cNvSpPr/>
          <p:nvPr/>
        </p:nvSpPr>
        <p:spPr>
          <a:xfrm>
            <a:off x="243992" y="5116030"/>
            <a:ext cx="3357072" cy="5998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FFFFFF"/>
                </a:solidFill>
              </a:rPr>
              <a:t>PUSH AX</a:t>
            </a:r>
            <a:endParaRPr lang="zh-CN" altLang="en-US" sz="3200" b="1" dirty="0">
              <a:solidFill>
                <a:srgbClr val="FFFFFF"/>
              </a:solidFill>
            </a:endParaRPr>
          </a:p>
        </p:txBody>
      </p:sp>
      <p:sp>
        <p:nvSpPr>
          <p:cNvPr id="15" name="矩形 14"/>
          <p:cNvSpPr/>
          <p:nvPr/>
        </p:nvSpPr>
        <p:spPr>
          <a:xfrm>
            <a:off x="3644846" y="5133385"/>
            <a:ext cx="5391650" cy="599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1D528D"/>
                </a:solidFill>
              </a:rPr>
              <a:t>将寄存器</a:t>
            </a:r>
            <a:r>
              <a:rPr lang="en-US" altLang="zh-CN" sz="3200" b="1" dirty="0" smtClean="0">
                <a:solidFill>
                  <a:srgbClr val="1D528D"/>
                </a:solidFill>
              </a:rPr>
              <a:t>AX</a:t>
            </a:r>
            <a:r>
              <a:rPr lang="zh-CN" altLang="en-US" sz="3200" b="1" dirty="0" smtClean="0">
                <a:solidFill>
                  <a:srgbClr val="1D528D"/>
                </a:solidFill>
              </a:rPr>
              <a:t>中的内容入栈</a:t>
            </a:r>
            <a:endParaRPr lang="zh-CN" altLang="en-US" sz="3200" b="1" dirty="0">
              <a:solidFill>
                <a:srgbClr val="1D528D"/>
              </a:solidFill>
            </a:endParaRPr>
          </a:p>
        </p:txBody>
      </p:sp>
      <p:sp>
        <p:nvSpPr>
          <p:cNvPr id="16" name="矩形 15"/>
          <p:cNvSpPr/>
          <p:nvPr/>
        </p:nvSpPr>
        <p:spPr>
          <a:xfrm>
            <a:off x="243992" y="5999880"/>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AL</a:t>
            </a:r>
            <a:r>
              <a:rPr lang="zh-CN" altLang="en-US" sz="3200" b="1" dirty="0" smtClean="0">
                <a:solidFill>
                  <a:srgbClr val="C00000"/>
                </a:solidFill>
              </a:rPr>
              <a:t>，</a:t>
            </a:r>
            <a:r>
              <a:rPr lang="en-US" altLang="zh-CN" sz="3200" b="1" dirty="0" smtClean="0">
                <a:solidFill>
                  <a:srgbClr val="1D528D"/>
                </a:solidFill>
              </a:rPr>
              <a:t>10H</a:t>
            </a:r>
            <a:endParaRPr lang="zh-CN" altLang="en-US" sz="3200" b="1" dirty="0">
              <a:solidFill>
                <a:srgbClr val="1D528D"/>
              </a:solidFill>
            </a:endParaRPr>
          </a:p>
        </p:txBody>
      </p:sp>
      <p:sp>
        <p:nvSpPr>
          <p:cNvPr id="17" name="矩形 16"/>
          <p:cNvSpPr/>
          <p:nvPr/>
        </p:nvSpPr>
        <p:spPr>
          <a:xfrm>
            <a:off x="3644846" y="5999879"/>
            <a:ext cx="5391650" cy="599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1D528D"/>
                </a:solidFill>
              </a:rPr>
              <a:t>将</a:t>
            </a:r>
            <a:r>
              <a:rPr lang="en-US" altLang="zh-CN" sz="3200" b="1" dirty="0" smtClean="0">
                <a:solidFill>
                  <a:srgbClr val="1D528D"/>
                </a:solidFill>
              </a:rPr>
              <a:t>10H</a:t>
            </a:r>
            <a:r>
              <a:rPr lang="zh-CN" altLang="en-US" sz="3200" b="1" dirty="0" smtClean="0">
                <a:solidFill>
                  <a:srgbClr val="1D528D"/>
                </a:solidFill>
              </a:rPr>
              <a:t>赋值给</a:t>
            </a:r>
            <a:r>
              <a:rPr lang="en-US" altLang="zh-CN" sz="3200" b="1" dirty="0" smtClean="0">
                <a:solidFill>
                  <a:srgbClr val="1D528D"/>
                </a:solidFill>
              </a:rPr>
              <a:t>AL</a:t>
            </a:r>
            <a:endParaRPr lang="zh-CN" altLang="en-US" sz="3200" b="1" dirty="0">
              <a:solidFill>
                <a:srgbClr val="1D528D"/>
              </a:solidFill>
            </a:endParaRPr>
          </a:p>
        </p:txBody>
      </p:sp>
    </p:spTree>
    <p:extLst>
      <p:ext uri="{BB962C8B-B14F-4D97-AF65-F5344CB8AC3E}">
        <p14:creationId xmlns:p14="http://schemas.microsoft.com/office/powerpoint/2010/main" val="25936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P spid="13" grpId="0"/>
      <p:bldP spid="14" grpId="0" animBg="1"/>
      <p:bldP spid="15" grpId="0" animBg="1"/>
      <p:bldP spid="16" grpId="0" animBg="1"/>
      <p:bldP spid="1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124744"/>
            <a:ext cx="7848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b="1" dirty="0">
                <a:solidFill>
                  <a:srgbClr val="000000"/>
                </a:solidFill>
              </a:rPr>
              <a:t>CMP</a:t>
            </a:r>
            <a:r>
              <a:rPr lang="zh-CN" altLang="en-US" b="1" dirty="0">
                <a:solidFill>
                  <a:srgbClr val="000000"/>
                </a:solidFill>
              </a:rPr>
              <a:t>指令将正常影响</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6</a:t>
            </a:r>
            <a:r>
              <a:rPr lang="zh-CN" altLang="en-US" b="1" dirty="0">
                <a:solidFill>
                  <a:srgbClr val="000000"/>
                </a:solidFill>
              </a:rPr>
              <a:t>个状态标志位：</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SF</a:t>
            </a:r>
            <a:r>
              <a:rPr lang="zh-CN" altLang="en-US" b="1" dirty="0">
                <a:solidFill>
                  <a:srgbClr val="000000"/>
                </a:solidFill>
              </a:rPr>
              <a:t>、</a:t>
            </a:r>
            <a:r>
              <a:rPr lang="en-US" altLang="zh-CN" b="1" dirty="0">
                <a:solidFill>
                  <a:srgbClr val="000000"/>
                </a:solidFill>
              </a:rPr>
              <a:t>ZF</a:t>
            </a:r>
            <a:r>
              <a:rPr lang="zh-CN" altLang="en-US" b="1" dirty="0">
                <a:solidFill>
                  <a:srgbClr val="000000"/>
                </a:solidFill>
              </a:rPr>
              <a:t>和</a:t>
            </a:r>
            <a:r>
              <a:rPr lang="en-US" altLang="zh-CN" b="1" dirty="0">
                <a:solidFill>
                  <a:srgbClr val="000000"/>
                </a:solidFill>
              </a:rPr>
              <a:t>PF</a:t>
            </a:r>
            <a:r>
              <a:rPr lang="zh-CN" altLang="en-US" b="1" dirty="0">
                <a:solidFill>
                  <a:srgbClr val="000000"/>
                </a:solidFill>
              </a:rPr>
              <a:t>。</a:t>
            </a:r>
          </a:p>
          <a:p>
            <a:pPr eaLnBrk="1" hangingPunct="1">
              <a:spcBef>
                <a:spcPct val="50000"/>
              </a:spcBef>
            </a:pPr>
            <a:r>
              <a:rPr lang="zh-CN" altLang="en-US" dirty="0"/>
              <a:t> </a:t>
            </a:r>
          </a:p>
        </p:txBody>
      </p:sp>
      <p:sp>
        <p:nvSpPr>
          <p:cNvPr id="4" name="Rectangle 3"/>
          <p:cNvSpPr txBox="1">
            <a:spLocks noChangeArrowheads="1"/>
          </p:cNvSpPr>
          <p:nvPr/>
        </p:nvSpPr>
        <p:spPr>
          <a:xfrm>
            <a:off x="179512" y="2060848"/>
            <a:ext cx="5257800" cy="3024188"/>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115000"/>
              </a:lnSpc>
              <a:spcAft>
                <a:spcPct val="20000"/>
              </a:spcAft>
            </a:pPr>
            <a:r>
              <a:rPr lang="zh-CN" altLang="en-US" sz="2000" dirty="0" smtClean="0"/>
              <a:t>两个无符号数的比较：</a:t>
            </a:r>
          </a:p>
          <a:p>
            <a:pPr>
              <a:lnSpc>
                <a:spcPct val="115000"/>
              </a:lnSpc>
              <a:buFont typeface="Wingdings" pitchFamily="2" charset="2"/>
              <a:buNone/>
            </a:pPr>
            <a:r>
              <a:rPr lang="zh-CN" altLang="en-US" sz="2000" dirty="0" smtClean="0"/>
              <a:t>       </a:t>
            </a:r>
            <a:r>
              <a:rPr lang="en-US" altLang="zh-CN" sz="2000" dirty="0" smtClean="0"/>
              <a:t>CMP  AX，BX</a:t>
            </a:r>
          </a:p>
          <a:p>
            <a:pPr>
              <a:lnSpc>
                <a:spcPct val="115000"/>
              </a:lnSpc>
              <a:buFont typeface="Wingdings" pitchFamily="2" charset="2"/>
              <a:buNone/>
            </a:pPr>
            <a:r>
              <a:rPr lang="en-US" altLang="zh-CN" sz="2000" dirty="0" smtClean="0"/>
              <a:t>   </a:t>
            </a:r>
            <a:r>
              <a:rPr lang="zh-CN" altLang="en-US" sz="2000" dirty="0" smtClean="0"/>
              <a:t>若  </a:t>
            </a:r>
            <a:r>
              <a:rPr lang="en-US" altLang="zh-CN" sz="2000" dirty="0" smtClean="0"/>
              <a:t>AX </a:t>
            </a:r>
            <a:r>
              <a:rPr lang="en-US" altLang="zh-CN" sz="2000" dirty="0" smtClean="0">
                <a:cs typeface="Arial" charset="0"/>
              </a:rPr>
              <a:t>&gt; BX</a:t>
            </a:r>
            <a:endParaRPr lang="en-US" altLang="zh-CN" sz="2000" dirty="0" smtClean="0"/>
          </a:p>
          <a:p>
            <a:pPr>
              <a:lnSpc>
                <a:spcPct val="115000"/>
              </a:lnSpc>
              <a:buFont typeface="Wingdings" pitchFamily="2" charset="2"/>
              <a:buNone/>
            </a:pPr>
            <a:r>
              <a:rPr lang="zh-CN" altLang="en-US" sz="2000" dirty="0" smtClean="0"/>
              <a:t>   若  </a:t>
            </a:r>
            <a:r>
              <a:rPr lang="en-US" altLang="zh-CN" sz="2000" dirty="0" smtClean="0"/>
              <a:t>AX </a:t>
            </a:r>
            <a:r>
              <a:rPr lang="en-US" altLang="zh-CN" sz="2000" dirty="0" smtClean="0">
                <a:cs typeface="Arial" charset="0"/>
              </a:rPr>
              <a:t>&lt; BX</a:t>
            </a:r>
          </a:p>
          <a:p>
            <a:pPr>
              <a:lnSpc>
                <a:spcPct val="105000"/>
              </a:lnSpc>
              <a:spcBef>
                <a:spcPct val="35000"/>
              </a:spcBef>
            </a:pPr>
            <a:endParaRPr lang="zh-CN" altLang="en-US" sz="2000" dirty="0">
              <a:cs typeface="Arial" charset="0"/>
            </a:endParaRPr>
          </a:p>
        </p:txBody>
      </p:sp>
      <p:sp>
        <p:nvSpPr>
          <p:cNvPr id="5" name="Text Box 6"/>
          <p:cNvSpPr txBox="1">
            <a:spLocks noChangeArrowheads="1"/>
          </p:cNvSpPr>
          <p:nvPr/>
        </p:nvSpPr>
        <p:spPr bwMode="auto">
          <a:xfrm>
            <a:off x="2555776" y="2852936"/>
            <a:ext cx="1152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zh-CN" sz="2800" b="1" dirty="0">
                <a:solidFill>
                  <a:schemeClr val="tx2"/>
                </a:solidFill>
              </a:rPr>
              <a:t>CF=0</a:t>
            </a:r>
            <a:endParaRPr lang="zh-CN" altLang="en-US" sz="2800" b="1" dirty="0">
              <a:solidFill>
                <a:schemeClr val="tx2"/>
              </a:solidFill>
            </a:endParaRPr>
          </a:p>
        </p:txBody>
      </p:sp>
      <p:sp>
        <p:nvSpPr>
          <p:cNvPr id="6" name="Text Box 7"/>
          <p:cNvSpPr txBox="1">
            <a:spLocks noChangeArrowheads="1"/>
          </p:cNvSpPr>
          <p:nvPr/>
        </p:nvSpPr>
        <p:spPr bwMode="auto">
          <a:xfrm>
            <a:off x="2535022" y="3363671"/>
            <a:ext cx="1296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zh-CN" sz="2800" b="1" dirty="0">
                <a:solidFill>
                  <a:schemeClr val="tx2"/>
                </a:solidFill>
              </a:rPr>
              <a:t>CF=1</a:t>
            </a:r>
            <a:endParaRPr lang="zh-CN" altLang="en-US" sz="2800" b="1" dirty="0">
              <a:solidFill>
                <a:schemeClr val="tx2"/>
              </a:solidFill>
            </a:endParaRPr>
          </a:p>
        </p:txBody>
      </p:sp>
      <p:sp>
        <p:nvSpPr>
          <p:cNvPr id="7" name="Rectangle 3"/>
          <p:cNvSpPr txBox="1">
            <a:spLocks noChangeArrowheads="1"/>
          </p:cNvSpPr>
          <p:nvPr/>
        </p:nvSpPr>
        <p:spPr>
          <a:xfrm>
            <a:off x="4272570" y="2045223"/>
            <a:ext cx="6989763"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115000"/>
              </a:lnSpc>
              <a:spcBef>
                <a:spcPct val="35000"/>
              </a:spcBef>
              <a:spcAft>
                <a:spcPct val="30000"/>
              </a:spcAft>
            </a:pPr>
            <a:r>
              <a:rPr lang="zh-CN" altLang="en-US" sz="2000" dirty="0" smtClean="0"/>
              <a:t>两个带符号数的比较</a:t>
            </a:r>
          </a:p>
          <a:p>
            <a:pPr>
              <a:lnSpc>
                <a:spcPct val="115000"/>
              </a:lnSpc>
              <a:buFont typeface="Wingdings" pitchFamily="2" charset="2"/>
              <a:buNone/>
            </a:pPr>
            <a:r>
              <a:rPr lang="en-US" altLang="zh-CN" sz="2000" dirty="0" smtClean="0"/>
              <a:t>       CMP  AX，BX</a:t>
            </a:r>
          </a:p>
          <a:p>
            <a:pPr>
              <a:lnSpc>
                <a:spcPct val="115000"/>
              </a:lnSpc>
              <a:spcBef>
                <a:spcPct val="50000"/>
              </a:spcBef>
              <a:spcAft>
                <a:spcPct val="25000"/>
              </a:spcAft>
              <a:buFont typeface="Wingdings" pitchFamily="2" charset="2"/>
              <a:buNone/>
            </a:pPr>
            <a:r>
              <a:rPr lang="zh-CN" altLang="en-US" sz="2000" dirty="0" smtClean="0"/>
              <a:t>  </a:t>
            </a:r>
            <a:r>
              <a:rPr lang="zh-CN" altLang="en-US" sz="2000" u="sng" dirty="0" smtClean="0">
                <a:solidFill>
                  <a:srgbClr val="FF0000"/>
                </a:solidFill>
              </a:rPr>
              <a:t>两个数的大小由</a:t>
            </a:r>
            <a:r>
              <a:rPr lang="en-US" altLang="zh-CN" sz="2000" u="sng" dirty="0" smtClean="0">
                <a:solidFill>
                  <a:srgbClr val="FF0000"/>
                </a:solidFill>
              </a:rPr>
              <a:t>OF</a:t>
            </a:r>
            <a:r>
              <a:rPr lang="zh-CN" altLang="en-US" sz="2000" u="sng" dirty="0" smtClean="0">
                <a:solidFill>
                  <a:srgbClr val="FF0000"/>
                </a:solidFill>
              </a:rPr>
              <a:t>和</a:t>
            </a:r>
            <a:r>
              <a:rPr lang="en-US" altLang="zh-CN" sz="2000" u="sng" dirty="0" smtClean="0">
                <a:solidFill>
                  <a:srgbClr val="FF0000"/>
                </a:solidFill>
              </a:rPr>
              <a:t>SF</a:t>
            </a:r>
            <a:r>
              <a:rPr lang="zh-CN" altLang="en-US" sz="2000" u="sng" dirty="0" smtClean="0">
                <a:solidFill>
                  <a:srgbClr val="FF0000"/>
                </a:solidFill>
              </a:rPr>
              <a:t>共同决定</a:t>
            </a:r>
          </a:p>
          <a:p>
            <a:pPr>
              <a:lnSpc>
                <a:spcPct val="115000"/>
              </a:lnSpc>
              <a:buFont typeface="Wingdings" pitchFamily="2" charset="2"/>
              <a:buNone/>
            </a:pPr>
            <a:r>
              <a:rPr lang="en-US" altLang="zh-CN" sz="2000" dirty="0" smtClean="0"/>
              <a:t>        OF</a:t>
            </a:r>
            <a:r>
              <a:rPr lang="zh-CN" altLang="en-US" sz="2000" dirty="0" smtClean="0"/>
              <a:t>和</a:t>
            </a:r>
            <a:r>
              <a:rPr lang="en-US" altLang="zh-CN" sz="2000" dirty="0" smtClean="0"/>
              <a:t>SF</a:t>
            </a:r>
            <a:r>
              <a:rPr lang="zh-CN" altLang="en-US" sz="2000" dirty="0" smtClean="0"/>
              <a:t>状态相同        </a:t>
            </a:r>
            <a:r>
              <a:rPr lang="en-US" altLang="zh-CN" sz="2000" dirty="0" smtClean="0"/>
              <a:t>AX </a:t>
            </a:r>
            <a:r>
              <a:rPr lang="en-US" altLang="zh-CN" sz="2000" dirty="0" smtClean="0">
                <a:cs typeface="Arial" charset="0"/>
              </a:rPr>
              <a:t>&gt; BX</a:t>
            </a:r>
            <a:r>
              <a:rPr lang="zh-CN" altLang="en-US" sz="2000" dirty="0" smtClean="0"/>
              <a:t> </a:t>
            </a:r>
          </a:p>
          <a:p>
            <a:pPr>
              <a:lnSpc>
                <a:spcPct val="115000"/>
              </a:lnSpc>
              <a:buFont typeface="Wingdings" pitchFamily="2" charset="2"/>
              <a:buNone/>
            </a:pPr>
            <a:r>
              <a:rPr lang="en-US" altLang="zh-CN" sz="2000" dirty="0" smtClean="0"/>
              <a:t>        OF</a:t>
            </a:r>
            <a:r>
              <a:rPr lang="zh-CN" altLang="en-US" sz="2000" dirty="0" smtClean="0"/>
              <a:t>和</a:t>
            </a:r>
            <a:r>
              <a:rPr lang="en-US" altLang="zh-CN" sz="2000" dirty="0" smtClean="0"/>
              <a:t>SF</a:t>
            </a:r>
            <a:r>
              <a:rPr lang="zh-CN" altLang="en-US" sz="2000" dirty="0" smtClean="0"/>
              <a:t>状态不同        </a:t>
            </a:r>
            <a:r>
              <a:rPr lang="en-US" altLang="zh-CN" sz="2000" dirty="0" smtClean="0"/>
              <a:t>AX </a:t>
            </a:r>
            <a:r>
              <a:rPr lang="en-US" altLang="zh-CN" sz="2000" dirty="0" smtClean="0">
                <a:cs typeface="Arial" charset="0"/>
              </a:rPr>
              <a:t>&lt; BX</a:t>
            </a:r>
            <a:endParaRPr lang="zh-CN" altLang="en-US" sz="2000" dirty="0">
              <a:cs typeface="Arial" charset="0"/>
            </a:endParaRPr>
          </a:p>
        </p:txBody>
      </p:sp>
      <p:sp>
        <p:nvSpPr>
          <p:cNvPr id="8" name="矩形 7"/>
          <p:cNvSpPr/>
          <p:nvPr/>
        </p:nvSpPr>
        <p:spPr>
          <a:xfrm>
            <a:off x="467544" y="4509120"/>
            <a:ext cx="7992888" cy="1477328"/>
          </a:xfrm>
          <a:prstGeom prst="rect">
            <a:avLst/>
          </a:prstGeom>
        </p:spPr>
        <p:txBody>
          <a:bodyPr wrap="square">
            <a:spAutoFit/>
          </a:bodyPr>
          <a:lstStyle/>
          <a:p>
            <a:pPr>
              <a:lnSpc>
                <a:spcPct val="90000"/>
              </a:lnSpc>
            </a:pPr>
            <a:r>
              <a:rPr lang="zh-CN" altLang="en-US" sz="2000" b="1" dirty="0"/>
              <a:t>在不发生溢出情况 </a:t>
            </a:r>
            <a:r>
              <a:rPr lang="en-US" altLang="zh-CN" sz="2000" b="1" dirty="0"/>
              <a:t>OF=0</a:t>
            </a:r>
            <a:r>
              <a:rPr lang="zh-CN" altLang="en-US" sz="2000" b="1" dirty="0"/>
              <a:t>下 ，此时差是正确的，则</a:t>
            </a:r>
            <a:r>
              <a:rPr lang="en-US" altLang="zh-CN" sz="2000" b="1" dirty="0"/>
              <a:t>SF=1</a:t>
            </a:r>
            <a:r>
              <a:rPr lang="en-US" altLang="zh-CN" sz="2000" b="1" dirty="0">
                <a:sym typeface="Wingdings" pitchFamily="2" charset="2"/>
              </a:rPr>
              <a:t></a:t>
            </a:r>
            <a:r>
              <a:rPr lang="zh-CN" altLang="en-US" sz="2000" b="1" dirty="0"/>
              <a:t>被减数</a:t>
            </a:r>
            <a:r>
              <a:rPr lang="en-US" altLang="zh-CN" sz="2000" b="1" dirty="0"/>
              <a:t>&lt;</a:t>
            </a:r>
            <a:r>
              <a:rPr lang="zh-CN" altLang="en-US" sz="2000" b="1" dirty="0"/>
              <a:t>减数，</a:t>
            </a:r>
            <a:r>
              <a:rPr lang="en-US" altLang="zh-CN" sz="2000" b="1" dirty="0"/>
              <a:t>SF=0 </a:t>
            </a:r>
            <a:r>
              <a:rPr lang="en-US" altLang="zh-CN" sz="2000" b="1" dirty="0">
                <a:sym typeface="Wingdings" pitchFamily="2" charset="2"/>
              </a:rPr>
              <a:t></a:t>
            </a:r>
            <a:r>
              <a:rPr lang="zh-CN" altLang="en-US" sz="2000" b="1" dirty="0"/>
              <a:t>被减数≥减数。</a:t>
            </a:r>
          </a:p>
          <a:p>
            <a:pPr>
              <a:lnSpc>
                <a:spcPct val="90000"/>
              </a:lnSpc>
            </a:pPr>
            <a:r>
              <a:rPr lang="zh-CN" altLang="en-US" sz="2000" b="1" dirty="0"/>
              <a:t>在发生溢出情况 </a:t>
            </a:r>
            <a:r>
              <a:rPr lang="en-US" altLang="zh-CN" sz="2000" b="1" dirty="0"/>
              <a:t>OF=1</a:t>
            </a:r>
            <a:r>
              <a:rPr lang="zh-CN" altLang="en-US" sz="2000" b="1" dirty="0"/>
              <a:t>下 ，此时差是错误的，则</a:t>
            </a:r>
            <a:r>
              <a:rPr lang="en-US" altLang="zh-CN" sz="2000" b="1" dirty="0"/>
              <a:t>SF=0</a:t>
            </a:r>
            <a:r>
              <a:rPr lang="en-US" altLang="zh-CN" sz="2000" b="1" dirty="0">
                <a:sym typeface="Wingdings" pitchFamily="2" charset="2"/>
              </a:rPr>
              <a:t></a:t>
            </a:r>
            <a:r>
              <a:rPr lang="zh-CN" altLang="en-US" sz="2000" b="1" dirty="0"/>
              <a:t>被减数</a:t>
            </a:r>
            <a:r>
              <a:rPr lang="en-US" altLang="zh-CN" sz="2000" b="1" dirty="0"/>
              <a:t>&lt;</a:t>
            </a:r>
            <a:r>
              <a:rPr lang="zh-CN" altLang="en-US" sz="2000" b="1" dirty="0"/>
              <a:t>减数，</a:t>
            </a:r>
            <a:r>
              <a:rPr lang="en-US" altLang="zh-CN" sz="2000" b="1" dirty="0"/>
              <a:t>SF=1 </a:t>
            </a:r>
            <a:r>
              <a:rPr lang="en-US" altLang="zh-CN" sz="2000" b="1" dirty="0">
                <a:sym typeface="Wingdings" pitchFamily="2" charset="2"/>
              </a:rPr>
              <a:t></a:t>
            </a:r>
            <a:r>
              <a:rPr lang="zh-CN" altLang="en-US" sz="2000" b="1" dirty="0"/>
              <a:t>被减数≥减数。</a:t>
            </a:r>
          </a:p>
          <a:p>
            <a:pPr>
              <a:lnSpc>
                <a:spcPct val="90000"/>
              </a:lnSpc>
            </a:pPr>
            <a:r>
              <a:rPr lang="zh-CN" altLang="en-US" sz="2000" b="1" dirty="0">
                <a:solidFill>
                  <a:srgbClr val="FF0000"/>
                </a:solidFill>
              </a:rPr>
              <a:t>综上所述：</a:t>
            </a:r>
            <a:r>
              <a:rPr lang="en-US" altLang="zh-CN" sz="2000" b="1" dirty="0">
                <a:solidFill>
                  <a:srgbClr val="FF0000"/>
                </a:solidFill>
              </a:rPr>
              <a:t>OF</a:t>
            </a:r>
            <a:r>
              <a:rPr lang="en-US" altLang="zh-CN" sz="2000" b="1" dirty="0">
                <a:solidFill>
                  <a:srgbClr val="FF0000"/>
                </a:solidFill>
                <a:latin typeface="Times New Roman" pitchFamily="18" charset="0"/>
              </a:rPr>
              <a:t>⊕</a:t>
            </a:r>
            <a:r>
              <a:rPr lang="en-US" altLang="zh-CN" sz="2000" b="1" dirty="0">
                <a:solidFill>
                  <a:srgbClr val="FF0000"/>
                </a:solidFill>
              </a:rPr>
              <a:t>SF=1</a:t>
            </a:r>
            <a:r>
              <a:rPr lang="en-US" altLang="zh-CN" sz="2000" b="1" dirty="0">
                <a:solidFill>
                  <a:srgbClr val="FF0000"/>
                </a:solidFill>
                <a:sym typeface="Wingdings" pitchFamily="2" charset="2"/>
              </a:rPr>
              <a:t></a:t>
            </a:r>
            <a:r>
              <a:rPr lang="zh-CN" altLang="en-US" sz="2000" b="1" dirty="0">
                <a:solidFill>
                  <a:srgbClr val="FF0000"/>
                </a:solidFill>
              </a:rPr>
              <a:t>被减数</a:t>
            </a:r>
            <a:r>
              <a:rPr lang="en-US" altLang="zh-CN" sz="2000" b="1" dirty="0">
                <a:solidFill>
                  <a:srgbClr val="FF0000"/>
                </a:solidFill>
              </a:rPr>
              <a:t>&lt;</a:t>
            </a:r>
            <a:r>
              <a:rPr lang="zh-CN" altLang="en-US" sz="2000" b="1" dirty="0">
                <a:solidFill>
                  <a:srgbClr val="FF0000"/>
                </a:solidFill>
              </a:rPr>
              <a:t>减数， </a:t>
            </a:r>
            <a:r>
              <a:rPr lang="en-US" altLang="zh-CN" sz="2000" b="1" dirty="0">
                <a:solidFill>
                  <a:srgbClr val="FF0000"/>
                </a:solidFill>
              </a:rPr>
              <a:t>OF⊕SF=0</a:t>
            </a:r>
            <a:r>
              <a:rPr lang="en-US" altLang="zh-CN" sz="2000" b="1" dirty="0">
                <a:solidFill>
                  <a:srgbClr val="FF0000"/>
                </a:solidFill>
                <a:sym typeface="Wingdings" pitchFamily="2" charset="2"/>
              </a:rPr>
              <a:t></a:t>
            </a:r>
            <a:r>
              <a:rPr lang="zh-CN" altLang="en-US" sz="2000" b="1" dirty="0">
                <a:solidFill>
                  <a:srgbClr val="FF0000"/>
                </a:solidFill>
              </a:rPr>
              <a:t>被减数≥减数</a:t>
            </a:r>
          </a:p>
        </p:txBody>
      </p:sp>
    </p:spTree>
    <p:extLst>
      <p:ext uri="{BB962C8B-B14F-4D97-AF65-F5344CB8AC3E}">
        <p14:creationId xmlns:p14="http://schemas.microsoft.com/office/powerpoint/2010/main" val="2393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strips(downRigh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strips(downRigh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strips(downRigh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strips(downRight)">
                                      <p:cBhvr>
                                        <p:cTn id="32" dur="500"/>
                                        <p:tgtEl>
                                          <p:spTgt spid="7">
                                            <p:txEl>
                                              <p:pRg st="3" end="3"/>
                                            </p:txEl>
                                          </p:spTgt>
                                        </p:tgtEl>
                                      </p:cBhvr>
                                    </p:animEffect>
                                  </p:childTnLst>
                                </p:cTn>
                              </p:par>
                            </p:childTnLst>
                          </p:cTn>
                        </p:par>
                        <p:par>
                          <p:cTn id="33" fill="hold">
                            <p:stCondLst>
                              <p:cond delay="500"/>
                            </p:stCondLst>
                            <p:childTnLst>
                              <p:par>
                                <p:cTn id="34" presetID="18" presetClass="entr" presetSubtype="6" fill="hold" nodeType="afterEffect">
                                  <p:stCondLst>
                                    <p:cond delay="200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strips(downRight)">
                                      <p:cBhvr>
                                        <p:cTn id="3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11188" y="1700213"/>
            <a:ext cx="79216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3.4  </a:t>
            </a:r>
            <a:r>
              <a:rPr lang="zh-CN" altLang="en-US" b="1" dirty="0">
                <a:solidFill>
                  <a:srgbClr val="000000"/>
                </a:solidFill>
              </a:rPr>
              <a:t>两个无符号数（</a:t>
            </a:r>
            <a:r>
              <a:rPr lang="en-US" altLang="zh-CN" b="1" dirty="0">
                <a:solidFill>
                  <a:srgbClr val="000000"/>
                </a:solidFill>
              </a:rPr>
              <a:t>AL</a:t>
            </a:r>
            <a:r>
              <a:rPr lang="zh-CN" altLang="en-US" b="1" dirty="0">
                <a:solidFill>
                  <a:srgbClr val="000000"/>
                </a:solidFill>
              </a:rPr>
              <a:t>）＝</a:t>
            </a:r>
            <a:r>
              <a:rPr lang="en-US" altLang="zh-CN" b="1" dirty="0">
                <a:solidFill>
                  <a:srgbClr val="000000"/>
                </a:solidFill>
              </a:rPr>
              <a:t>49H</a:t>
            </a:r>
            <a:r>
              <a:rPr lang="zh-CN" altLang="en-US" b="1" dirty="0">
                <a:solidFill>
                  <a:srgbClr val="000000"/>
                </a:solidFill>
              </a:rPr>
              <a:t>、（</a:t>
            </a:r>
            <a:r>
              <a:rPr lang="en-US" altLang="zh-CN" b="1" dirty="0">
                <a:solidFill>
                  <a:srgbClr val="000000"/>
                </a:solidFill>
              </a:rPr>
              <a:t>BL</a:t>
            </a:r>
            <a:r>
              <a:rPr lang="zh-CN" altLang="en-US" b="1" dirty="0">
                <a:solidFill>
                  <a:srgbClr val="000000"/>
                </a:solidFill>
              </a:rPr>
              <a:t>）＝</a:t>
            </a:r>
            <a:r>
              <a:rPr lang="en-US" altLang="zh-CN" b="1" dirty="0">
                <a:solidFill>
                  <a:srgbClr val="000000"/>
                </a:solidFill>
              </a:rPr>
              <a:t>28H</a:t>
            </a:r>
            <a:r>
              <a:rPr lang="zh-CN" altLang="en-US" b="1" dirty="0">
                <a:solidFill>
                  <a:srgbClr val="000000"/>
                </a:solidFill>
              </a:rPr>
              <a:t>进行大小比较。</a:t>
            </a:r>
          </a:p>
          <a:p>
            <a:pPr eaLnBrk="1" hangingPunct="1"/>
            <a:r>
              <a:rPr lang="zh-CN" altLang="en-US" b="1" dirty="0">
                <a:solidFill>
                  <a:srgbClr val="000000"/>
                </a:solidFill>
              </a:rPr>
              <a:t>解：指令段为：</a:t>
            </a:r>
          </a:p>
          <a:p>
            <a:pPr eaLnBrk="1" hangingPunct="1"/>
            <a:r>
              <a:rPr lang="zh-CN" altLang="en-US" b="1" dirty="0"/>
              <a:t>	</a:t>
            </a:r>
            <a:r>
              <a:rPr lang="en-US" altLang="zh-CN" b="1" dirty="0"/>
              <a:t>MOV	AL, 49H</a:t>
            </a:r>
          </a:p>
          <a:p>
            <a:pPr eaLnBrk="1" hangingPunct="1"/>
            <a:r>
              <a:rPr lang="en-US" altLang="zh-CN" b="1" dirty="0"/>
              <a:t>	MOV 	BL, 28H</a:t>
            </a:r>
          </a:p>
          <a:p>
            <a:pPr eaLnBrk="1" hangingPunct="1"/>
            <a:r>
              <a:rPr lang="en-US" altLang="zh-CN" b="1" dirty="0"/>
              <a:t>	CMP	AL, BL</a:t>
            </a:r>
          </a:p>
          <a:p>
            <a:pPr eaLnBrk="1" hangingPunct="1"/>
            <a:r>
              <a:rPr lang="zh-CN" altLang="en-US" b="1" dirty="0">
                <a:solidFill>
                  <a:srgbClr val="000000"/>
                </a:solidFill>
              </a:rPr>
              <a:t>执行后，</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，说明</a:t>
            </a:r>
            <a:r>
              <a:rPr lang="en-US" altLang="zh-CN" b="1" dirty="0">
                <a:solidFill>
                  <a:srgbClr val="000000"/>
                </a:solidFill>
              </a:rPr>
              <a:t>49H&gt;28H</a:t>
            </a:r>
            <a:r>
              <a:rPr lang="zh-CN" altLang="en-US" b="1" dirty="0">
                <a:solidFill>
                  <a:srgbClr val="000000"/>
                </a:solidFill>
              </a:rPr>
              <a:t>。</a:t>
            </a:r>
          </a:p>
          <a:p>
            <a:pPr eaLnBrk="1" hangingPunct="1"/>
            <a:r>
              <a:rPr lang="zh-CN" altLang="en-US" b="1" dirty="0">
                <a:solidFill>
                  <a:srgbClr val="FF0101"/>
                </a:solidFill>
              </a:rPr>
              <a:t>如果采用</a:t>
            </a:r>
            <a:r>
              <a:rPr lang="en-US" altLang="zh-CN" b="1" dirty="0">
                <a:solidFill>
                  <a:srgbClr val="FF0101"/>
                </a:solidFill>
              </a:rPr>
              <a:t>CMP  BL</a:t>
            </a:r>
            <a:r>
              <a:rPr lang="zh-CN" altLang="en-US" b="1" dirty="0">
                <a:solidFill>
                  <a:srgbClr val="FF0101"/>
                </a:solidFill>
              </a:rPr>
              <a:t>，</a:t>
            </a:r>
            <a:r>
              <a:rPr lang="en-US" altLang="zh-CN" b="1" dirty="0">
                <a:solidFill>
                  <a:srgbClr val="FF0101"/>
                </a:solidFill>
              </a:rPr>
              <a:t>AL</a:t>
            </a:r>
            <a:r>
              <a:rPr lang="zh-CN" altLang="en-US" b="1" dirty="0">
                <a:solidFill>
                  <a:srgbClr val="FF0101"/>
                </a:solidFill>
              </a:rPr>
              <a:t>语句，则</a:t>
            </a:r>
            <a:r>
              <a:rPr lang="en-US" altLang="zh-CN" b="1" dirty="0">
                <a:solidFill>
                  <a:srgbClr val="FF0101"/>
                </a:solidFill>
              </a:rPr>
              <a:t>CF</a:t>
            </a:r>
            <a:r>
              <a:rPr lang="zh-CN" altLang="en-US" b="1" dirty="0">
                <a:solidFill>
                  <a:srgbClr val="FF0101"/>
                </a:solidFill>
              </a:rPr>
              <a:t>＝</a:t>
            </a:r>
            <a:r>
              <a:rPr lang="en-US" altLang="zh-CN" b="1" dirty="0">
                <a:solidFill>
                  <a:srgbClr val="FF0101"/>
                </a:solidFill>
              </a:rPr>
              <a:t>1</a:t>
            </a:r>
            <a:r>
              <a:rPr lang="zh-CN" altLang="en-US" b="1" dirty="0">
                <a:solidFill>
                  <a:srgbClr val="FF0101"/>
                </a:solidFill>
              </a:rPr>
              <a:t>，说明</a:t>
            </a:r>
            <a:r>
              <a:rPr lang="en-US" altLang="zh-CN" b="1" dirty="0">
                <a:solidFill>
                  <a:srgbClr val="FF0101"/>
                </a:solidFill>
              </a:rPr>
              <a:t>28H&lt;49H</a:t>
            </a:r>
            <a:r>
              <a:rPr lang="zh-CN" altLang="en-US" b="1" dirty="0">
                <a:solidFill>
                  <a:srgbClr val="FF0101"/>
                </a:solidFill>
              </a:rPr>
              <a:t>。</a:t>
            </a:r>
          </a:p>
        </p:txBody>
      </p:sp>
    </p:spTree>
    <p:extLst>
      <p:ext uri="{BB962C8B-B14F-4D97-AF65-F5344CB8AC3E}">
        <p14:creationId xmlns:p14="http://schemas.microsoft.com/office/powerpoint/2010/main" val="4304533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4213" y="1340768"/>
            <a:ext cx="7920037"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3.5  </a:t>
            </a:r>
            <a:r>
              <a:rPr lang="zh-CN" altLang="en-US" b="1" dirty="0">
                <a:solidFill>
                  <a:srgbClr val="000000"/>
                </a:solidFill>
              </a:rPr>
              <a:t>两个有符号数－</a:t>
            </a:r>
            <a:r>
              <a:rPr lang="en-US" altLang="zh-CN" b="1" dirty="0">
                <a:solidFill>
                  <a:srgbClr val="000000"/>
                </a:solidFill>
              </a:rPr>
              <a:t>104</a:t>
            </a:r>
            <a:r>
              <a:rPr lang="zh-CN" altLang="en-US" b="1" dirty="0">
                <a:solidFill>
                  <a:srgbClr val="000000"/>
                </a:solidFill>
              </a:rPr>
              <a:t>、－</a:t>
            </a:r>
            <a:r>
              <a:rPr lang="en-US" altLang="zh-CN" b="1" dirty="0">
                <a:solidFill>
                  <a:srgbClr val="000000"/>
                </a:solidFill>
              </a:rPr>
              <a:t>113</a:t>
            </a:r>
            <a:r>
              <a:rPr lang="zh-CN" altLang="en-US" b="1" dirty="0">
                <a:solidFill>
                  <a:srgbClr val="000000"/>
                </a:solidFill>
              </a:rPr>
              <a:t>进行大小比较。</a:t>
            </a:r>
          </a:p>
          <a:p>
            <a:pPr eaLnBrk="1" hangingPunct="1"/>
            <a:r>
              <a:rPr lang="zh-CN" altLang="en-US" b="1" dirty="0">
                <a:solidFill>
                  <a:srgbClr val="000000"/>
                </a:solidFill>
              </a:rPr>
              <a:t>解：当采用</a:t>
            </a:r>
            <a:r>
              <a:rPr lang="en-US" altLang="zh-CN" b="1" dirty="0">
                <a:solidFill>
                  <a:srgbClr val="000000"/>
                </a:solidFill>
              </a:rPr>
              <a:t>8</a:t>
            </a:r>
            <a:r>
              <a:rPr lang="zh-CN" altLang="en-US" b="1" dirty="0">
                <a:solidFill>
                  <a:srgbClr val="000000"/>
                </a:solidFill>
              </a:rPr>
              <a:t>位补码表示时，这两个有符号数分别为</a:t>
            </a:r>
            <a:r>
              <a:rPr lang="en-US" altLang="zh-CN" b="1" dirty="0">
                <a:solidFill>
                  <a:srgbClr val="000000"/>
                </a:solidFill>
              </a:rPr>
              <a:t>98H</a:t>
            </a:r>
            <a:r>
              <a:rPr lang="zh-CN" altLang="en-US" b="1" dirty="0">
                <a:solidFill>
                  <a:srgbClr val="000000"/>
                </a:solidFill>
              </a:rPr>
              <a:t>和</a:t>
            </a:r>
            <a:r>
              <a:rPr lang="en-US" altLang="zh-CN" b="1" dirty="0">
                <a:solidFill>
                  <a:srgbClr val="000000"/>
                </a:solidFill>
              </a:rPr>
              <a:t>8FH</a:t>
            </a:r>
            <a:r>
              <a:rPr lang="zh-CN" altLang="en-US" b="1" dirty="0">
                <a:solidFill>
                  <a:srgbClr val="000000"/>
                </a:solidFill>
              </a:rPr>
              <a:t>。程序段为：</a:t>
            </a:r>
          </a:p>
          <a:p>
            <a:pPr eaLnBrk="1" hangingPunct="1"/>
            <a:r>
              <a:rPr lang="zh-CN" altLang="en-US" b="1" dirty="0">
                <a:solidFill>
                  <a:srgbClr val="000000"/>
                </a:solidFill>
              </a:rPr>
              <a:t>	</a:t>
            </a:r>
            <a:r>
              <a:rPr lang="en-US" altLang="zh-CN" b="1" dirty="0"/>
              <a:t>MOV	AL, </a:t>
            </a:r>
            <a:r>
              <a:rPr lang="zh-CN" altLang="en-US" b="1" dirty="0"/>
              <a:t>－</a:t>
            </a:r>
            <a:r>
              <a:rPr lang="en-US" altLang="zh-CN" b="1" dirty="0"/>
              <a:t>104</a:t>
            </a:r>
          </a:p>
          <a:p>
            <a:pPr eaLnBrk="1" hangingPunct="1"/>
            <a:r>
              <a:rPr lang="en-US" altLang="zh-CN" b="1" dirty="0"/>
              <a:t>	MOV 	BL, </a:t>
            </a:r>
            <a:r>
              <a:rPr lang="zh-CN" altLang="en-US" b="1" dirty="0"/>
              <a:t>－</a:t>
            </a:r>
            <a:r>
              <a:rPr lang="en-US" altLang="zh-CN" b="1" dirty="0"/>
              <a:t>113</a:t>
            </a:r>
          </a:p>
          <a:p>
            <a:pPr eaLnBrk="1" hangingPunct="1"/>
            <a:r>
              <a:rPr lang="en-US" altLang="zh-CN" b="1" dirty="0"/>
              <a:t>	CMP	AL, BL</a:t>
            </a:r>
          </a:p>
          <a:p>
            <a:pPr eaLnBrk="1" hangingPunct="1"/>
            <a:r>
              <a:rPr lang="zh-CN" altLang="en-US" b="1" dirty="0">
                <a:solidFill>
                  <a:srgbClr val="000000"/>
                </a:solidFill>
              </a:rPr>
              <a:t>执行后，</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r>
              <a:rPr lang="en-US" altLang="zh-CN" b="1" dirty="0">
                <a:solidFill>
                  <a:srgbClr val="000000"/>
                </a:solidFill>
              </a:rPr>
              <a:t>SF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，说明－</a:t>
            </a:r>
            <a:r>
              <a:rPr lang="en-US" altLang="zh-CN" b="1" dirty="0">
                <a:solidFill>
                  <a:srgbClr val="000000"/>
                </a:solidFill>
              </a:rPr>
              <a:t>104&gt;</a:t>
            </a:r>
            <a:r>
              <a:rPr lang="zh-CN" altLang="en-US" b="1" dirty="0">
                <a:solidFill>
                  <a:srgbClr val="000000"/>
                </a:solidFill>
              </a:rPr>
              <a:t>－</a:t>
            </a:r>
            <a:r>
              <a:rPr lang="en-US" altLang="zh-CN" b="1" dirty="0">
                <a:solidFill>
                  <a:srgbClr val="000000"/>
                </a:solidFill>
              </a:rPr>
              <a:t>113</a:t>
            </a:r>
            <a:r>
              <a:rPr lang="zh-CN" altLang="en-US" b="1" dirty="0">
                <a:solidFill>
                  <a:srgbClr val="000000"/>
                </a:solidFill>
              </a:rPr>
              <a:t>。</a:t>
            </a:r>
            <a:r>
              <a:rPr lang="zh-CN" altLang="en-US" sz="2400" b="1" dirty="0">
                <a:solidFill>
                  <a:srgbClr val="FF0000"/>
                </a:solidFill>
              </a:rPr>
              <a:t>如果采用</a:t>
            </a:r>
            <a:r>
              <a:rPr lang="en-US" altLang="zh-CN" sz="2400" b="1" dirty="0">
                <a:solidFill>
                  <a:srgbClr val="FF0000"/>
                </a:solidFill>
              </a:rPr>
              <a:t>CMP  BL</a:t>
            </a:r>
            <a:r>
              <a:rPr lang="zh-CN" altLang="en-US" sz="2400" b="1" dirty="0">
                <a:solidFill>
                  <a:srgbClr val="FF0000"/>
                </a:solidFill>
              </a:rPr>
              <a:t>，</a:t>
            </a:r>
            <a:r>
              <a:rPr lang="en-US" altLang="zh-CN" sz="2400" b="1" dirty="0">
                <a:solidFill>
                  <a:srgbClr val="FF0000"/>
                </a:solidFill>
              </a:rPr>
              <a:t>AL</a:t>
            </a:r>
            <a:r>
              <a:rPr lang="zh-CN" altLang="en-US" sz="2400" b="1" dirty="0">
                <a:solidFill>
                  <a:srgbClr val="FF0000"/>
                </a:solidFill>
              </a:rPr>
              <a:t>语句，则</a:t>
            </a:r>
            <a:r>
              <a:rPr lang="en-US" altLang="zh-CN" sz="2400" b="1" dirty="0">
                <a:solidFill>
                  <a:srgbClr val="FF0000"/>
                </a:solidFill>
              </a:rPr>
              <a:t>OF</a:t>
            </a:r>
            <a:r>
              <a:rPr lang="zh-CN" altLang="en-US" sz="2400" b="1" dirty="0">
                <a:solidFill>
                  <a:srgbClr val="FF0000"/>
                </a:solidFill>
              </a:rPr>
              <a:t>＝</a:t>
            </a:r>
            <a:r>
              <a:rPr lang="en-US" altLang="zh-CN" sz="2400" b="1" dirty="0">
                <a:solidFill>
                  <a:srgbClr val="FF0000"/>
                </a:solidFill>
              </a:rPr>
              <a:t>0</a:t>
            </a:r>
            <a:r>
              <a:rPr lang="zh-CN" altLang="en-US" sz="2400" b="1" dirty="0">
                <a:solidFill>
                  <a:srgbClr val="FF0000"/>
                </a:solidFill>
              </a:rPr>
              <a:t>，</a:t>
            </a:r>
            <a:r>
              <a:rPr lang="en-US" altLang="zh-CN" sz="2400" b="1" dirty="0">
                <a:solidFill>
                  <a:srgbClr val="FF0000"/>
                </a:solidFill>
              </a:rPr>
              <a:t>SF</a:t>
            </a:r>
            <a:r>
              <a:rPr lang="zh-CN" altLang="en-US" sz="2400" b="1" dirty="0">
                <a:solidFill>
                  <a:srgbClr val="FF0000"/>
                </a:solidFill>
              </a:rPr>
              <a:t>＝</a:t>
            </a:r>
            <a:r>
              <a:rPr lang="en-US" altLang="zh-CN" sz="2400" b="1" dirty="0">
                <a:solidFill>
                  <a:srgbClr val="FF0000"/>
                </a:solidFill>
              </a:rPr>
              <a:t>1</a:t>
            </a:r>
            <a:r>
              <a:rPr lang="zh-CN" altLang="en-US" sz="2400" b="1" dirty="0">
                <a:solidFill>
                  <a:srgbClr val="FF0000"/>
                </a:solidFill>
              </a:rPr>
              <a:t>，这</a:t>
            </a:r>
            <a:r>
              <a:rPr lang="zh-CN" altLang="en-US" sz="2400" b="1" dirty="0" smtClean="0">
                <a:solidFill>
                  <a:srgbClr val="FF0000"/>
                </a:solidFill>
              </a:rPr>
              <a:t>说明</a:t>
            </a:r>
            <a:endParaRPr lang="en-US" altLang="zh-CN" sz="2400" b="1" dirty="0" smtClean="0">
              <a:solidFill>
                <a:srgbClr val="FF0000"/>
              </a:solidFill>
            </a:endParaRPr>
          </a:p>
          <a:p>
            <a:pPr eaLnBrk="1" hangingPunct="1"/>
            <a:r>
              <a:rPr lang="zh-CN" altLang="en-US" sz="2400" b="1" dirty="0" smtClean="0">
                <a:solidFill>
                  <a:srgbClr val="FF0000"/>
                </a:solidFill>
              </a:rPr>
              <a:t>－</a:t>
            </a:r>
            <a:r>
              <a:rPr lang="en-US" altLang="zh-CN" sz="2400" b="1" dirty="0">
                <a:solidFill>
                  <a:srgbClr val="FF0000"/>
                </a:solidFill>
              </a:rPr>
              <a:t>113&lt;</a:t>
            </a:r>
            <a:r>
              <a:rPr lang="zh-CN" altLang="en-US" sz="2400" b="1" dirty="0">
                <a:solidFill>
                  <a:srgbClr val="FF0000"/>
                </a:solidFill>
              </a:rPr>
              <a:t>－</a:t>
            </a:r>
            <a:r>
              <a:rPr lang="en-US" altLang="zh-CN" sz="2400" b="1" dirty="0">
                <a:solidFill>
                  <a:srgbClr val="FF0000"/>
                </a:solidFill>
              </a:rPr>
              <a:t>104</a:t>
            </a:r>
            <a:r>
              <a:rPr lang="zh-CN" altLang="en-US" sz="2400" b="1" dirty="0">
                <a:solidFill>
                  <a:srgbClr val="FF0000"/>
                </a:solidFill>
              </a:rPr>
              <a:t>。</a:t>
            </a:r>
            <a:r>
              <a:rPr lang="zh-CN" altLang="en-US" dirty="0"/>
              <a:t> </a:t>
            </a:r>
          </a:p>
        </p:txBody>
      </p:sp>
    </p:spTree>
    <p:extLst>
      <p:ext uri="{BB962C8B-B14F-4D97-AF65-F5344CB8AC3E}">
        <p14:creationId xmlns:p14="http://schemas.microsoft.com/office/powerpoint/2010/main" val="70282136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340768"/>
            <a:ext cx="7705725"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a:solidFill>
                  <a:srgbClr val="000000"/>
                </a:solidFill>
              </a:rPr>
              <a:t>例</a:t>
            </a:r>
            <a:r>
              <a:rPr lang="en-US" altLang="zh-CN" b="1">
                <a:solidFill>
                  <a:srgbClr val="000000"/>
                </a:solidFill>
              </a:rPr>
              <a:t>3.6  </a:t>
            </a:r>
            <a:r>
              <a:rPr lang="zh-CN" altLang="en-US" b="1">
                <a:solidFill>
                  <a:srgbClr val="000000"/>
                </a:solidFill>
              </a:rPr>
              <a:t>两个有符号数</a:t>
            </a:r>
            <a:r>
              <a:rPr lang="en-US" altLang="zh-CN" b="1">
                <a:solidFill>
                  <a:srgbClr val="000000"/>
                </a:solidFill>
              </a:rPr>
              <a:t>57</a:t>
            </a:r>
            <a:r>
              <a:rPr lang="zh-CN" altLang="en-US" b="1">
                <a:solidFill>
                  <a:srgbClr val="000000"/>
                </a:solidFill>
              </a:rPr>
              <a:t>、－</a:t>
            </a:r>
            <a:r>
              <a:rPr lang="en-US" altLang="zh-CN" b="1">
                <a:solidFill>
                  <a:srgbClr val="000000"/>
                </a:solidFill>
              </a:rPr>
              <a:t>113</a:t>
            </a:r>
            <a:r>
              <a:rPr lang="zh-CN" altLang="en-US" b="1">
                <a:solidFill>
                  <a:srgbClr val="000000"/>
                </a:solidFill>
              </a:rPr>
              <a:t>进行大小比较。</a:t>
            </a:r>
          </a:p>
          <a:p>
            <a:pPr eaLnBrk="1" hangingPunct="1"/>
            <a:r>
              <a:rPr lang="zh-CN" altLang="en-US" b="1">
                <a:solidFill>
                  <a:srgbClr val="000000"/>
                </a:solidFill>
              </a:rPr>
              <a:t>解：当采用</a:t>
            </a:r>
            <a:r>
              <a:rPr lang="en-US" altLang="zh-CN" b="1">
                <a:solidFill>
                  <a:srgbClr val="000000"/>
                </a:solidFill>
              </a:rPr>
              <a:t>8</a:t>
            </a:r>
            <a:r>
              <a:rPr lang="zh-CN" altLang="en-US" b="1">
                <a:solidFill>
                  <a:srgbClr val="000000"/>
                </a:solidFill>
              </a:rPr>
              <a:t>位补码表示时，这两个有符号数分别为</a:t>
            </a:r>
            <a:r>
              <a:rPr lang="en-US" altLang="zh-CN" b="1">
                <a:solidFill>
                  <a:srgbClr val="000000"/>
                </a:solidFill>
              </a:rPr>
              <a:t>39H</a:t>
            </a:r>
            <a:r>
              <a:rPr lang="zh-CN" altLang="en-US" b="1">
                <a:solidFill>
                  <a:srgbClr val="000000"/>
                </a:solidFill>
              </a:rPr>
              <a:t>和</a:t>
            </a:r>
            <a:r>
              <a:rPr lang="en-US" altLang="zh-CN" b="1">
                <a:solidFill>
                  <a:srgbClr val="000000"/>
                </a:solidFill>
              </a:rPr>
              <a:t>8FH</a:t>
            </a:r>
            <a:r>
              <a:rPr lang="zh-CN" altLang="en-US" b="1">
                <a:solidFill>
                  <a:srgbClr val="000000"/>
                </a:solidFill>
              </a:rPr>
              <a:t>。程序段为：</a:t>
            </a:r>
          </a:p>
          <a:p>
            <a:pPr eaLnBrk="1" hangingPunct="1"/>
            <a:r>
              <a:rPr lang="zh-CN" altLang="en-US" b="1"/>
              <a:t>	</a:t>
            </a:r>
            <a:r>
              <a:rPr lang="en-US" altLang="zh-CN" b="1"/>
              <a:t>MOV	AL, 57</a:t>
            </a:r>
          </a:p>
          <a:p>
            <a:pPr eaLnBrk="1" hangingPunct="1"/>
            <a:r>
              <a:rPr lang="en-US" altLang="zh-CN" b="1"/>
              <a:t>	MOV 	BL, </a:t>
            </a:r>
            <a:r>
              <a:rPr lang="zh-CN" altLang="en-US" b="1"/>
              <a:t>－</a:t>
            </a:r>
            <a:r>
              <a:rPr lang="en-US" altLang="zh-CN" b="1"/>
              <a:t>113</a:t>
            </a:r>
          </a:p>
          <a:p>
            <a:pPr eaLnBrk="1" hangingPunct="1"/>
            <a:r>
              <a:rPr lang="en-US" altLang="zh-CN" b="1"/>
              <a:t>	CMP	AL, BL</a:t>
            </a:r>
          </a:p>
          <a:p>
            <a:pPr eaLnBrk="1" hangingPunct="1"/>
            <a:r>
              <a:rPr lang="zh-CN" altLang="en-US" b="1">
                <a:solidFill>
                  <a:srgbClr val="000000"/>
                </a:solidFill>
              </a:rPr>
              <a:t>执行后，</a:t>
            </a:r>
            <a:r>
              <a:rPr lang="en-US" altLang="zh-CN" b="1">
                <a:solidFill>
                  <a:srgbClr val="000000"/>
                </a:solidFill>
              </a:rPr>
              <a:t>OF</a:t>
            </a:r>
            <a:r>
              <a:rPr lang="zh-CN" altLang="en-US" b="1">
                <a:solidFill>
                  <a:srgbClr val="000000"/>
                </a:solidFill>
              </a:rPr>
              <a:t>＝</a:t>
            </a:r>
            <a:r>
              <a:rPr lang="en-US" altLang="zh-CN" b="1">
                <a:solidFill>
                  <a:srgbClr val="000000"/>
                </a:solidFill>
              </a:rPr>
              <a:t>1</a:t>
            </a:r>
            <a:r>
              <a:rPr lang="zh-CN" altLang="en-US" b="1">
                <a:solidFill>
                  <a:srgbClr val="000000"/>
                </a:solidFill>
              </a:rPr>
              <a:t>，</a:t>
            </a:r>
            <a:r>
              <a:rPr lang="en-US" altLang="zh-CN" b="1">
                <a:solidFill>
                  <a:srgbClr val="000000"/>
                </a:solidFill>
              </a:rPr>
              <a:t>SF</a:t>
            </a:r>
            <a:r>
              <a:rPr lang="zh-CN" altLang="en-US" b="1">
                <a:solidFill>
                  <a:srgbClr val="000000"/>
                </a:solidFill>
              </a:rPr>
              <a:t>＝</a:t>
            </a:r>
            <a:r>
              <a:rPr lang="en-US" altLang="zh-CN" b="1">
                <a:solidFill>
                  <a:srgbClr val="000000"/>
                </a:solidFill>
              </a:rPr>
              <a:t>1</a:t>
            </a:r>
            <a:r>
              <a:rPr lang="zh-CN" altLang="en-US" b="1">
                <a:solidFill>
                  <a:srgbClr val="000000"/>
                </a:solidFill>
              </a:rPr>
              <a:t>，说明</a:t>
            </a:r>
            <a:r>
              <a:rPr lang="en-US" altLang="zh-CN" b="1">
                <a:solidFill>
                  <a:srgbClr val="000000"/>
                </a:solidFill>
              </a:rPr>
              <a:t>57&gt;</a:t>
            </a:r>
            <a:r>
              <a:rPr lang="zh-CN" altLang="en-US" b="1">
                <a:solidFill>
                  <a:srgbClr val="000000"/>
                </a:solidFill>
              </a:rPr>
              <a:t>－</a:t>
            </a:r>
            <a:r>
              <a:rPr lang="en-US" altLang="zh-CN" b="1">
                <a:solidFill>
                  <a:srgbClr val="000000"/>
                </a:solidFill>
              </a:rPr>
              <a:t>113</a:t>
            </a:r>
            <a:r>
              <a:rPr lang="zh-CN" altLang="en-US" b="1">
                <a:solidFill>
                  <a:srgbClr val="000000"/>
                </a:solidFill>
              </a:rPr>
              <a:t>。</a:t>
            </a:r>
            <a:r>
              <a:rPr lang="zh-CN" altLang="en-US" sz="2800" b="1">
                <a:solidFill>
                  <a:srgbClr val="FF0101"/>
                </a:solidFill>
              </a:rPr>
              <a:t>如果采用</a:t>
            </a:r>
            <a:r>
              <a:rPr lang="en-US" altLang="zh-CN" sz="2800" b="1">
                <a:solidFill>
                  <a:srgbClr val="FF0101"/>
                </a:solidFill>
              </a:rPr>
              <a:t>CMP  BL</a:t>
            </a:r>
            <a:r>
              <a:rPr lang="zh-CN" altLang="en-US" sz="2800" b="1">
                <a:solidFill>
                  <a:srgbClr val="FF0101"/>
                </a:solidFill>
              </a:rPr>
              <a:t>，</a:t>
            </a:r>
            <a:r>
              <a:rPr lang="en-US" altLang="zh-CN" sz="2800" b="1">
                <a:solidFill>
                  <a:srgbClr val="FF0101"/>
                </a:solidFill>
              </a:rPr>
              <a:t>AL</a:t>
            </a:r>
            <a:r>
              <a:rPr lang="zh-CN" altLang="en-US" sz="2800" b="1">
                <a:solidFill>
                  <a:srgbClr val="FF0101"/>
                </a:solidFill>
              </a:rPr>
              <a:t>语句，则</a:t>
            </a:r>
            <a:r>
              <a:rPr lang="en-US" altLang="zh-CN" sz="2800" b="1">
                <a:solidFill>
                  <a:srgbClr val="FF0101"/>
                </a:solidFill>
              </a:rPr>
              <a:t>OF</a:t>
            </a:r>
            <a:r>
              <a:rPr lang="zh-CN" altLang="en-US" sz="2800" b="1">
                <a:solidFill>
                  <a:srgbClr val="FF0101"/>
                </a:solidFill>
              </a:rPr>
              <a:t>＝</a:t>
            </a:r>
            <a:r>
              <a:rPr lang="en-US" altLang="zh-CN" sz="2800" b="1">
                <a:solidFill>
                  <a:srgbClr val="FF0101"/>
                </a:solidFill>
              </a:rPr>
              <a:t>1</a:t>
            </a:r>
            <a:r>
              <a:rPr lang="zh-CN" altLang="en-US" sz="2800" b="1">
                <a:solidFill>
                  <a:srgbClr val="FF0101"/>
                </a:solidFill>
              </a:rPr>
              <a:t>，</a:t>
            </a:r>
            <a:r>
              <a:rPr lang="en-US" altLang="zh-CN" sz="2800" b="1">
                <a:solidFill>
                  <a:srgbClr val="FF0101"/>
                </a:solidFill>
              </a:rPr>
              <a:t>SF</a:t>
            </a:r>
            <a:r>
              <a:rPr lang="zh-CN" altLang="en-US" sz="2800" b="1">
                <a:solidFill>
                  <a:srgbClr val="FF0101"/>
                </a:solidFill>
              </a:rPr>
              <a:t>＝</a:t>
            </a:r>
            <a:r>
              <a:rPr lang="en-US" altLang="zh-CN" sz="2800" b="1">
                <a:solidFill>
                  <a:srgbClr val="FF0101"/>
                </a:solidFill>
              </a:rPr>
              <a:t>0</a:t>
            </a:r>
            <a:r>
              <a:rPr lang="zh-CN" altLang="en-US" sz="2800" b="1">
                <a:solidFill>
                  <a:srgbClr val="FF0101"/>
                </a:solidFill>
              </a:rPr>
              <a:t>，这说明－</a:t>
            </a:r>
            <a:r>
              <a:rPr lang="en-US" altLang="zh-CN" sz="2800" b="1">
                <a:solidFill>
                  <a:srgbClr val="FF0101"/>
                </a:solidFill>
              </a:rPr>
              <a:t>113&lt;57</a:t>
            </a:r>
            <a:r>
              <a:rPr lang="zh-CN" altLang="en-US" sz="2800" b="1">
                <a:solidFill>
                  <a:srgbClr val="FF0101"/>
                </a:solidFill>
              </a:rPr>
              <a:t>。</a:t>
            </a:r>
            <a:r>
              <a:rPr lang="zh-CN" altLang="en-US" sz="2800">
                <a:solidFill>
                  <a:srgbClr val="FF0101"/>
                </a:solidFill>
              </a:rPr>
              <a:t> </a:t>
            </a:r>
          </a:p>
        </p:txBody>
      </p:sp>
    </p:spTree>
    <p:extLst>
      <p:ext uri="{BB962C8B-B14F-4D97-AF65-F5344CB8AC3E}">
        <p14:creationId xmlns:p14="http://schemas.microsoft.com/office/powerpoint/2010/main" val="317599136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395536" y="1124744"/>
            <a:ext cx="7848600" cy="537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lnSpc>
                <a:spcPct val="130000"/>
              </a:lnSpc>
            </a:pPr>
            <a:r>
              <a:rPr lang="zh-CN" altLang="en-US" sz="2400" b="1" dirty="0">
                <a:solidFill>
                  <a:srgbClr val="000000"/>
                </a:solidFill>
              </a:rPr>
              <a:t>三、增量减量指令</a:t>
            </a:r>
          </a:p>
          <a:p>
            <a:pPr eaLnBrk="1" hangingPunct="1">
              <a:lnSpc>
                <a:spcPct val="130000"/>
              </a:lnSpc>
            </a:pPr>
            <a:r>
              <a:rPr lang="zh-CN" altLang="en-US" sz="2400" b="1" dirty="0">
                <a:solidFill>
                  <a:srgbClr val="000000"/>
                </a:solidFill>
              </a:rPr>
              <a:t>格式：</a:t>
            </a:r>
          </a:p>
          <a:p>
            <a:pPr eaLnBrk="1" hangingPunct="1">
              <a:lnSpc>
                <a:spcPct val="130000"/>
              </a:lnSpc>
            </a:pPr>
            <a:r>
              <a:rPr lang="en-US" altLang="zh-CN" sz="2400" b="1" dirty="0">
                <a:solidFill>
                  <a:srgbClr val="1327E7"/>
                </a:solidFill>
              </a:rPr>
              <a:t>INC  DST   </a:t>
            </a:r>
            <a:r>
              <a:rPr lang="en-US" altLang="zh-CN" sz="2400" b="1" dirty="0">
                <a:solidFill>
                  <a:srgbClr val="000000"/>
                </a:solidFill>
              </a:rPr>
              <a:t>	; (DST) ← (DST)</a:t>
            </a:r>
            <a:r>
              <a:rPr lang="zh-CN" altLang="en-US" sz="2400" b="1" dirty="0">
                <a:solidFill>
                  <a:srgbClr val="000000"/>
                </a:solidFill>
              </a:rPr>
              <a:t>＋</a:t>
            </a:r>
            <a:r>
              <a:rPr lang="en-US" altLang="zh-CN" sz="2400" b="1" dirty="0">
                <a:solidFill>
                  <a:srgbClr val="000000"/>
                </a:solidFill>
              </a:rPr>
              <a:t>1</a:t>
            </a:r>
          </a:p>
          <a:p>
            <a:pPr eaLnBrk="1" hangingPunct="1">
              <a:lnSpc>
                <a:spcPct val="130000"/>
              </a:lnSpc>
            </a:pPr>
            <a:r>
              <a:rPr lang="en-US" altLang="zh-CN" sz="2400" b="1" dirty="0">
                <a:solidFill>
                  <a:srgbClr val="1327E7"/>
                </a:solidFill>
              </a:rPr>
              <a:t>DEC  DST  </a:t>
            </a:r>
            <a:r>
              <a:rPr lang="en-US" altLang="zh-CN" sz="2400" b="1" dirty="0">
                <a:solidFill>
                  <a:srgbClr val="000000"/>
                </a:solidFill>
              </a:rPr>
              <a:t>	; (DST) ← (DST)</a:t>
            </a:r>
            <a:r>
              <a:rPr lang="zh-CN" altLang="en-US" sz="2400" b="1" dirty="0">
                <a:solidFill>
                  <a:srgbClr val="000000"/>
                </a:solidFill>
              </a:rPr>
              <a:t>－</a:t>
            </a:r>
            <a:r>
              <a:rPr lang="en-US" altLang="zh-CN" sz="2400" b="1" dirty="0">
                <a:solidFill>
                  <a:srgbClr val="000000"/>
                </a:solidFill>
              </a:rPr>
              <a:t>1</a:t>
            </a:r>
          </a:p>
          <a:p>
            <a:pPr eaLnBrk="1" hangingPunct="1">
              <a:lnSpc>
                <a:spcPct val="130000"/>
              </a:lnSpc>
            </a:pPr>
            <a:r>
              <a:rPr lang="zh-CN" altLang="en-US" sz="2400" b="1" dirty="0">
                <a:solidFill>
                  <a:srgbClr val="000000"/>
                </a:solidFill>
              </a:rPr>
              <a:t>说明：</a:t>
            </a:r>
          </a:p>
          <a:p>
            <a:pPr eaLnBrk="1" hangingPunct="1">
              <a:lnSpc>
                <a:spcPct val="130000"/>
              </a:lnSpc>
            </a:pPr>
            <a:r>
              <a:rPr lang="zh-CN" altLang="en-US" sz="2400" b="1" dirty="0">
                <a:solidFill>
                  <a:srgbClr val="000000"/>
                </a:solidFill>
              </a:rPr>
              <a:t>	</a:t>
            </a:r>
            <a:r>
              <a:rPr lang="en-US" altLang="zh-CN" sz="2400" b="1" dirty="0">
                <a:solidFill>
                  <a:srgbClr val="000000"/>
                </a:solidFill>
              </a:rPr>
              <a:t>INC</a:t>
            </a:r>
            <a:r>
              <a:rPr lang="zh-CN" altLang="en-US" sz="2400" b="1" dirty="0">
                <a:solidFill>
                  <a:srgbClr val="000000"/>
                </a:solidFill>
              </a:rPr>
              <a:t>（</a:t>
            </a:r>
            <a:r>
              <a:rPr lang="en-US" altLang="zh-CN" sz="2400" b="1" dirty="0">
                <a:solidFill>
                  <a:srgbClr val="000000"/>
                </a:solidFill>
              </a:rPr>
              <a:t>Increment byte or word by 1</a:t>
            </a:r>
            <a:r>
              <a:rPr lang="zh-CN" altLang="en-US" sz="2400" b="1" dirty="0">
                <a:solidFill>
                  <a:srgbClr val="000000"/>
                </a:solidFill>
              </a:rPr>
              <a:t>）为增量指令，每次对</a:t>
            </a:r>
            <a:r>
              <a:rPr lang="en-US" altLang="zh-CN" sz="2400" b="1" dirty="0">
                <a:solidFill>
                  <a:srgbClr val="000000"/>
                </a:solidFill>
              </a:rPr>
              <a:t>DST</a:t>
            </a:r>
            <a:r>
              <a:rPr lang="zh-CN" altLang="en-US" sz="2400" b="1" dirty="0">
                <a:solidFill>
                  <a:srgbClr val="000000"/>
                </a:solidFill>
              </a:rPr>
              <a:t>的内容增加</a:t>
            </a:r>
            <a:r>
              <a:rPr lang="en-US" altLang="zh-CN" sz="2400" b="1" dirty="0">
                <a:solidFill>
                  <a:srgbClr val="000000"/>
                </a:solidFill>
              </a:rPr>
              <a:t>1</a:t>
            </a:r>
            <a:r>
              <a:rPr lang="zh-CN" altLang="en-US" sz="2400" b="1" dirty="0">
                <a:solidFill>
                  <a:srgbClr val="000000"/>
                </a:solidFill>
              </a:rPr>
              <a:t>；</a:t>
            </a:r>
            <a:r>
              <a:rPr lang="en-US" altLang="zh-CN" sz="2400" b="1" dirty="0">
                <a:solidFill>
                  <a:srgbClr val="000000"/>
                </a:solidFill>
              </a:rPr>
              <a:t>DEC</a:t>
            </a:r>
            <a:r>
              <a:rPr lang="zh-CN" altLang="en-US" sz="2400" b="1" dirty="0">
                <a:solidFill>
                  <a:srgbClr val="000000"/>
                </a:solidFill>
              </a:rPr>
              <a:t>（</a:t>
            </a:r>
            <a:r>
              <a:rPr lang="en-US" altLang="zh-CN" sz="2400" b="1" dirty="0">
                <a:solidFill>
                  <a:srgbClr val="000000"/>
                </a:solidFill>
              </a:rPr>
              <a:t>Decrement byte or word by 1</a:t>
            </a:r>
            <a:r>
              <a:rPr lang="zh-CN" altLang="en-US" sz="2400" b="1" dirty="0">
                <a:solidFill>
                  <a:srgbClr val="000000"/>
                </a:solidFill>
              </a:rPr>
              <a:t>）为减量指令，每次对</a:t>
            </a:r>
            <a:r>
              <a:rPr lang="en-US" altLang="zh-CN" sz="2400" b="1" dirty="0">
                <a:solidFill>
                  <a:srgbClr val="000000"/>
                </a:solidFill>
              </a:rPr>
              <a:t>DST</a:t>
            </a:r>
            <a:r>
              <a:rPr lang="zh-CN" altLang="en-US" sz="2400" b="1" dirty="0">
                <a:solidFill>
                  <a:srgbClr val="000000"/>
                </a:solidFill>
              </a:rPr>
              <a:t>的内容减去</a:t>
            </a:r>
            <a:r>
              <a:rPr lang="en-US" altLang="zh-CN" sz="2400" b="1" dirty="0">
                <a:solidFill>
                  <a:srgbClr val="000000"/>
                </a:solidFill>
              </a:rPr>
              <a:t>1</a:t>
            </a:r>
            <a:r>
              <a:rPr lang="zh-CN" altLang="en-US" sz="2400" b="1" dirty="0">
                <a:solidFill>
                  <a:srgbClr val="000000"/>
                </a:solidFill>
              </a:rPr>
              <a:t>。</a:t>
            </a:r>
          </a:p>
          <a:p>
            <a:pPr eaLnBrk="1" hangingPunct="1">
              <a:lnSpc>
                <a:spcPct val="130000"/>
              </a:lnSpc>
            </a:pPr>
            <a:r>
              <a:rPr lang="en-US" altLang="zh-CN" sz="2400" b="1" dirty="0"/>
              <a:t>DST</a:t>
            </a:r>
            <a:r>
              <a:rPr lang="zh-CN" altLang="en-US" sz="2400" b="1" dirty="0"/>
              <a:t>可以取通用寄存器和存储单元</a:t>
            </a:r>
            <a:r>
              <a:rPr lang="zh-CN" altLang="en-US" sz="2400" b="1" dirty="0">
                <a:solidFill>
                  <a:srgbClr val="000000"/>
                </a:solidFill>
              </a:rPr>
              <a:t>。</a:t>
            </a:r>
          </a:p>
          <a:p>
            <a:pPr eaLnBrk="1" hangingPunct="1">
              <a:lnSpc>
                <a:spcPct val="130000"/>
              </a:lnSpc>
            </a:pPr>
            <a:r>
              <a:rPr lang="en-US" altLang="zh-CN" sz="2400" b="1" dirty="0">
                <a:solidFill>
                  <a:srgbClr val="FF0000"/>
                </a:solidFill>
              </a:rPr>
              <a:t>INC</a:t>
            </a:r>
            <a:r>
              <a:rPr lang="zh-CN" altLang="en-US" sz="2400" b="1" dirty="0">
                <a:solidFill>
                  <a:srgbClr val="FF0000"/>
                </a:solidFill>
              </a:rPr>
              <a:t>和</a:t>
            </a:r>
            <a:r>
              <a:rPr lang="en-US" altLang="zh-CN" sz="2400" b="1" dirty="0">
                <a:solidFill>
                  <a:srgbClr val="FF0000"/>
                </a:solidFill>
              </a:rPr>
              <a:t>DEC</a:t>
            </a:r>
            <a:r>
              <a:rPr lang="zh-CN" altLang="en-US" sz="2400" b="1" dirty="0">
                <a:solidFill>
                  <a:srgbClr val="FF0000"/>
                </a:solidFill>
              </a:rPr>
              <a:t>指令可以正常影响</a:t>
            </a:r>
            <a:r>
              <a:rPr lang="en-US" altLang="zh-CN" sz="2400" b="1" dirty="0">
                <a:solidFill>
                  <a:srgbClr val="FF0000"/>
                </a:solidFill>
              </a:rPr>
              <a:t>PSW</a:t>
            </a:r>
            <a:r>
              <a:rPr lang="zh-CN" altLang="en-US" sz="2400" b="1" dirty="0">
                <a:solidFill>
                  <a:srgbClr val="FF0000"/>
                </a:solidFill>
              </a:rPr>
              <a:t>中的</a:t>
            </a:r>
            <a:r>
              <a:rPr lang="en-US" altLang="zh-CN" sz="2400" b="1" dirty="0">
                <a:solidFill>
                  <a:srgbClr val="FF0000"/>
                </a:solidFill>
              </a:rPr>
              <a:t>5</a:t>
            </a:r>
            <a:r>
              <a:rPr lang="zh-CN" altLang="en-US" sz="2400" b="1" dirty="0">
                <a:solidFill>
                  <a:srgbClr val="FF0000"/>
                </a:solidFill>
              </a:rPr>
              <a:t>个标志位：</a:t>
            </a:r>
            <a:r>
              <a:rPr lang="en-US" altLang="zh-CN" sz="2400" b="1" dirty="0">
                <a:solidFill>
                  <a:srgbClr val="FF0000"/>
                </a:solidFill>
              </a:rPr>
              <a:t>AF</a:t>
            </a:r>
            <a:r>
              <a:rPr lang="zh-CN" altLang="en-US" sz="2400" b="1" dirty="0">
                <a:solidFill>
                  <a:srgbClr val="FF0000"/>
                </a:solidFill>
              </a:rPr>
              <a:t>、</a:t>
            </a:r>
            <a:r>
              <a:rPr lang="en-US" altLang="zh-CN" sz="2400" b="1" dirty="0">
                <a:solidFill>
                  <a:srgbClr val="FF0000"/>
                </a:solidFill>
              </a:rPr>
              <a:t>OF</a:t>
            </a:r>
            <a:r>
              <a:rPr lang="zh-CN" altLang="en-US" sz="2400" b="1" dirty="0">
                <a:solidFill>
                  <a:srgbClr val="FF0000"/>
                </a:solidFill>
              </a:rPr>
              <a:t>、</a:t>
            </a:r>
            <a:r>
              <a:rPr lang="en-US" altLang="zh-CN" sz="2400" b="1" dirty="0">
                <a:solidFill>
                  <a:srgbClr val="FF0000"/>
                </a:solidFill>
              </a:rPr>
              <a:t>SF</a:t>
            </a:r>
            <a:r>
              <a:rPr lang="zh-CN" altLang="en-US" sz="2400" b="1" dirty="0">
                <a:solidFill>
                  <a:srgbClr val="FF0000"/>
                </a:solidFill>
              </a:rPr>
              <a:t>、</a:t>
            </a:r>
            <a:r>
              <a:rPr lang="en-US" altLang="zh-CN" sz="2400" b="1" dirty="0">
                <a:solidFill>
                  <a:srgbClr val="FF0000"/>
                </a:solidFill>
              </a:rPr>
              <a:t>ZF</a:t>
            </a:r>
            <a:r>
              <a:rPr lang="zh-CN" altLang="en-US" sz="2400" b="1" dirty="0">
                <a:solidFill>
                  <a:srgbClr val="FF0000"/>
                </a:solidFill>
              </a:rPr>
              <a:t>和</a:t>
            </a:r>
            <a:r>
              <a:rPr lang="en-US" altLang="zh-CN" sz="2400" b="1" dirty="0">
                <a:solidFill>
                  <a:srgbClr val="FF0000"/>
                </a:solidFill>
              </a:rPr>
              <a:t>PF</a:t>
            </a:r>
            <a:r>
              <a:rPr lang="zh-CN" altLang="en-US" sz="2400" b="1" dirty="0">
                <a:solidFill>
                  <a:srgbClr val="FF0000"/>
                </a:solidFill>
              </a:rPr>
              <a:t>，但它们不会影响</a:t>
            </a:r>
            <a:r>
              <a:rPr lang="en-US" altLang="zh-CN" sz="2400" b="1" dirty="0">
                <a:solidFill>
                  <a:srgbClr val="FF0000"/>
                </a:solidFill>
              </a:rPr>
              <a:t>CF</a:t>
            </a:r>
            <a:r>
              <a:rPr lang="zh-CN" altLang="en-US" sz="2400" b="1" dirty="0">
                <a:solidFill>
                  <a:srgbClr val="FF0000"/>
                </a:solidFill>
              </a:rPr>
              <a:t>位</a:t>
            </a:r>
            <a:r>
              <a:rPr lang="zh-CN" altLang="en-US" sz="2400" b="1" dirty="0">
                <a:solidFill>
                  <a:srgbClr val="000000"/>
                </a:solidFill>
              </a:rPr>
              <a:t>。 </a:t>
            </a:r>
          </a:p>
        </p:txBody>
      </p:sp>
    </p:spTree>
    <p:extLst>
      <p:ext uri="{BB962C8B-B14F-4D97-AF65-F5344CB8AC3E}">
        <p14:creationId xmlns:p14="http://schemas.microsoft.com/office/powerpoint/2010/main" val="137050984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628775"/>
            <a:ext cx="777716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lnSpc>
                <a:spcPct val="145000"/>
              </a:lnSpc>
            </a:pPr>
            <a:r>
              <a:rPr lang="zh-CN" altLang="en-US" b="1" dirty="0">
                <a:solidFill>
                  <a:srgbClr val="000000"/>
                </a:solidFill>
              </a:rPr>
              <a:t>例如，设</a:t>
            </a:r>
            <a:r>
              <a:rPr lang="en-US" altLang="zh-CN" b="1" dirty="0">
                <a:solidFill>
                  <a:srgbClr val="000000"/>
                </a:solidFill>
              </a:rPr>
              <a:t>VAR1</a:t>
            </a:r>
            <a:r>
              <a:rPr lang="zh-CN" altLang="en-US" b="1" dirty="0">
                <a:solidFill>
                  <a:srgbClr val="000000"/>
                </a:solidFill>
              </a:rPr>
              <a:t>为字型变量，则有</a:t>
            </a:r>
          </a:p>
          <a:p>
            <a:pPr eaLnBrk="1" hangingPunct="1">
              <a:lnSpc>
                <a:spcPct val="145000"/>
              </a:lnSpc>
            </a:pPr>
            <a:r>
              <a:rPr lang="zh-CN" altLang="en-US" b="1" dirty="0">
                <a:solidFill>
                  <a:srgbClr val="000000"/>
                </a:solidFill>
              </a:rPr>
              <a:t>  </a:t>
            </a:r>
            <a:r>
              <a:rPr lang="en-US" altLang="zh-CN" b="1" dirty="0">
                <a:solidFill>
                  <a:srgbClr val="000000"/>
                </a:solidFill>
              </a:rPr>
              <a:t>DEC  AX	 </a:t>
            </a:r>
            <a:r>
              <a:rPr lang="zh-CN" altLang="en-US" b="1" dirty="0">
                <a:solidFill>
                  <a:srgbClr val="000000"/>
                </a:solidFill>
              </a:rPr>
              <a:t>；</a:t>
            </a:r>
            <a:r>
              <a:rPr lang="en-US" altLang="zh-CN" b="1" dirty="0">
                <a:solidFill>
                  <a:srgbClr val="000000"/>
                </a:solidFill>
              </a:rPr>
              <a:t>(AX) ← (AX) </a:t>
            </a:r>
            <a:r>
              <a:rPr lang="zh-CN" altLang="en-US" b="1" dirty="0">
                <a:solidFill>
                  <a:srgbClr val="000000"/>
                </a:solidFill>
              </a:rPr>
              <a:t>－</a:t>
            </a:r>
            <a:r>
              <a:rPr lang="en-US" altLang="zh-CN" b="1" dirty="0">
                <a:solidFill>
                  <a:srgbClr val="000000"/>
                </a:solidFill>
              </a:rPr>
              <a:t>1</a:t>
            </a:r>
          </a:p>
          <a:p>
            <a:pPr eaLnBrk="1" hangingPunct="1">
              <a:lnSpc>
                <a:spcPct val="145000"/>
              </a:lnSpc>
            </a:pPr>
            <a:r>
              <a:rPr lang="en-US" altLang="zh-CN" b="1" dirty="0">
                <a:solidFill>
                  <a:srgbClr val="000000"/>
                </a:solidFill>
              </a:rPr>
              <a:t>  INC  DL	 </a:t>
            </a:r>
            <a:r>
              <a:rPr lang="zh-CN" altLang="en-US" b="1" dirty="0">
                <a:solidFill>
                  <a:srgbClr val="000000"/>
                </a:solidFill>
              </a:rPr>
              <a:t>；</a:t>
            </a:r>
            <a:r>
              <a:rPr lang="en-US" altLang="zh-CN" b="1" dirty="0">
                <a:solidFill>
                  <a:srgbClr val="000000"/>
                </a:solidFill>
              </a:rPr>
              <a:t>(DL) ← (DL)</a:t>
            </a:r>
            <a:r>
              <a:rPr lang="zh-CN" altLang="en-US" b="1" dirty="0">
                <a:solidFill>
                  <a:srgbClr val="000000"/>
                </a:solidFill>
              </a:rPr>
              <a:t>＋</a:t>
            </a:r>
            <a:r>
              <a:rPr lang="en-US" altLang="zh-CN" b="1" dirty="0">
                <a:solidFill>
                  <a:srgbClr val="000000"/>
                </a:solidFill>
              </a:rPr>
              <a:t>1</a:t>
            </a:r>
          </a:p>
          <a:p>
            <a:pPr eaLnBrk="1" hangingPunct="1">
              <a:lnSpc>
                <a:spcPct val="145000"/>
              </a:lnSpc>
            </a:pPr>
            <a:r>
              <a:rPr lang="en-US" altLang="zh-CN" b="1" dirty="0">
                <a:solidFill>
                  <a:srgbClr val="000000"/>
                </a:solidFill>
              </a:rPr>
              <a:t>  INC  VAR1	 </a:t>
            </a:r>
            <a:r>
              <a:rPr lang="zh-CN" altLang="en-US" b="1" dirty="0">
                <a:solidFill>
                  <a:srgbClr val="000000"/>
                </a:solidFill>
              </a:rPr>
              <a:t>；</a:t>
            </a:r>
            <a:r>
              <a:rPr lang="en-US" altLang="zh-CN" b="1" dirty="0">
                <a:solidFill>
                  <a:srgbClr val="000000"/>
                </a:solidFill>
              </a:rPr>
              <a:t>(VAR1) ← (VAR1)</a:t>
            </a:r>
            <a:r>
              <a:rPr lang="zh-CN" altLang="en-US" b="1" dirty="0">
                <a:solidFill>
                  <a:srgbClr val="000000"/>
                </a:solidFill>
              </a:rPr>
              <a:t>＋</a:t>
            </a:r>
            <a:r>
              <a:rPr lang="en-US" altLang="zh-CN" b="1" dirty="0">
                <a:solidFill>
                  <a:srgbClr val="000000"/>
                </a:solidFill>
              </a:rPr>
              <a:t>1</a:t>
            </a:r>
          </a:p>
          <a:p>
            <a:pPr eaLnBrk="1" hangingPunct="1">
              <a:lnSpc>
                <a:spcPct val="145000"/>
              </a:lnSpc>
            </a:pPr>
            <a:r>
              <a:rPr lang="en-US" altLang="zh-CN" b="1" dirty="0">
                <a:solidFill>
                  <a:srgbClr val="000000"/>
                </a:solidFill>
              </a:rPr>
              <a:t>  DEC  WORD PTR [BX]		</a:t>
            </a:r>
          </a:p>
          <a:p>
            <a:pPr eaLnBrk="1" hangingPunct="1">
              <a:lnSpc>
                <a:spcPct val="145000"/>
              </a:lnSpc>
            </a:pPr>
            <a:r>
              <a:rPr lang="en-US" altLang="zh-CN" b="1" dirty="0">
                <a:solidFill>
                  <a:srgbClr val="000000"/>
                </a:solidFill>
              </a:rPr>
              <a:t>               </a:t>
            </a:r>
            <a:r>
              <a:rPr lang="zh-CN" altLang="en-US" b="1" dirty="0">
                <a:solidFill>
                  <a:srgbClr val="000000"/>
                </a:solidFill>
              </a:rPr>
              <a:t>；</a:t>
            </a:r>
            <a:r>
              <a:rPr lang="en-US" altLang="zh-CN" b="1" dirty="0">
                <a:solidFill>
                  <a:srgbClr val="000000"/>
                </a:solidFill>
              </a:rPr>
              <a:t>((BX)) ←((BX))</a:t>
            </a:r>
            <a:r>
              <a:rPr lang="zh-CN" altLang="en-US" b="1" dirty="0">
                <a:solidFill>
                  <a:srgbClr val="000000"/>
                </a:solidFill>
              </a:rPr>
              <a:t>－</a:t>
            </a:r>
            <a:r>
              <a:rPr lang="en-US" altLang="zh-CN" b="1" dirty="0">
                <a:solidFill>
                  <a:srgbClr val="000000"/>
                </a:solidFill>
              </a:rPr>
              <a:t>1</a:t>
            </a:r>
          </a:p>
        </p:txBody>
      </p:sp>
    </p:spTree>
    <p:extLst>
      <p:ext uri="{BB962C8B-B14F-4D97-AF65-F5344CB8AC3E}">
        <p14:creationId xmlns:p14="http://schemas.microsoft.com/office/powerpoint/2010/main" val="11412767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4" name="Rectangle 3"/>
          <p:cNvSpPr txBox="1">
            <a:spLocks noChangeArrowheads="1"/>
          </p:cNvSpPr>
          <p:nvPr/>
        </p:nvSpPr>
        <p:spPr>
          <a:xfrm>
            <a:off x="179388" y="2109788"/>
            <a:ext cx="5184775" cy="43434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en-US" altLang="zh-CN" sz="2400" dirty="0" smtClean="0"/>
              <a:t>           </a:t>
            </a:r>
            <a:r>
              <a:rPr lang="en-US" altLang="zh-CN" sz="2000" dirty="0" smtClean="0"/>
              <a:t>LEA BX，MAX</a:t>
            </a:r>
          </a:p>
          <a:p>
            <a:pPr>
              <a:buFont typeface="Wingdings" pitchFamily="2" charset="2"/>
              <a:buNone/>
            </a:pPr>
            <a:r>
              <a:rPr lang="en-US" altLang="zh-CN" sz="2000" dirty="0" smtClean="0"/>
              <a:t>             LEA SI，BUF</a:t>
            </a:r>
          </a:p>
          <a:p>
            <a:pPr>
              <a:buFont typeface="Wingdings" pitchFamily="2" charset="2"/>
              <a:buNone/>
            </a:pPr>
            <a:r>
              <a:rPr lang="en-US" altLang="zh-CN" sz="2000" dirty="0" smtClean="0"/>
              <a:t>             MOV CL，20</a:t>
            </a:r>
          </a:p>
          <a:p>
            <a:pPr>
              <a:buFont typeface="Wingdings" pitchFamily="2" charset="2"/>
              <a:buNone/>
            </a:pPr>
            <a:r>
              <a:rPr lang="en-US" altLang="zh-CN" sz="2000" dirty="0" smtClean="0"/>
              <a:t>             MOV AL，[SI]</a:t>
            </a:r>
          </a:p>
          <a:p>
            <a:pPr>
              <a:buFont typeface="Wingdings" pitchFamily="2" charset="2"/>
              <a:buNone/>
            </a:pPr>
            <a:r>
              <a:rPr lang="en-US" altLang="zh-CN" sz="2000" dirty="0" smtClean="0"/>
              <a:t> NEXT：INC   SI</a:t>
            </a:r>
          </a:p>
          <a:p>
            <a:pPr>
              <a:buFont typeface="Wingdings" pitchFamily="2" charset="2"/>
              <a:buNone/>
            </a:pPr>
            <a:r>
              <a:rPr lang="en-US" altLang="zh-CN" sz="2000" dirty="0" smtClean="0"/>
              <a:t>             CMP AL，[SI]</a:t>
            </a:r>
          </a:p>
          <a:p>
            <a:pPr>
              <a:buFont typeface="Wingdings" pitchFamily="2" charset="2"/>
              <a:buNone/>
            </a:pPr>
            <a:r>
              <a:rPr lang="en-US" altLang="zh-CN" sz="2000" dirty="0" smtClean="0"/>
              <a:t>             JNC  GOON</a:t>
            </a:r>
            <a:r>
              <a:rPr lang="en-US" altLang="zh-CN" sz="2400" dirty="0" smtClean="0"/>
              <a:t>       </a:t>
            </a:r>
            <a:r>
              <a:rPr lang="en-US" altLang="zh-CN" sz="1800" dirty="0" smtClean="0">
                <a:solidFill>
                  <a:srgbClr val="A50021"/>
                </a:solidFill>
              </a:rPr>
              <a:t>；</a:t>
            </a:r>
            <a:r>
              <a:rPr lang="en-US" altLang="zh-CN" sz="1800" b="0" dirty="0" smtClean="0">
                <a:solidFill>
                  <a:srgbClr val="A50021"/>
                </a:solidFill>
              </a:rPr>
              <a:t>CF=0</a:t>
            </a:r>
            <a:r>
              <a:rPr lang="zh-CN" altLang="en-US" sz="1800" b="0" dirty="0" smtClean="0">
                <a:solidFill>
                  <a:srgbClr val="A50021"/>
                </a:solidFill>
              </a:rPr>
              <a:t>转移</a:t>
            </a:r>
            <a:endParaRPr lang="zh-CN" altLang="en-US" sz="2400" dirty="0" smtClean="0">
              <a:solidFill>
                <a:srgbClr val="A50021"/>
              </a:solidFill>
            </a:endParaRPr>
          </a:p>
          <a:p>
            <a:pPr>
              <a:buFont typeface="Wingdings" pitchFamily="2" charset="2"/>
              <a:buNone/>
            </a:pPr>
            <a:r>
              <a:rPr lang="en-US" altLang="zh-CN" sz="2400" dirty="0" smtClean="0"/>
              <a:t>           </a:t>
            </a:r>
            <a:r>
              <a:rPr lang="en-US" altLang="zh-CN" sz="2000" dirty="0" smtClean="0"/>
              <a:t>XCHG  [SI]，AL</a:t>
            </a:r>
          </a:p>
          <a:p>
            <a:pPr>
              <a:buFont typeface="Wingdings" pitchFamily="2" charset="2"/>
              <a:buNone/>
            </a:pPr>
            <a:endParaRPr lang="en-US" altLang="zh-CN" sz="2000" dirty="0"/>
          </a:p>
        </p:txBody>
      </p:sp>
      <p:sp>
        <p:nvSpPr>
          <p:cNvPr id="5" name="Rectangle 4"/>
          <p:cNvSpPr>
            <a:spLocks noChangeArrowheads="1"/>
          </p:cNvSpPr>
          <p:nvPr/>
        </p:nvSpPr>
        <p:spPr bwMode="auto">
          <a:xfrm>
            <a:off x="5548824" y="2122488"/>
            <a:ext cx="358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lnSpc>
                <a:spcPct val="110000"/>
              </a:lnSpc>
              <a:spcBef>
                <a:spcPct val="20000"/>
              </a:spcBef>
              <a:buClr>
                <a:schemeClr val="accent2"/>
              </a:buClr>
              <a:buSzPct val="80000"/>
              <a:buFont typeface="Wingdings" pitchFamily="2" charset="2"/>
              <a:buNone/>
            </a:pPr>
            <a:r>
              <a:rPr kumimoji="1" lang="en-US" altLang="zh-CN" sz="2000" b="1">
                <a:latin typeface="Arial" charset="0"/>
              </a:rPr>
              <a:t>GOON：DEC  CL</a:t>
            </a:r>
          </a:p>
          <a:p>
            <a:pPr marL="342900" indent="-342900">
              <a:lnSpc>
                <a:spcPct val="110000"/>
              </a:lnSpc>
              <a:spcBef>
                <a:spcPct val="20000"/>
              </a:spcBef>
              <a:buClr>
                <a:schemeClr val="accent2"/>
              </a:buClr>
              <a:buSzPct val="80000"/>
              <a:buFont typeface="Wingdings" pitchFamily="2" charset="2"/>
              <a:buNone/>
            </a:pPr>
            <a:r>
              <a:rPr kumimoji="1" lang="en-US" altLang="zh-CN" sz="2000" b="1">
                <a:latin typeface="Arial" charset="0"/>
              </a:rPr>
              <a:t>               JNZ  NEXT</a:t>
            </a:r>
          </a:p>
          <a:p>
            <a:pPr marL="342900" indent="-342900">
              <a:lnSpc>
                <a:spcPct val="110000"/>
              </a:lnSpc>
              <a:spcBef>
                <a:spcPct val="20000"/>
              </a:spcBef>
              <a:buClr>
                <a:schemeClr val="accent2"/>
              </a:buClr>
              <a:buSzPct val="80000"/>
              <a:buFont typeface="Wingdings" pitchFamily="2" charset="2"/>
              <a:buNone/>
            </a:pPr>
            <a:r>
              <a:rPr kumimoji="1" lang="en-US" altLang="zh-CN" sz="2000" b="1">
                <a:latin typeface="Arial" charset="0"/>
              </a:rPr>
              <a:t>               MOV [BX]，AL</a:t>
            </a:r>
          </a:p>
          <a:p>
            <a:pPr marL="342900" indent="-342900">
              <a:lnSpc>
                <a:spcPct val="110000"/>
              </a:lnSpc>
              <a:spcBef>
                <a:spcPct val="20000"/>
              </a:spcBef>
              <a:buClr>
                <a:schemeClr val="accent2"/>
              </a:buClr>
              <a:buSzPct val="80000"/>
              <a:buFont typeface="Wingdings" pitchFamily="2" charset="2"/>
              <a:buNone/>
            </a:pPr>
            <a:r>
              <a:rPr kumimoji="1" lang="en-US" altLang="zh-CN" sz="2400" b="1">
                <a:latin typeface="Arial" charset="0"/>
              </a:rPr>
              <a:t>             </a:t>
            </a:r>
            <a:r>
              <a:rPr kumimoji="1" lang="en-US" altLang="zh-CN" sz="2000" b="1">
                <a:latin typeface="Arial" charset="0"/>
              </a:rPr>
              <a:t>HLT</a:t>
            </a:r>
          </a:p>
        </p:txBody>
      </p:sp>
      <p:sp>
        <p:nvSpPr>
          <p:cNvPr id="6" name="Line 5"/>
          <p:cNvSpPr>
            <a:spLocks noChangeShapeType="1"/>
          </p:cNvSpPr>
          <p:nvPr/>
        </p:nvSpPr>
        <p:spPr bwMode="auto">
          <a:xfrm>
            <a:off x="5364163" y="1844675"/>
            <a:ext cx="0" cy="5013325"/>
          </a:xfrm>
          <a:prstGeom prst="line">
            <a:avLst/>
          </a:prstGeom>
          <a:noFill/>
          <a:ln w="25400">
            <a:solidFill>
              <a:srgbClr val="FF6600"/>
            </a:solidFill>
            <a:prstDash val="dashDot"/>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Oval 9">
            <a:hlinkClick r:id="" action="ppaction://hlinkshowjump?jump=nextslide"/>
          </p:cNvPr>
          <p:cNvSpPr>
            <a:spLocks noChangeArrowheads="1"/>
          </p:cNvSpPr>
          <p:nvPr/>
        </p:nvSpPr>
        <p:spPr bwMode="auto">
          <a:xfrm>
            <a:off x="6551613" y="4865688"/>
            <a:ext cx="1447800" cy="1371600"/>
          </a:xfrm>
          <a:prstGeom prst="ellipse">
            <a:avLst/>
          </a:prstGeom>
          <a:solidFill>
            <a:srgbClr val="33CCCC"/>
          </a:solidFill>
          <a:ln w="25400" cap="sq">
            <a:solidFill>
              <a:srgbClr val="33CC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6"/>
          <p:cNvSpPr txBox="1">
            <a:spLocks noChangeArrowheads="1"/>
          </p:cNvSpPr>
          <p:nvPr/>
        </p:nvSpPr>
        <p:spPr bwMode="auto">
          <a:xfrm>
            <a:off x="6638925" y="5232400"/>
            <a:ext cx="1374775" cy="8366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55000"/>
              </a:lnSpc>
              <a:spcBef>
                <a:spcPct val="50000"/>
              </a:spcBef>
            </a:pPr>
            <a:r>
              <a:rPr kumimoji="1" lang="zh-CN" altLang="en-US" sz="2000" b="1">
                <a:latin typeface="Times New Roman" pitchFamily="18" charset="0"/>
              </a:rPr>
              <a:t>程序功能</a:t>
            </a:r>
          </a:p>
          <a:p>
            <a:pPr eaLnBrk="0" hangingPunct="0">
              <a:lnSpc>
                <a:spcPct val="55000"/>
              </a:lnSpc>
              <a:spcBef>
                <a:spcPct val="50000"/>
              </a:spcBef>
            </a:pPr>
            <a:r>
              <a:rPr kumimoji="1" lang="zh-CN" altLang="en-US" sz="2400" b="1">
                <a:latin typeface="Times New Roman" pitchFamily="18" charset="0"/>
              </a:rPr>
              <a:t>      </a:t>
            </a:r>
            <a:r>
              <a:rPr kumimoji="1" lang="zh-CN" altLang="en-US" sz="3600" b="1">
                <a:latin typeface="Times New Roman" pitchFamily="18" charset="0"/>
              </a:rPr>
              <a:t>？</a:t>
            </a:r>
          </a:p>
        </p:txBody>
      </p:sp>
    </p:spTree>
    <p:extLst>
      <p:ext uri="{BB962C8B-B14F-4D97-AF65-F5344CB8AC3E}">
        <p14:creationId xmlns:p14="http://schemas.microsoft.com/office/powerpoint/2010/main" val="368988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4"/>
          <p:cNvSpPr>
            <a:spLocks noChangeArrowheads="1"/>
          </p:cNvSpPr>
          <p:nvPr/>
        </p:nvSpPr>
        <p:spPr bwMode="auto">
          <a:xfrm>
            <a:off x="5778500" y="2241004"/>
            <a:ext cx="1600200" cy="3352800"/>
          </a:xfrm>
          <a:prstGeom prst="rect">
            <a:avLst/>
          </a:prstGeom>
          <a:solidFill>
            <a:srgbClr val="339966"/>
          </a:solidFill>
          <a:ln w="25400" cap="sq">
            <a:solidFill>
              <a:srgbClr val="339966"/>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Line 5"/>
          <p:cNvSpPr>
            <a:spLocks noChangeShapeType="1"/>
          </p:cNvSpPr>
          <p:nvPr/>
        </p:nvSpPr>
        <p:spPr bwMode="auto">
          <a:xfrm>
            <a:off x="5778500" y="2644229"/>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5778500" y="3025229"/>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7"/>
          <p:cNvSpPr>
            <a:spLocks noChangeShapeType="1"/>
          </p:cNvSpPr>
          <p:nvPr/>
        </p:nvSpPr>
        <p:spPr bwMode="auto">
          <a:xfrm>
            <a:off x="5778500" y="3406229"/>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8"/>
          <p:cNvSpPr>
            <a:spLocks noChangeShapeType="1"/>
          </p:cNvSpPr>
          <p:nvPr/>
        </p:nvSpPr>
        <p:spPr bwMode="auto">
          <a:xfrm>
            <a:off x="5778500" y="4473029"/>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9"/>
          <p:cNvSpPr>
            <a:spLocks noChangeShapeType="1"/>
          </p:cNvSpPr>
          <p:nvPr/>
        </p:nvSpPr>
        <p:spPr bwMode="auto">
          <a:xfrm>
            <a:off x="5778500" y="4854029"/>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0"/>
          <p:cNvSpPr>
            <a:spLocks noChangeShapeType="1"/>
          </p:cNvSpPr>
          <p:nvPr/>
        </p:nvSpPr>
        <p:spPr bwMode="auto">
          <a:xfrm>
            <a:off x="5778500" y="5593804"/>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flipH="1">
            <a:off x="5778500" y="1752054"/>
            <a:ext cx="17463" cy="4473575"/>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2"/>
          <p:cNvSpPr>
            <a:spLocks noChangeShapeType="1"/>
          </p:cNvSpPr>
          <p:nvPr/>
        </p:nvSpPr>
        <p:spPr bwMode="auto">
          <a:xfrm flipH="1">
            <a:off x="7378700" y="1823492"/>
            <a:ext cx="1588" cy="4402137"/>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13"/>
          <p:cNvSpPr>
            <a:spLocks/>
          </p:cNvSpPr>
          <p:nvPr/>
        </p:nvSpPr>
        <p:spPr bwMode="auto">
          <a:xfrm>
            <a:off x="5748338" y="6043067"/>
            <a:ext cx="1631950" cy="388937"/>
          </a:xfrm>
          <a:custGeom>
            <a:avLst/>
            <a:gdLst>
              <a:gd name="T0" fmla="*/ 0 w 1028"/>
              <a:gd name="T1" fmla="*/ 140 h 245"/>
              <a:gd name="T2" fmla="*/ 49 w 1028"/>
              <a:gd name="T3" fmla="*/ 90 h 245"/>
              <a:gd name="T4" fmla="*/ 74 w 1028"/>
              <a:gd name="T5" fmla="*/ 82 h 245"/>
              <a:gd name="T6" fmla="*/ 99 w 1028"/>
              <a:gd name="T7" fmla="*/ 66 h 245"/>
              <a:gd name="T8" fmla="*/ 107 w 1028"/>
              <a:gd name="T9" fmla="*/ 41 h 245"/>
              <a:gd name="T10" fmla="*/ 131 w 1028"/>
              <a:gd name="T11" fmla="*/ 33 h 245"/>
              <a:gd name="T12" fmla="*/ 173 w 1028"/>
              <a:gd name="T13" fmla="*/ 0 h 245"/>
              <a:gd name="T14" fmla="*/ 436 w 1028"/>
              <a:gd name="T15" fmla="*/ 24 h 245"/>
              <a:gd name="T16" fmla="*/ 494 w 1028"/>
              <a:gd name="T17" fmla="*/ 41 h 245"/>
              <a:gd name="T18" fmla="*/ 535 w 1028"/>
              <a:gd name="T19" fmla="*/ 74 h 245"/>
              <a:gd name="T20" fmla="*/ 592 w 1028"/>
              <a:gd name="T21" fmla="*/ 99 h 245"/>
              <a:gd name="T22" fmla="*/ 609 w 1028"/>
              <a:gd name="T23" fmla="*/ 115 h 245"/>
              <a:gd name="T24" fmla="*/ 633 w 1028"/>
              <a:gd name="T25" fmla="*/ 123 h 245"/>
              <a:gd name="T26" fmla="*/ 650 w 1028"/>
              <a:gd name="T27" fmla="*/ 140 h 245"/>
              <a:gd name="T28" fmla="*/ 658 w 1028"/>
              <a:gd name="T29" fmla="*/ 164 h 245"/>
              <a:gd name="T30" fmla="*/ 732 w 1028"/>
              <a:gd name="T31" fmla="*/ 197 h 245"/>
              <a:gd name="T32" fmla="*/ 987 w 1028"/>
              <a:gd name="T33" fmla="*/ 197 h 245"/>
              <a:gd name="T34" fmla="*/ 1028 w 1028"/>
              <a:gd name="T35" fmla="*/ 140 h 245"/>
              <a:gd name="T36" fmla="*/ 1020 w 1028"/>
              <a:gd name="T37" fmla="*/ 11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245">
                <a:moveTo>
                  <a:pt x="0" y="140"/>
                </a:moveTo>
                <a:cubicBezTo>
                  <a:pt x="14" y="125"/>
                  <a:pt x="32" y="100"/>
                  <a:pt x="49" y="90"/>
                </a:cubicBezTo>
                <a:cubicBezTo>
                  <a:pt x="56" y="85"/>
                  <a:pt x="66" y="86"/>
                  <a:pt x="74" y="82"/>
                </a:cubicBezTo>
                <a:cubicBezTo>
                  <a:pt x="83" y="78"/>
                  <a:pt x="91" y="71"/>
                  <a:pt x="99" y="66"/>
                </a:cubicBezTo>
                <a:cubicBezTo>
                  <a:pt x="102" y="58"/>
                  <a:pt x="101" y="47"/>
                  <a:pt x="107" y="41"/>
                </a:cubicBezTo>
                <a:cubicBezTo>
                  <a:pt x="113" y="35"/>
                  <a:pt x="124" y="37"/>
                  <a:pt x="131" y="33"/>
                </a:cubicBezTo>
                <a:cubicBezTo>
                  <a:pt x="146" y="24"/>
                  <a:pt x="158" y="10"/>
                  <a:pt x="173" y="0"/>
                </a:cubicBezTo>
                <a:cubicBezTo>
                  <a:pt x="275" y="5"/>
                  <a:pt x="342" y="13"/>
                  <a:pt x="436" y="24"/>
                </a:cubicBezTo>
                <a:cubicBezTo>
                  <a:pt x="455" y="29"/>
                  <a:pt x="478" y="28"/>
                  <a:pt x="494" y="41"/>
                </a:cubicBezTo>
                <a:cubicBezTo>
                  <a:pt x="547" y="84"/>
                  <a:pt x="472" y="54"/>
                  <a:pt x="535" y="74"/>
                </a:cubicBezTo>
                <a:cubicBezTo>
                  <a:pt x="617" y="129"/>
                  <a:pt x="492" y="49"/>
                  <a:pt x="592" y="99"/>
                </a:cubicBezTo>
                <a:cubicBezTo>
                  <a:pt x="599" y="102"/>
                  <a:pt x="602" y="111"/>
                  <a:pt x="609" y="115"/>
                </a:cubicBezTo>
                <a:cubicBezTo>
                  <a:pt x="616" y="119"/>
                  <a:pt x="625" y="120"/>
                  <a:pt x="633" y="123"/>
                </a:cubicBezTo>
                <a:cubicBezTo>
                  <a:pt x="639" y="129"/>
                  <a:pt x="646" y="133"/>
                  <a:pt x="650" y="140"/>
                </a:cubicBezTo>
                <a:cubicBezTo>
                  <a:pt x="654" y="147"/>
                  <a:pt x="652" y="158"/>
                  <a:pt x="658" y="164"/>
                </a:cubicBezTo>
                <a:cubicBezTo>
                  <a:pt x="665" y="171"/>
                  <a:pt x="720" y="193"/>
                  <a:pt x="732" y="197"/>
                </a:cubicBezTo>
                <a:cubicBezTo>
                  <a:pt x="802" y="245"/>
                  <a:pt x="909" y="214"/>
                  <a:pt x="987" y="197"/>
                </a:cubicBezTo>
                <a:cubicBezTo>
                  <a:pt x="1008" y="178"/>
                  <a:pt x="1019" y="167"/>
                  <a:pt x="1028" y="140"/>
                </a:cubicBezTo>
                <a:cubicBezTo>
                  <a:pt x="1019" y="104"/>
                  <a:pt x="1020" y="96"/>
                  <a:pt x="1020" y="115"/>
                </a:cubicBezTo>
              </a:path>
            </a:pathLst>
          </a:custGeom>
          <a:noFill/>
          <a:ln w="25400" cap="sq" cmpd="sng">
            <a:solidFill>
              <a:schemeClr val="accent1"/>
            </a:solidFill>
            <a:prstDash val="solid"/>
            <a:round/>
            <a:headEnd type="none" w="sm" len="sm"/>
            <a:tailEnd type="none" w="lg" len="lg"/>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4"/>
          <p:cNvSpPr>
            <a:spLocks/>
          </p:cNvSpPr>
          <p:nvPr/>
        </p:nvSpPr>
        <p:spPr bwMode="auto">
          <a:xfrm>
            <a:off x="5773738" y="1556792"/>
            <a:ext cx="1606550" cy="339725"/>
          </a:xfrm>
          <a:custGeom>
            <a:avLst/>
            <a:gdLst>
              <a:gd name="T0" fmla="*/ 0 w 1012"/>
              <a:gd name="T1" fmla="*/ 115 h 214"/>
              <a:gd name="T2" fmla="*/ 50 w 1012"/>
              <a:gd name="T3" fmla="*/ 66 h 214"/>
              <a:gd name="T4" fmla="*/ 115 w 1012"/>
              <a:gd name="T5" fmla="*/ 17 h 214"/>
              <a:gd name="T6" fmla="*/ 165 w 1012"/>
              <a:gd name="T7" fmla="*/ 0 h 214"/>
              <a:gd name="T8" fmla="*/ 354 w 1012"/>
              <a:gd name="T9" fmla="*/ 33 h 214"/>
              <a:gd name="T10" fmla="*/ 502 w 1012"/>
              <a:gd name="T11" fmla="*/ 99 h 214"/>
              <a:gd name="T12" fmla="*/ 560 w 1012"/>
              <a:gd name="T13" fmla="*/ 173 h 214"/>
              <a:gd name="T14" fmla="*/ 617 w 1012"/>
              <a:gd name="T15" fmla="*/ 190 h 214"/>
              <a:gd name="T16" fmla="*/ 659 w 1012"/>
              <a:gd name="T17" fmla="*/ 198 h 214"/>
              <a:gd name="T18" fmla="*/ 708 w 1012"/>
              <a:gd name="T19" fmla="*/ 214 h 214"/>
              <a:gd name="T20" fmla="*/ 897 w 1012"/>
              <a:gd name="T21" fmla="*/ 190 h 214"/>
              <a:gd name="T22" fmla="*/ 996 w 1012"/>
              <a:gd name="T23" fmla="*/ 165 h 214"/>
              <a:gd name="T24" fmla="*/ 1012 w 1012"/>
              <a:gd name="T25" fmla="*/ 148 h 214"/>
              <a:gd name="T26" fmla="*/ 1012 w 1012"/>
              <a:gd name="T27" fmla="*/ 11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2" h="214">
                <a:moveTo>
                  <a:pt x="0" y="115"/>
                </a:moveTo>
                <a:cubicBezTo>
                  <a:pt x="29" y="88"/>
                  <a:pt x="10" y="79"/>
                  <a:pt x="50" y="66"/>
                </a:cubicBezTo>
                <a:cubicBezTo>
                  <a:pt x="72" y="51"/>
                  <a:pt x="91" y="29"/>
                  <a:pt x="115" y="17"/>
                </a:cubicBezTo>
                <a:cubicBezTo>
                  <a:pt x="131" y="9"/>
                  <a:pt x="148" y="6"/>
                  <a:pt x="165" y="0"/>
                </a:cubicBezTo>
                <a:cubicBezTo>
                  <a:pt x="229" y="8"/>
                  <a:pt x="292" y="13"/>
                  <a:pt x="354" y="33"/>
                </a:cubicBezTo>
                <a:cubicBezTo>
                  <a:pt x="394" y="73"/>
                  <a:pt x="449" y="81"/>
                  <a:pt x="502" y="99"/>
                </a:cubicBezTo>
                <a:cubicBezTo>
                  <a:pt x="525" y="121"/>
                  <a:pt x="529" y="158"/>
                  <a:pt x="560" y="173"/>
                </a:cubicBezTo>
                <a:cubicBezTo>
                  <a:pt x="578" y="182"/>
                  <a:pt x="598" y="185"/>
                  <a:pt x="617" y="190"/>
                </a:cubicBezTo>
                <a:cubicBezTo>
                  <a:pt x="631" y="194"/>
                  <a:pt x="645" y="194"/>
                  <a:pt x="659" y="198"/>
                </a:cubicBezTo>
                <a:cubicBezTo>
                  <a:pt x="676" y="202"/>
                  <a:pt x="708" y="214"/>
                  <a:pt x="708" y="214"/>
                </a:cubicBezTo>
                <a:cubicBezTo>
                  <a:pt x="774" y="208"/>
                  <a:pt x="831" y="196"/>
                  <a:pt x="897" y="190"/>
                </a:cubicBezTo>
                <a:cubicBezTo>
                  <a:pt x="930" y="178"/>
                  <a:pt x="963" y="176"/>
                  <a:pt x="996" y="165"/>
                </a:cubicBezTo>
                <a:cubicBezTo>
                  <a:pt x="1001" y="159"/>
                  <a:pt x="1012" y="156"/>
                  <a:pt x="1012" y="148"/>
                </a:cubicBezTo>
                <a:cubicBezTo>
                  <a:pt x="1012" y="108"/>
                  <a:pt x="975" y="136"/>
                  <a:pt x="1012" y="115"/>
                </a:cubicBezTo>
              </a:path>
            </a:pathLst>
          </a:custGeom>
          <a:noFill/>
          <a:ln w="25400" cap="sq" cmpd="sng">
            <a:solidFill>
              <a:schemeClr val="accent1"/>
            </a:solidFill>
            <a:prstDash val="solid"/>
            <a:round/>
            <a:headEnd type="none" w="sm" len="sm"/>
            <a:tailEnd type="none" w="lg" len="lg"/>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5778500" y="2241004"/>
            <a:ext cx="1600200" cy="0"/>
          </a:xfrm>
          <a:prstGeom prst="line">
            <a:avLst/>
          </a:prstGeom>
          <a:noFill/>
          <a:ln w="25400" cap="sq">
            <a:solidFill>
              <a:schemeClr val="accent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16"/>
          <p:cNvSpPr txBox="1">
            <a:spLocks noChangeArrowheads="1"/>
          </p:cNvSpPr>
          <p:nvPr/>
        </p:nvSpPr>
        <p:spPr bwMode="auto">
          <a:xfrm>
            <a:off x="6311900" y="1707604"/>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latin typeface="宋体" charset="-122"/>
              </a:rPr>
              <a:t>┇</a:t>
            </a:r>
            <a:r>
              <a:rPr kumimoji="1" lang="en-US" altLang="zh-CN" sz="2400">
                <a:latin typeface="Times New Roman" pitchFamily="18" charset="0"/>
              </a:rPr>
              <a:t> </a:t>
            </a:r>
          </a:p>
        </p:txBody>
      </p:sp>
      <p:sp>
        <p:nvSpPr>
          <p:cNvPr id="16" name="Text Box 17"/>
          <p:cNvSpPr txBox="1">
            <a:spLocks noChangeArrowheads="1"/>
          </p:cNvSpPr>
          <p:nvPr/>
        </p:nvSpPr>
        <p:spPr bwMode="auto">
          <a:xfrm>
            <a:off x="6311900" y="5670004"/>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latin typeface="宋体" charset="-122"/>
              </a:rPr>
              <a:t>┇</a:t>
            </a:r>
            <a:r>
              <a:rPr kumimoji="1" lang="en-US" altLang="zh-CN" sz="2400">
                <a:latin typeface="Times New Roman" pitchFamily="18" charset="0"/>
              </a:rPr>
              <a:t> </a:t>
            </a:r>
          </a:p>
        </p:txBody>
      </p:sp>
      <p:sp>
        <p:nvSpPr>
          <p:cNvPr id="17" name="Text Box 18"/>
          <p:cNvSpPr txBox="1">
            <a:spLocks noChangeArrowheads="1"/>
          </p:cNvSpPr>
          <p:nvPr/>
        </p:nvSpPr>
        <p:spPr bwMode="auto">
          <a:xfrm>
            <a:off x="6311900" y="3688804"/>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solidFill>
                  <a:schemeClr val="bg1"/>
                </a:solidFill>
                <a:latin typeface="宋体" charset="-122"/>
              </a:rPr>
              <a:t>┇</a:t>
            </a:r>
            <a:r>
              <a:rPr kumimoji="1" lang="en-US" altLang="zh-CN" sz="2400">
                <a:solidFill>
                  <a:schemeClr val="bg1"/>
                </a:solidFill>
                <a:latin typeface="Times New Roman" pitchFamily="18" charset="0"/>
              </a:rPr>
              <a:t> </a:t>
            </a:r>
          </a:p>
        </p:txBody>
      </p:sp>
      <p:sp>
        <p:nvSpPr>
          <p:cNvPr id="18" name="Text Box 19"/>
          <p:cNvSpPr txBox="1">
            <a:spLocks noChangeArrowheads="1"/>
          </p:cNvSpPr>
          <p:nvPr/>
        </p:nvSpPr>
        <p:spPr bwMode="auto">
          <a:xfrm>
            <a:off x="4762500" y="4400004"/>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Times New Roman" pitchFamily="18" charset="0"/>
              </a:rPr>
              <a:t>MAX</a:t>
            </a:r>
          </a:p>
        </p:txBody>
      </p:sp>
      <p:sp>
        <p:nvSpPr>
          <p:cNvPr id="19" name="Text Box 20"/>
          <p:cNvSpPr txBox="1">
            <a:spLocks noChangeArrowheads="1"/>
          </p:cNvSpPr>
          <p:nvPr/>
        </p:nvSpPr>
        <p:spPr bwMode="auto">
          <a:xfrm>
            <a:off x="4864100" y="2190204"/>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Times New Roman" pitchFamily="18" charset="0"/>
              </a:rPr>
              <a:t>BUF</a:t>
            </a:r>
          </a:p>
        </p:txBody>
      </p:sp>
      <p:sp>
        <p:nvSpPr>
          <p:cNvPr id="20" name="Text Box 21"/>
          <p:cNvSpPr txBox="1">
            <a:spLocks noChangeArrowheads="1"/>
          </p:cNvSpPr>
          <p:nvPr/>
        </p:nvSpPr>
        <p:spPr bwMode="auto">
          <a:xfrm>
            <a:off x="6146800" y="2215604"/>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chemeClr val="bg1"/>
                </a:solidFill>
                <a:latin typeface="Times New Roman" pitchFamily="18" charset="0"/>
              </a:rPr>
              <a:t>XXH</a:t>
            </a:r>
          </a:p>
        </p:txBody>
      </p:sp>
      <p:sp>
        <p:nvSpPr>
          <p:cNvPr id="21" name="Text Box 22"/>
          <p:cNvSpPr txBox="1">
            <a:spLocks noChangeArrowheads="1"/>
          </p:cNvSpPr>
          <p:nvPr/>
        </p:nvSpPr>
        <p:spPr bwMode="auto">
          <a:xfrm>
            <a:off x="6159500" y="2622004"/>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chemeClr val="bg1"/>
                </a:solidFill>
                <a:latin typeface="Times New Roman" pitchFamily="18" charset="0"/>
              </a:rPr>
              <a:t>XXH</a:t>
            </a:r>
          </a:p>
        </p:txBody>
      </p:sp>
      <p:sp>
        <p:nvSpPr>
          <p:cNvPr id="22" name="Text Box 23"/>
          <p:cNvSpPr txBox="1">
            <a:spLocks noChangeArrowheads="1"/>
          </p:cNvSpPr>
          <p:nvPr/>
        </p:nvSpPr>
        <p:spPr bwMode="auto">
          <a:xfrm>
            <a:off x="6159500" y="3003004"/>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chemeClr val="bg1"/>
                </a:solidFill>
                <a:latin typeface="Times New Roman" pitchFamily="18" charset="0"/>
              </a:rPr>
              <a:t>XXH</a:t>
            </a:r>
          </a:p>
        </p:txBody>
      </p:sp>
      <p:sp>
        <p:nvSpPr>
          <p:cNvPr id="23" name="Text Box 24"/>
          <p:cNvSpPr txBox="1">
            <a:spLocks noChangeArrowheads="1"/>
          </p:cNvSpPr>
          <p:nvPr/>
        </p:nvSpPr>
        <p:spPr bwMode="auto">
          <a:xfrm>
            <a:off x="1547813" y="2782342"/>
            <a:ext cx="2935287" cy="1354137"/>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kumimoji="1" lang="zh-CN" altLang="en-US" sz="2400" b="1">
                <a:latin typeface="Times New Roman" pitchFamily="18" charset="0"/>
              </a:rPr>
              <a:t>在20个数中</a:t>
            </a:r>
            <a:r>
              <a:rPr kumimoji="1" lang="zh-CN" altLang="en-US" sz="2400" b="1"/>
              <a:t>找</a:t>
            </a:r>
            <a:r>
              <a:rPr kumimoji="1" lang="zh-CN" altLang="en-US" sz="2400" b="1">
                <a:latin typeface="Times New Roman" pitchFamily="18" charset="0"/>
              </a:rPr>
              <a:t>最大的数，并将其存放在</a:t>
            </a:r>
            <a:r>
              <a:rPr kumimoji="1" lang="en-US" altLang="zh-CN" sz="2400" b="1">
                <a:latin typeface="Times New Roman" pitchFamily="18" charset="0"/>
              </a:rPr>
              <a:t>MAX</a:t>
            </a:r>
            <a:r>
              <a:rPr kumimoji="1" lang="zh-CN" altLang="en-US" sz="2400" b="1">
                <a:latin typeface="Times New Roman" pitchFamily="18" charset="0"/>
              </a:rPr>
              <a:t>单元中。</a:t>
            </a:r>
          </a:p>
        </p:txBody>
      </p:sp>
      <p:cxnSp>
        <p:nvCxnSpPr>
          <p:cNvPr id="24" name="AutoShape 26"/>
          <p:cNvCxnSpPr>
            <a:cxnSpLocks noChangeShapeType="1"/>
          </p:cNvCxnSpPr>
          <p:nvPr/>
        </p:nvCxnSpPr>
        <p:spPr bwMode="auto">
          <a:xfrm rot="16200000" flipH="1">
            <a:off x="3374232" y="3402260"/>
            <a:ext cx="234950" cy="2160587"/>
          </a:xfrm>
          <a:prstGeom prst="bentConnector2">
            <a:avLst/>
          </a:prstGeom>
          <a:noFill/>
          <a:ln w="25400" cap="sq">
            <a:solidFill>
              <a:srgbClr val="FF6600"/>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1115616" y="1854616"/>
            <a:ext cx="1826141" cy="584775"/>
          </a:xfrm>
          <a:prstGeom prst="rect">
            <a:avLst/>
          </a:prstGeom>
        </p:spPr>
        <p:txBody>
          <a:bodyPr wrap="none">
            <a:spAutoFit/>
          </a:bodyPr>
          <a:lstStyle/>
          <a:p>
            <a:r>
              <a:rPr lang="zh-CN" altLang="en-US" sz="3200" dirty="0">
                <a:latin typeface="华文琥珀" pitchFamily="2" charset="-122"/>
                <a:ea typeface="华文琥珀" pitchFamily="2" charset="-122"/>
              </a:rPr>
              <a:t>程序功能</a:t>
            </a:r>
          </a:p>
        </p:txBody>
      </p:sp>
    </p:spTree>
    <p:extLst>
      <p:ext uri="{BB962C8B-B14F-4D97-AF65-F5344CB8AC3E}">
        <p14:creationId xmlns:p14="http://schemas.microsoft.com/office/powerpoint/2010/main" val="16171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strips(downRight)">
                                      <p:cBhvr>
                                        <p:cTn id="89" dur="500"/>
                                        <p:tgtEl>
                                          <p:spTgt spid="23"/>
                                        </p:tgtEl>
                                      </p:cBhvr>
                                    </p:animEffect>
                                  </p:childTnLst>
                                </p:cTn>
                              </p:par>
                            </p:childTnLst>
                          </p:cTn>
                        </p:par>
                        <p:par>
                          <p:cTn id="90" fill="hold">
                            <p:stCondLst>
                              <p:cond delay="500"/>
                            </p:stCondLst>
                            <p:childTnLst>
                              <p:par>
                                <p:cTn id="91" presetID="18" presetClass="entr" presetSubtype="6"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strips(downRight)">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回顾上节内容</a:t>
            </a:r>
            <a:endParaRPr lang="zh-CN" altLang="en-US" dirty="0"/>
          </a:p>
        </p:txBody>
      </p:sp>
      <p:sp>
        <p:nvSpPr>
          <p:cNvPr id="3" name="矩形 2"/>
          <p:cNvSpPr/>
          <p:nvPr/>
        </p:nvSpPr>
        <p:spPr>
          <a:xfrm>
            <a:off x="539552" y="1412776"/>
            <a:ext cx="1579278" cy="369332"/>
          </a:xfrm>
          <a:prstGeom prst="rect">
            <a:avLst/>
          </a:prstGeom>
        </p:spPr>
        <p:txBody>
          <a:bodyPr wrap="none">
            <a:spAutoFit/>
          </a:bodyPr>
          <a:lstStyle/>
          <a:p>
            <a:pPr eaLnBrk="1" hangingPunct="1"/>
            <a:r>
              <a:rPr lang="zh-CN" altLang="en-US" b="1" dirty="0">
                <a:solidFill>
                  <a:srgbClr val="000000"/>
                </a:solidFill>
              </a:rPr>
              <a:t>一、</a:t>
            </a:r>
            <a:r>
              <a:rPr lang="zh-CN" altLang="en-US" b="1" dirty="0" smtClean="0">
                <a:solidFill>
                  <a:srgbClr val="000000"/>
                </a:solidFill>
              </a:rPr>
              <a:t>加法</a:t>
            </a:r>
            <a:r>
              <a:rPr lang="zh-CN" altLang="en-US" b="1" dirty="0">
                <a:solidFill>
                  <a:srgbClr val="000000"/>
                </a:solidFill>
              </a:rPr>
              <a:t>指令</a:t>
            </a:r>
          </a:p>
        </p:txBody>
      </p:sp>
      <p:sp>
        <p:nvSpPr>
          <p:cNvPr id="4" name="矩形 3"/>
          <p:cNvSpPr/>
          <p:nvPr/>
        </p:nvSpPr>
        <p:spPr>
          <a:xfrm>
            <a:off x="3059832" y="1412776"/>
            <a:ext cx="2095445" cy="369332"/>
          </a:xfrm>
          <a:prstGeom prst="rect">
            <a:avLst/>
          </a:prstGeom>
        </p:spPr>
        <p:txBody>
          <a:bodyPr wrap="none">
            <a:spAutoFit/>
          </a:bodyPr>
          <a:lstStyle/>
          <a:p>
            <a:r>
              <a:rPr lang="en-US" altLang="zh-CN" b="1" dirty="0">
                <a:solidFill>
                  <a:srgbClr val="FF0000"/>
                </a:solidFill>
              </a:rPr>
              <a:t>ADD  </a:t>
            </a:r>
            <a:r>
              <a:rPr lang="en-US" altLang="zh-CN" b="1" dirty="0"/>
              <a:t>DST, SRC</a:t>
            </a:r>
            <a:r>
              <a:rPr lang="en-US" altLang="zh-CN" b="1" dirty="0">
                <a:solidFill>
                  <a:srgbClr val="000000"/>
                </a:solidFill>
              </a:rPr>
              <a:t>	 </a:t>
            </a:r>
            <a:endParaRPr lang="zh-CN" altLang="en-US" dirty="0"/>
          </a:p>
        </p:txBody>
      </p:sp>
      <p:sp>
        <p:nvSpPr>
          <p:cNvPr id="5" name="矩形 4"/>
          <p:cNvSpPr/>
          <p:nvPr/>
        </p:nvSpPr>
        <p:spPr>
          <a:xfrm>
            <a:off x="3075250" y="1804777"/>
            <a:ext cx="1928798" cy="369332"/>
          </a:xfrm>
          <a:prstGeom prst="rect">
            <a:avLst/>
          </a:prstGeom>
        </p:spPr>
        <p:txBody>
          <a:bodyPr wrap="none">
            <a:spAutoFit/>
          </a:bodyPr>
          <a:lstStyle/>
          <a:p>
            <a:r>
              <a:rPr lang="en-US" altLang="zh-CN" b="1" dirty="0">
                <a:solidFill>
                  <a:srgbClr val="FF0000"/>
                </a:solidFill>
              </a:rPr>
              <a:t>ADC </a:t>
            </a:r>
            <a:r>
              <a:rPr lang="en-US" altLang="zh-CN" b="1" dirty="0"/>
              <a:t> DST, SRC</a:t>
            </a:r>
            <a:r>
              <a:rPr lang="en-US" altLang="zh-CN" b="1" dirty="0">
                <a:solidFill>
                  <a:srgbClr val="000000"/>
                </a:solidFill>
              </a:rPr>
              <a:t> </a:t>
            </a:r>
            <a:endParaRPr lang="zh-CN" altLang="en-US" dirty="0"/>
          </a:p>
        </p:txBody>
      </p:sp>
      <p:sp>
        <p:nvSpPr>
          <p:cNvPr id="6" name="矩形 5"/>
          <p:cNvSpPr/>
          <p:nvPr/>
        </p:nvSpPr>
        <p:spPr>
          <a:xfrm>
            <a:off x="3185969" y="2211074"/>
            <a:ext cx="1172116" cy="369332"/>
          </a:xfrm>
          <a:prstGeom prst="rect">
            <a:avLst/>
          </a:prstGeom>
        </p:spPr>
        <p:txBody>
          <a:bodyPr wrap="none">
            <a:spAutoFit/>
          </a:bodyPr>
          <a:lstStyle/>
          <a:p>
            <a:r>
              <a:rPr lang="en-US" altLang="zh-CN" b="1" dirty="0" smtClean="0">
                <a:solidFill>
                  <a:srgbClr val="FF0000"/>
                </a:solidFill>
              </a:rPr>
              <a:t>INC </a:t>
            </a:r>
            <a:r>
              <a:rPr lang="en-US" altLang="zh-CN" b="1" dirty="0" smtClean="0"/>
              <a:t> DST</a:t>
            </a:r>
            <a:endParaRPr lang="zh-CN" altLang="en-US" dirty="0"/>
          </a:p>
        </p:txBody>
      </p:sp>
      <p:sp>
        <p:nvSpPr>
          <p:cNvPr id="7" name="矩形 6"/>
          <p:cNvSpPr/>
          <p:nvPr/>
        </p:nvSpPr>
        <p:spPr>
          <a:xfrm>
            <a:off x="539552" y="2636912"/>
            <a:ext cx="1579278" cy="369332"/>
          </a:xfrm>
          <a:prstGeom prst="rect">
            <a:avLst/>
          </a:prstGeom>
        </p:spPr>
        <p:txBody>
          <a:bodyPr wrap="none">
            <a:spAutoFit/>
          </a:bodyPr>
          <a:lstStyle/>
          <a:p>
            <a:pPr eaLnBrk="1" hangingPunct="1"/>
            <a:r>
              <a:rPr lang="zh-CN" altLang="en-US" b="1" dirty="0" smtClean="0">
                <a:solidFill>
                  <a:srgbClr val="000000"/>
                </a:solidFill>
              </a:rPr>
              <a:t>二、减法</a:t>
            </a:r>
            <a:r>
              <a:rPr lang="zh-CN" altLang="en-US" b="1" dirty="0">
                <a:solidFill>
                  <a:srgbClr val="000000"/>
                </a:solidFill>
              </a:rPr>
              <a:t>指令</a:t>
            </a:r>
          </a:p>
        </p:txBody>
      </p:sp>
      <p:sp>
        <p:nvSpPr>
          <p:cNvPr id="8" name="矩形 7"/>
          <p:cNvSpPr/>
          <p:nvPr/>
        </p:nvSpPr>
        <p:spPr>
          <a:xfrm>
            <a:off x="2987824" y="2638316"/>
            <a:ext cx="1851854" cy="369332"/>
          </a:xfrm>
          <a:prstGeom prst="rect">
            <a:avLst/>
          </a:prstGeom>
        </p:spPr>
        <p:txBody>
          <a:bodyPr wrap="none">
            <a:spAutoFit/>
          </a:bodyPr>
          <a:lstStyle/>
          <a:p>
            <a:r>
              <a:rPr lang="en-US" altLang="zh-CN" b="1" dirty="0">
                <a:solidFill>
                  <a:srgbClr val="FF0000"/>
                </a:solidFill>
              </a:rPr>
              <a:t>SUB </a:t>
            </a:r>
            <a:r>
              <a:rPr lang="en-US" altLang="zh-CN" b="1" dirty="0"/>
              <a:t> DST, SRC</a:t>
            </a:r>
            <a:endParaRPr lang="zh-CN" altLang="en-US" dirty="0"/>
          </a:p>
        </p:txBody>
      </p:sp>
      <p:sp>
        <p:nvSpPr>
          <p:cNvPr id="9" name="矩形 8"/>
          <p:cNvSpPr/>
          <p:nvPr/>
        </p:nvSpPr>
        <p:spPr>
          <a:xfrm>
            <a:off x="2987824" y="3061072"/>
            <a:ext cx="1851854" cy="369332"/>
          </a:xfrm>
          <a:prstGeom prst="rect">
            <a:avLst/>
          </a:prstGeom>
        </p:spPr>
        <p:txBody>
          <a:bodyPr wrap="none">
            <a:spAutoFit/>
          </a:bodyPr>
          <a:lstStyle/>
          <a:p>
            <a:pPr eaLnBrk="1" hangingPunct="1"/>
            <a:r>
              <a:rPr lang="en-US" altLang="zh-CN" b="1" dirty="0">
                <a:solidFill>
                  <a:srgbClr val="FF0000"/>
                </a:solidFill>
              </a:rPr>
              <a:t>SBB</a:t>
            </a:r>
            <a:r>
              <a:rPr lang="en-US" altLang="zh-CN" b="1" dirty="0"/>
              <a:t>  DST, SRC</a:t>
            </a:r>
          </a:p>
        </p:txBody>
      </p:sp>
      <p:sp>
        <p:nvSpPr>
          <p:cNvPr id="10" name="矩形 9"/>
          <p:cNvSpPr/>
          <p:nvPr/>
        </p:nvSpPr>
        <p:spPr>
          <a:xfrm>
            <a:off x="2987824" y="3485624"/>
            <a:ext cx="1261884" cy="369332"/>
          </a:xfrm>
          <a:prstGeom prst="rect">
            <a:avLst/>
          </a:prstGeom>
        </p:spPr>
        <p:txBody>
          <a:bodyPr wrap="none">
            <a:spAutoFit/>
          </a:bodyPr>
          <a:lstStyle/>
          <a:p>
            <a:r>
              <a:rPr lang="en-US" altLang="zh-CN" b="1" dirty="0">
                <a:solidFill>
                  <a:srgbClr val="FF0000"/>
                </a:solidFill>
              </a:rPr>
              <a:t>DEC</a:t>
            </a:r>
            <a:r>
              <a:rPr lang="en-US" altLang="zh-CN" b="1" dirty="0"/>
              <a:t>  DST</a:t>
            </a:r>
            <a:endParaRPr lang="zh-CN" altLang="en-US" b="1" dirty="0"/>
          </a:p>
        </p:txBody>
      </p:sp>
      <p:sp>
        <p:nvSpPr>
          <p:cNvPr id="11" name="矩形 10"/>
          <p:cNvSpPr/>
          <p:nvPr/>
        </p:nvSpPr>
        <p:spPr>
          <a:xfrm>
            <a:off x="3008366" y="3854956"/>
            <a:ext cx="1274708" cy="369332"/>
          </a:xfrm>
          <a:prstGeom prst="rect">
            <a:avLst/>
          </a:prstGeom>
        </p:spPr>
        <p:txBody>
          <a:bodyPr wrap="none">
            <a:spAutoFit/>
          </a:bodyPr>
          <a:lstStyle/>
          <a:p>
            <a:r>
              <a:rPr lang="en-US" altLang="zh-CN" b="1" dirty="0">
                <a:solidFill>
                  <a:srgbClr val="FF0000"/>
                </a:solidFill>
              </a:rPr>
              <a:t>NEG </a:t>
            </a:r>
            <a:r>
              <a:rPr lang="en-US" altLang="zh-CN" b="1" dirty="0"/>
              <a:t> DST</a:t>
            </a:r>
            <a:endParaRPr lang="zh-CN" altLang="en-US" dirty="0"/>
          </a:p>
        </p:txBody>
      </p:sp>
      <p:sp>
        <p:nvSpPr>
          <p:cNvPr id="12" name="矩形 11"/>
          <p:cNvSpPr/>
          <p:nvPr/>
        </p:nvSpPr>
        <p:spPr>
          <a:xfrm>
            <a:off x="3008366" y="4250566"/>
            <a:ext cx="1873333" cy="369332"/>
          </a:xfrm>
          <a:prstGeom prst="rect">
            <a:avLst/>
          </a:prstGeom>
        </p:spPr>
        <p:txBody>
          <a:bodyPr wrap="none">
            <a:spAutoFit/>
          </a:bodyPr>
          <a:lstStyle/>
          <a:p>
            <a:r>
              <a:rPr lang="en-US" altLang="zh-CN" b="1" dirty="0">
                <a:solidFill>
                  <a:srgbClr val="FF0000"/>
                </a:solidFill>
              </a:rPr>
              <a:t>CMP</a:t>
            </a:r>
            <a:r>
              <a:rPr lang="en-US" altLang="zh-CN" b="1" dirty="0">
                <a:solidFill>
                  <a:srgbClr val="1327E7"/>
                </a:solidFill>
              </a:rPr>
              <a:t>  </a:t>
            </a:r>
            <a:r>
              <a:rPr lang="en-US" altLang="zh-CN" b="1" dirty="0"/>
              <a:t>DST, SRC</a:t>
            </a:r>
            <a:endParaRPr lang="zh-CN" altLang="en-US"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8" y="4637678"/>
            <a:ext cx="6292751" cy="1765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438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775624"/>
            <a:ext cx="7416824" cy="1152128"/>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853961" y="1700808"/>
            <a:ext cx="7704856" cy="2062103"/>
          </a:xfrm>
          <a:prstGeom prst="rect">
            <a:avLst/>
          </a:prstGeom>
        </p:spPr>
        <p:txBody>
          <a:bodyPr wrap="square">
            <a:spAutoFit/>
          </a:bodyPr>
          <a:lstStyle/>
          <a:p>
            <a:pPr marL="381000" indent="-381000"/>
            <a:r>
              <a:rPr lang="zh-CN" altLang="en-US" sz="2800" b="1" dirty="0">
                <a:solidFill>
                  <a:schemeClr val="accent2"/>
                </a:solidFill>
                <a:ea typeface="宋体" charset="-122"/>
              </a:rPr>
              <a:t>算术运算指令</a:t>
            </a:r>
            <a:endParaRPr lang="en-US" altLang="zh-CN" sz="2800" b="1" dirty="0">
              <a:solidFill>
                <a:schemeClr val="accent2"/>
              </a:solidFill>
              <a:ea typeface="宋体" charset="-122"/>
            </a:endParaRPr>
          </a:p>
          <a:p>
            <a:pPr marL="381000" indent="-381000">
              <a:buFont typeface="Wingdings" pitchFamily="2" charset="2"/>
              <a:buAutoNum type="arabicPeriod"/>
            </a:pPr>
            <a:r>
              <a:rPr lang="zh-CN" altLang="en-US" sz="2000" b="1" dirty="0">
                <a:ea typeface="宋体" charset="-122"/>
              </a:rPr>
              <a:t>加法指令</a:t>
            </a:r>
            <a:r>
              <a:rPr lang="en-US" altLang="zh-CN" sz="2000" b="1" dirty="0">
                <a:ea typeface="宋体" charset="-122"/>
              </a:rPr>
              <a:t>(ADD</a:t>
            </a:r>
            <a:r>
              <a:rPr lang="zh-CN" altLang="en-US" sz="2000" b="1" dirty="0">
                <a:ea typeface="宋体" charset="-122"/>
              </a:rPr>
              <a:t>、</a:t>
            </a:r>
            <a:r>
              <a:rPr lang="en-US" altLang="zh-CN" sz="2000" b="1" dirty="0">
                <a:ea typeface="宋体" charset="-122"/>
              </a:rPr>
              <a:t>ADC</a:t>
            </a:r>
            <a:r>
              <a:rPr lang="zh-CN" altLang="en-US" sz="2000" b="1" dirty="0">
                <a:ea typeface="宋体" charset="-122"/>
              </a:rPr>
              <a:t>、</a:t>
            </a:r>
            <a:r>
              <a:rPr lang="en-US" altLang="zh-CN" sz="2000" b="1" dirty="0">
                <a:ea typeface="宋体" charset="-122"/>
              </a:rPr>
              <a:t>INC)</a:t>
            </a:r>
          </a:p>
          <a:p>
            <a:pPr marL="381000" indent="-381000">
              <a:buFont typeface="Wingdings" pitchFamily="2" charset="2"/>
              <a:buAutoNum type="arabicPeriod"/>
            </a:pPr>
            <a:r>
              <a:rPr lang="zh-CN" altLang="en-US" sz="2000" b="1" dirty="0">
                <a:ea typeface="宋体" charset="-122"/>
              </a:rPr>
              <a:t>减法指令 </a:t>
            </a:r>
            <a:r>
              <a:rPr lang="en-US" altLang="zh-CN" sz="2000" b="1" dirty="0">
                <a:ea typeface="宋体" charset="-122"/>
              </a:rPr>
              <a:t>(SUB</a:t>
            </a:r>
            <a:r>
              <a:rPr lang="zh-CN" altLang="en-US" sz="2000" b="1" dirty="0">
                <a:ea typeface="宋体" charset="-122"/>
              </a:rPr>
              <a:t>、</a:t>
            </a:r>
            <a:r>
              <a:rPr lang="en-US" altLang="zh-CN" sz="2000" b="1" dirty="0">
                <a:ea typeface="宋体" charset="-122"/>
              </a:rPr>
              <a:t>SBB</a:t>
            </a:r>
            <a:r>
              <a:rPr lang="zh-CN" altLang="en-US" sz="2000" b="1" dirty="0">
                <a:ea typeface="宋体" charset="-122"/>
              </a:rPr>
              <a:t>、</a:t>
            </a:r>
            <a:r>
              <a:rPr lang="en-US" altLang="zh-CN" sz="2000" b="1" dirty="0">
                <a:ea typeface="宋体" charset="-122"/>
              </a:rPr>
              <a:t>DEC</a:t>
            </a:r>
            <a:r>
              <a:rPr lang="zh-CN" altLang="en-US" sz="2000" b="1" dirty="0">
                <a:ea typeface="宋体" charset="-122"/>
              </a:rPr>
              <a:t>、</a:t>
            </a:r>
            <a:r>
              <a:rPr lang="en-US" altLang="zh-CN" sz="2000" b="1" dirty="0">
                <a:ea typeface="宋体" charset="-122"/>
              </a:rPr>
              <a:t>NEG</a:t>
            </a:r>
            <a:r>
              <a:rPr lang="zh-CN" altLang="en-US" sz="2000" b="1" dirty="0">
                <a:ea typeface="宋体" charset="-122"/>
              </a:rPr>
              <a:t>、</a:t>
            </a:r>
            <a:r>
              <a:rPr lang="en-US" altLang="zh-CN" sz="2000" b="1" dirty="0">
                <a:ea typeface="宋体" charset="-122"/>
              </a:rPr>
              <a:t>CMP)</a:t>
            </a:r>
          </a:p>
          <a:p>
            <a:pPr marL="381000" indent="-381000">
              <a:buFont typeface="Wingdings" pitchFamily="2" charset="2"/>
              <a:buAutoNum type="arabicPeriod"/>
            </a:pPr>
            <a:r>
              <a:rPr lang="zh-CN" altLang="en-US" sz="2000" b="1" dirty="0">
                <a:ea typeface="宋体" charset="-122"/>
              </a:rPr>
              <a:t>乘法指令</a:t>
            </a:r>
            <a:r>
              <a:rPr lang="en-US" altLang="zh-CN" sz="2000" b="1" dirty="0">
                <a:ea typeface="宋体" charset="-122"/>
              </a:rPr>
              <a:t>(MUL</a:t>
            </a:r>
            <a:r>
              <a:rPr lang="zh-CN" altLang="en-US" sz="2000" b="1" dirty="0">
                <a:ea typeface="宋体" charset="-122"/>
              </a:rPr>
              <a:t>、</a:t>
            </a:r>
            <a:r>
              <a:rPr lang="en-US" altLang="zh-CN" sz="2000" b="1" dirty="0">
                <a:ea typeface="宋体" charset="-122"/>
              </a:rPr>
              <a:t>IMUL)</a:t>
            </a:r>
          </a:p>
          <a:p>
            <a:pPr marL="381000" indent="-381000">
              <a:buFont typeface="Wingdings" pitchFamily="2" charset="2"/>
              <a:buAutoNum type="arabicPeriod"/>
            </a:pPr>
            <a:r>
              <a:rPr lang="zh-CN" altLang="en-US" sz="2000" b="1" dirty="0">
                <a:ea typeface="宋体" charset="-122"/>
              </a:rPr>
              <a:t>除法指令</a:t>
            </a:r>
            <a:r>
              <a:rPr lang="en-US" altLang="zh-CN" sz="2000" b="1" dirty="0">
                <a:ea typeface="宋体" charset="-122"/>
              </a:rPr>
              <a:t>(DIV</a:t>
            </a:r>
            <a:r>
              <a:rPr lang="zh-CN" altLang="en-US" sz="2000" b="1" dirty="0">
                <a:ea typeface="宋体" charset="-122"/>
              </a:rPr>
              <a:t>、</a:t>
            </a:r>
            <a:r>
              <a:rPr lang="en-US" altLang="zh-CN" sz="2000" b="1" dirty="0">
                <a:ea typeface="宋体" charset="-122"/>
              </a:rPr>
              <a:t>IDIV</a:t>
            </a:r>
            <a:r>
              <a:rPr lang="zh-CN" altLang="en-US" sz="2000" b="1" dirty="0">
                <a:ea typeface="宋体" charset="-122"/>
              </a:rPr>
              <a:t>、</a:t>
            </a:r>
            <a:r>
              <a:rPr lang="en-US" altLang="zh-CN" sz="2000" b="1" dirty="0">
                <a:ea typeface="宋体" charset="-122"/>
              </a:rPr>
              <a:t>CBW</a:t>
            </a:r>
            <a:r>
              <a:rPr lang="zh-CN" altLang="en-US" sz="2000" b="1" dirty="0">
                <a:ea typeface="宋体" charset="-122"/>
              </a:rPr>
              <a:t>、</a:t>
            </a:r>
            <a:r>
              <a:rPr lang="en-US" altLang="zh-CN" sz="2000" b="1" dirty="0">
                <a:ea typeface="宋体" charset="-122"/>
              </a:rPr>
              <a:t>CWD)</a:t>
            </a:r>
          </a:p>
          <a:p>
            <a:pPr marL="381000" indent="-381000">
              <a:buFont typeface="Wingdings" pitchFamily="2" charset="2"/>
              <a:buAutoNum type="arabicPeriod"/>
            </a:pPr>
            <a:r>
              <a:rPr lang="zh-CN" altLang="en-US" sz="2000" b="1" dirty="0">
                <a:ea typeface="宋体" charset="-122"/>
              </a:rPr>
              <a:t>十进制调整指令</a:t>
            </a:r>
            <a:r>
              <a:rPr lang="en-US" altLang="zh-CN" sz="2000" b="1" dirty="0">
                <a:ea typeface="宋体" charset="-122"/>
              </a:rPr>
              <a:t>(DAA</a:t>
            </a:r>
            <a:r>
              <a:rPr lang="zh-CN" altLang="en-US" sz="2000" b="1" dirty="0">
                <a:ea typeface="宋体" charset="-122"/>
              </a:rPr>
              <a:t>、</a:t>
            </a:r>
            <a:r>
              <a:rPr lang="en-US" altLang="zh-CN" sz="2000" b="1" dirty="0">
                <a:ea typeface="宋体" charset="-122"/>
              </a:rPr>
              <a:t>DAS</a:t>
            </a:r>
            <a:r>
              <a:rPr lang="zh-CN" altLang="en-US" sz="2000" b="1" dirty="0">
                <a:ea typeface="宋体" charset="-122"/>
              </a:rPr>
              <a:t>、</a:t>
            </a:r>
            <a:r>
              <a:rPr lang="en-US" altLang="zh-CN" sz="2000" b="1" dirty="0">
                <a:ea typeface="宋体" charset="-122"/>
              </a:rPr>
              <a:t>AAA</a:t>
            </a:r>
            <a:r>
              <a:rPr lang="zh-CN" altLang="en-US" sz="2000" b="1" dirty="0">
                <a:ea typeface="宋体" charset="-122"/>
              </a:rPr>
              <a:t>、</a:t>
            </a:r>
            <a:r>
              <a:rPr lang="en-US" altLang="zh-CN" sz="2000" b="1" dirty="0">
                <a:ea typeface="宋体" charset="-122"/>
              </a:rPr>
              <a:t>AAS</a:t>
            </a:r>
            <a:r>
              <a:rPr lang="zh-CN" altLang="en-US" sz="2000" b="1" dirty="0">
                <a:ea typeface="宋体" charset="-122"/>
              </a:rPr>
              <a:t>、</a:t>
            </a:r>
            <a:r>
              <a:rPr lang="en-US" altLang="zh-CN" sz="2000" b="1" dirty="0">
                <a:ea typeface="宋体" charset="-122"/>
              </a:rPr>
              <a:t>AAM</a:t>
            </a:r>
            <a:r>
              <a:rPr lang="zh-CN" altLang="en-US" sz="2000" b="1" dirty="0">
                <a:ea typeface="宋体" charset="-122"/>
              </a:rPr>
              <a:t>、</a:t>
            </a:r>
            <a:r>
              <a:rPr lang="en-US" altLang="zh-CN" sz="2000" b="1" dirty="0">
                <a:ea typeface="宋体" charset="-122"/>
              </a:rPr>
              <a:t>AAD)</a:t>
            </a:r>
          </a:p>
        </p:txBody>
      </p:sp>
    </p:spTree>
    <p:extLst>
      <p:ext uri="{BB962C8B-B14F-4D97-AF65-F5344CB8AC3E}">
        <p14:creationId xmlns:p14="http://schemas.microsoft.com/office/powerpoint/2010/main" val="363355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base" hangingPunct="0">
              <a:spcBef>
                <a:spcPct val="0"/>
              </a:spcBef>
              <a:spcAft>
                <a:spcPct val="0"/>
              </a:spcAft>
            </a:pPr>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base" hangingPunct="0">
              <a:spcBef>
                <a:spcPct val="0"/>
              </a:spcBef>
              <a:spcAft>
                <a:spcPct val="0"/>
              </a:spcAft>
            </a:pPr>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base" hangingPunct="0">
              <a:spcBef>
                <a:spcPct val="0"/>
              </a:spcBef>
              <a:spcAft>
                <a:spcPct val="0"/>
              </a:spcAft>
            </a:pPr>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base" hangingPunct="0">
              <a:spcBef>
                <a:spcPct val="0"/>
              </a:spcBef>
              <a:spcAft>
                <a:spcPct val="0"/>
              </a:spcAft>
            </a:pPr>
            <a:r>
              <a:rPr lang="en-US" altLang="zh-CN" sz="3200" b="1" dirty="0" smtClean="0">
                <a:solidFill>
                  <a:srgbClr val="FFFFFF"/>
                </a:solidFill>
                <a:effectLst>
                  <a:outerShdw blurRad="38100" dist="38100" dir="2700000" algn="tl">
                    <a:srgbClr val="000000"/>
                  </a:outerShdw>
                </a:effectLst>
                <a:latin typeface="Arial" charset="0"/>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的六类指令</a:t>
            </a:r>
            <a:endParaRPr lang="en-US" altLang="zh-CN" sz="3200" b="1" dirty="0">
              <a:solidFill>
                <a:srgbClr val="FFFFFF"/>
              </a:solidFill>
              <a:effectLst>
                <a:outerShdw blurRad="38100" dist="38100" dir="2700000" algn="tl">
                  <a:srgbClr val="000000"/>
                </a:outerShdw>
              </a:effectLst>
              <a:latin typeface="Arial" charset="0"/>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base" hangingPunct="0">
              <a:spcBef>
                <a:spcPct val="0"/>
              </a:spcBef>
              <a:spcAft>
                <a:spcPct val="0"/>
              </a:spcAft>
            </a:pPr>
            <a:r>
              <a:rPr lang="en-US" altLang="zh-CN" sz="3200" b="1" dirty="0">
                <a:solidFill>
                  <a:srgbClr val="FFFFFF"/>
                </a:solidFill>
                <a:effectLst>
                  <a:outerShdw blurRad="38100" dist="38100" dir="2700000" algn="tl">
                    <a:srgbClr val="000000"/>
                  </a:outerShdw>
                </a:effectLst>
                <a:latin typeface="Arial" charset="0"/>
                <a:ea typeface="宋体" charset="-122"/>
              </a:rPr>
              <a:t>5. </a:t>
            </a:r>
            <a:r>
              <a:rPr lang="zh-CN" altLang="en-US" sz="3200" b="1" dirty="0" smtClean="0">
                <a:solidFill>
                  <a:srgbClr val="FFFFFF"/>
                </a:solidFill>
                <a:effectLst>
                  <a:outerShdw blurRad="38100" dist="38100" dir="2700000" algn="tl">
                    <a:srgbClr val="000000"/>
                  </a:outerShdw>
                </a:effectLst>
                <a:latin typeface="Arial" charset="0"/>
                <a:ea typeface="宋体" charset="-122"/>
              </a:rPr>
              <a:t>总结 </a:t>
            </a:r>
            <a:endParaRPr lang="en-US" altLang="zh-CN" sz="3200" b="1" dirty="0">
              <a:solidFill>
                <a:srgbClr val="FFFFFF"/>
              </a:solidFill>
              <a:effectLst>
                <a:outerShdw blurRad="38100" dist="38100" dir="2700000" algn="tl">
                  <a:srgbClr val="000000"/>
                </a:outerShdw>
              </a:effectLst>
              <a:latin typeface="Arial" charset="0"/>
              <a:ea typeface="宋体" charset="-122"/>
            </a:endParaRPr>
          </a:p>
        </p:txBody>
      </p:sp>
      <p:sp>
        <p:nvSpPr>
          <p:cNvPr id="2" name="矩形 1"/>
          <p:cNvSpPr/>
          <p:nvPr/>
        </p:nvSpPr>
        <p:spPr>
          <a:xfrm>
            <a:off x="539552" y="1484784"/>
            <a:ext cx="8208912" cy="1754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Tree>
    <p:extLst>
      <p:ext uri="{BB962C8B-B14F-4D97-AF65-F5344CB8AC3E}">
        <p14:creationId xmlns:p14="http://schemas.microsoft.com/office/powerpoint/2010/main" val="166006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2267744" y="1340768"/>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AL</a:t>
            </a:r>
            <a:r>
              <a:rPr lang="zh-CN" altLang="en-US" sz="3200" b="1" dirty="0" smtClean="0">
                <a:solidFill>
                  <a:srgbClr val="C00000"/>
                </a:solidFill>
              </a:rPr>
              <a:t>，</a:t>
            </a:r>
            <a:r>
              <a:rPr lang="en-US" altLang="zh-CN" sz="3200" b="1" dirty="0" smtClean="0">
                <a:solidFill>
                  <a:srgbClr val="1D528D"/>
                </a:solidFill>
              </a:rPr>
              <a:t>10H</a:t>
            </a:r>
            <a:endParaRPr lang="zh-CN" altLang="en-US" sz="3200" b="1" dirty="0">
              <a:solidFill>
                <a:srgbClr val="1D528D"/>
              </a:solidFill>
            </a:endParaRPr>
          </a:p>
        </p:txBody>
      </p:sp>
      <p:sp>
        <p:nvSpPr>
          <p:cNvPr id="4" name="AutoShape 4" descr="花束"/>
          <p:cNvSpPr>
            <a:spLocks noChangeArrowheads="1"/>
          </p:cNvSpPr>
          <p:nvPr/>
        </p:nvSpPr>
        <p:spPr bwMode="auto">
          <a:xfrm>
            <a:off x="684213" y="2196344"/>
            <a:ext cx="8089900" cy="506412"/>
          </a:xfrm>
          <a:prstGeom prst="flowChartAlternateProcess">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fontAlgn="base">
              <a:spcBef>
                <a:spcPct val="0"/>
              </a:spcBef>
              <a:spcAft>
                <a:spcPct val="0"/>
              </a:spcAft>
            </a:pPr>
            <a:r>
              <a:rPr lang="zh-CN" altLang="en-US" sz="3200" b="1" dirty="0">
                <a:solidFill>
                  <a:srgbClr val="CC0066"/>
                </a:solidFill>
                <a:latin typeface="Arial" charset="0"/>
              </a:rPr>
              <a:t>  操作码  </a:t>
            </a:r>
            <a:r>
              <a:rPr lang="zh-CN" altLang="en-US" sz="3200" b="1" dirty="0">
                <a:solidFill>
                  <a:srgbClr val="1D528D"/>
                </a:solidFill>
                <a:latin typeface="Arial" charset="0"/>
              </a:rPr>
              <a:t>    </a:t>
            </a:r>
            <a:r>
              <a:rPr lang="zh-CN" altLang="en-US" sz="3200" b="1" dirty="0">
                <a:solidFill>
                  <a:srgbClr val="CC0066"/>
                </a:solidFill>
                <a:latin typeface="Arial" charset="0"/>
              </a:rPr>
              <a:t>操作数</a:t>
            </a:r>
            <a:r>
              <a:rPr lang="en-US" altLang="zh-CN" sz="3200" b="1" dirty="0">
                <a:solidFill>
                  <a:srgbClr val="CC0066"/>
                </a:solidFill>
                <a:latin typeface="Arial" charset="0"/>
              </a:rPr>
              <a:t>1</a:t>
            </a:r>
            <a:r>
              <a:rPr lang="zh-CN" altLang="en-US" sz="3200" b="1" dirty="0">
                <a:solidFill>
                  <a:srgbClr val="1D528D"/>
                </a:solidFill>
                <a:latin typeface="Arial" charset="0"/>
              </a:rPr>
              <a:t>，</a:t>
            </a:r>
            <a:r>
              <a:rPr lang="zh-CN" altLang="en-US" sz="3200" b="1" dirty="0">
                <a:solidFill>
                  <a:srgbClr val="CC0066"/>
                </a:solidFill>
                <a:latin typeface="Arial" charset="0"/>
              </a:rPr>
              <a:t>操作数</a:t>
            </a:r>
            <a:r>
              <a:rPr lang="en-US" altLang="zh-CN" sz="3200" b="1" dirty="0">
                <a:solidFill>
                  <a:srgbClr val="CC0066"/>
                </a:solidFill>
                <a:latin typeface="Arial" charset="0"/>
              </a:rPr>
              <a:t>2</a:t>
            </a:r>
            <a:r>
              <a:rPr lang="en-US" altLang="zh-CN" sz="3200" b="1" dirty="0">
                <a:solidFill>
                  <a:srgbClr val="1D528D"/>
                </a:solidFill>
                <a:latin typeface="Arial" charset="0"/>
              </a:rPr>
              <a:t>       </a:t>
            </a:r>
            <a:r>
              <a:rPr lang="zh-CN" altLang="en-US" sz="3200" b="1" dirty="0">
                <a:solidFill>
                  <a:srgbClr val="1D528D"/>
                </a:solidFill>
                <a:latin typeface="Arial" charset="0"/>
              </a:rPr>
              <a:t>；</a:t>
            </a:r>
            <a:r>
              <a:rPr lang="zh-CN" altLang="en-US" sz="3200" b="1" dirty="0">
                <a:solidFill>
                  <a:srgbClr val="339933"/>
                </a:solidFill>
                <a:latin typeface="Arial" charset="0"/>
              </a:rPr>
              <a:t>注释</a:t>
            </a:r>
          </a:p>
        </p:txBody>
      </p:sp>
      <p:sp>
        <p:nvSpPr>
          <p:cNvPr id="9" name="圆角矩形标注 8"/>
          <p:cNvSpPr/>
          <p:nvPr/>
        </p:nvSpPr>
        <p:spPr>
          <a:xfrm>
            <a:off x="1331640" y="3501008"/>
            <a:ext cx="1584176" cy="936104"/>
          </a:xfrm>
          <a:prstGeom prst="wedgeRoundRectCallout">
            <a:avLst>
              <a:gd name="adj1" fmla="val 28834"/>
              <a:gd name="adj2" fmla="val -147629"/>
              <a:gd name="adj3" fmla="val 16667"/>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dirty="0" smtClean="0">
                <a:solidFill>
                  <a:srgbClr val="1D528D"/>
                </a:solidFill>
                <a:latin typeface="华文琥珀" pitchFamily="2" charset="-122"/>
                <a:ea typeface="华文琥珀" pitchFamily="2" charset="-122"/>
              </a:rPr>
              <a:t>空格</a:t>
            </a:r>
            <a:endParaRPr lang="zh-CN" altLang="en-US" sz="3600" dirty="0">
              <a:solidFill>
                <a:srgbClr val="1D528D"/>
              </a:solidFill>
              <a:latin typeface="华文琥珀" pitchFamily="2" charset="-122"/>
              <a:ea typeface="华文琥珀" pitchFamily="2" charset="-122"/>
            </a:endParaRPr>
          </a:p>
        </p:txBody>
      </p:sp>
      <p:sp>
        <p:nvSpPr>
          <p:cNvPr id="10" name="圆角矩形标注 9"/>
          <p:cNvSpPr/>
          <p:nvPr/>
        </p:nvSpPr>
        <p:spPr>
          <a:xfrm>
            <a:off x="3419872" y="3501008"/>
            <a:ext cx="1584176" cy="936104"/>
          </a:xfrm>
          <a:prstGeom prst="wedgeRoundRectCallout">
            <a:avLst>
              <a:gd name="adj1" fmla="val 18096"/>
              <a:gd name="adj2" fmla="val -126048"/>
              <a:gd name="adj3" fmla="val 16667"/>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dirty="0" smtClean="0">
                <a:solidFill>
                  <a:srgbClr val="1D528D"/>
                </a:solidFill>
                <a:latin typeface="华文琥珀" pitchFamily="2" charset="-122"/>
                <a:ea typeface="华文琥珀" pitchFamily="2" charset="-122"/>
              </a:rPr>
              <a:t>逗号</a:t>
            </a:r>
            <a:endParaRPr lang="zh-CN" altLang="en-US" sz="3600" dirty="0">
              <a:solidFill>
                <a:srgbClr val="1D528D"/>
              </a:solidFill>
              <a:latin typeface="华文琥珀" pitchFamily="2" charset="-122"/>
              <a:ea typeface="华文琥珀" pitchFamily="2" charset="-122"/>
            </a:endParaRPr>
          </a:p>
        </p:txBody>
      </p:sp>
      <p:sp>
        <p:nvSpPr>
          <p:cNvPr id="11" name="圆角矩形标注 10"/>
          <p:cNvSpPr/>
          <p:nvPr/>
        </p:nvSpPr>
        <p:spPr>
          <a:xfrm>
            <a:off x="5624816" y="3429000"/>
            <a:ext cx="1584176" cy="936104"/>
          </a:xfrm>
          <a:prstGeom prst="wedgeRoundRectCallout">
            <a:avLst>
              <a:gd name="adj1" fmla="val 38230"/>
              <a:gd name="adj2" fmla="val -127184"/>
              <a:gd name="adj3" fmla="val 16667"/>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dirty="0" smtClean="0">
                <a:solidFill>
                  <a:srgbClr val="1D528D"/>
                </a:solidFill>
                <a:latin typeface="华文琥珀" pitchFamily="2" charset="-122"/>
                <a:ea typeface="华文琥珀" pitchFamily="2" charset="-122"/>
              </a:rPr>
              <a:t>分号</a:t>
            </a:r>
            <a:endParaRPr lang="zh-CN" altLang="en-US" sz="3600" dirty="0">
              <a:solidFill>
                <a:srgbClr val="1D528D"/>
              </a:solidFill>
              <a:latin typeface="华文琥珀" pitchFamily="2" charset="-122"/>
              <a:ea typeface="华文琥珀" pitchFamily="2" charset="-122"/>
            </a:endParaRPr>
          </a:p>
        </p:txBody>
      </p:sp>
      <p:cxnSp>
        <p:nvCxnSpPr>
          <p:cNvPr id="13" name="直接箭头连接符 12"/>
          <p:cNvCxnSpPr/>
          <p:nvPr/>
        </p:nvCxnSpPr>
        <p:spPr>
          <a:xfrm flipV="1">
            <a:off x="1907704" y="1844824"/>
            <a:ext cx="648072" cy="35152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563888" y="1844824"/>
            <a:ext cx="216024" cy="432107"/>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5160602" y="1796915"/>
            <a:ext cx="144016" cy="52792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9" name="矩形标注 18"/>
          <p:cNvSpPr/>
          <p:nvPr/>
        </p:nvSpPr>
        <p:spPr>
          <a:xfrm>
            <a:off x="5724128" y="3789040"/>
            <a:ext cx="2592288" cy="1080120"/>
          </a:xfrm>
          <a:prstGeom prst="wedgeRectCallout">
            <a:avLst>
              <a:gd name="adj1" fmla="val -41529"/>
              <a:gd name="adj2" fmla="val -14692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1D528D"/>
                </a:solidFill>
              </a:rPr>
              <a:t>源操作数（</a:t>
            </a:r>
            <a:r>
              <a:rPr lang="en-US" altLang="zh-CN" sz="3200" b="1" dirty="0" smtClean="0">
                <a:solidFill>
                  <a:srgbClr val="1D528D"/>
                </a:solidFill>
              </a:rPr>
              <a:t>SRC</a:t>
            </a:r>
            <a:r>
              <a:rPr lang="zh-CN" altLang="en-US" sz="3200" b="1" dirty="0" smtClean="0">
                <a:solidFill>
                  <a:srgbClr val="1D528D"/>
                </a:solidFill>
              </a:rPr>
              <a:t>）</a:t>
            </a:r>
            <a:endParaRPr lang="zh-CN" altLang="en-US" sz="3200" b="1" dirty="0">
              <a:solidFill>
                <a:srgbClr val="1D528D"/>
              </a:solidFill>
            </a:endParaRPr>
          </a:p>
        </p:txBody>
      </p:sp>
      <p:sp>
        <p:nvSpPr>
          <p:cNvPr id="20" name="矩形标注 19"/>
          <p:cNvSpPr/>
          <p:nvPr/>
        </p:nvSpPr>
        <p:spPr>
          <a:xfrm>
            <a:off x="971600" y="3783943"/>
            <a:ext cx="2592288" cy="1080120"/>
          </a:xfrm>
          <a:prstGeom prst="wedgeRectCallout">
            <a:avLst>
              <a:gd name="adj1" fmla="val 49937"/>
              <a:gd name="adj2" fmla="val -150865"/>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a:solidFill>
                  <a:srgbClr val="1D528D"/>
                </a:solidFill>
              </a:rPr>
              <a:t>目的</a:t>
            </a:r>
            <a:r>
              <a:rPr lang="zh-CN" altLang="en-US" sz="3200" b="1" dirty="0" smtClean="0">
                <a:solidFill>
                  <a:srgbClr val="1D528D"/>
                </a:solidFill>
              </a:rPr>
              <a:t>作数（</a:t>
            </a:r>
            <a:r>
              <a:rPr lang="en-US" altLang="zh-CN" sz="3200" b="1" dirty="0">
                <a:solidFill>
                  <a:srgbClr val="1D528D"/>
                </a:solidFill>
              </a:rPr>
              <a:t>DST</a:t>
            </a:r>
            <a:r>
              <a:rPr lang="zh-CN" altLang="en-US" sz="3200" b="1" dirty="0" smtClean="0">
                <a:solidFill>
                  <a:srgbClr val="1D528D"/>
                </a:solidFill>
              </a:rPr>
              <a:t>）</a:t>
            </a:r>
            <a:endParaRPr lang="zh-CN" altLang="en-US" sz="3200" b="1" dirty="0">
              <a:solidFill>
                <a:srgbClr val="1D528D"/>
              </a:solidFill>
            </a:endParaRPr>
          </a:p>
        </p:txBody>
      </p:sp>
      <p:sp>
        <p:nvSpPr>
          <p:cNvPr id="21" name="燕尾形箭头 20"/>
          <p:cNvSpPr/>
          <p:nvPr/>
        </p:nvSpPr>
        <p:spPr>
          <a:xfrm rot="10800000">
            <a:off x="3671900" y="4077072"/>
            <a:ext cx="1952916" cy="504056"/>
          </a:xfrm>
          <a:prstGeom prst="notchedRightArrow">
            <a:avLst>
              <a:gd name="adj1" fmla="val 41562"/>
              <a:gd name="adj2" fmla="val 5421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22" name="圆角矩形标注 21"/>
          <p:cNvSpPr/>
          <p:nvPr/>
        </p:nvSpPr>
        <p:spPr>
          <a:xfrm>
            <a:off x="1882477" y="5517232"/>
            <a:ext cx="5544616" cy="792088"/>
          </a:xfrm>
          <a:prstGeom prst="wedgeRoundRectCallout">
            <a:avLst>
              <a:gd name="adj1" fmla="val -46360"/>
              <a:gd name="adj2" fmla="val -13885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1D528D"/>
                </a:solidFill>
              </a:rPr>
              <a:t>目的操作数不仅知名被操作对象，</a:t>
            </a:r>
            <a:endParaRPr lang="en-US" altLang="zh-CN" sz="2400" b="1" dirty="0" smtClean="0">
              <a:solidFill>
                <a:srgbClr val="1D528D"/>
              </a:solidFill>
            </a:endParaRPr>
          </a:p>
          <a:p>
            <a:pPr algn="ctr" fontAlgn="base">
              <a:spcBef>
                <a:spcPct val="0"/>
              </a:spcBef>
              <a:spcAft>
                <a:spcPct val="0"/>
              </a:spcAft>
            </a:pPr>
            <a:r>
              <a:rPr lang="zh-CN" altLang="en-US" sz="2400" b="1" dirty="0" smtClean="0">
                <a:solidFill>
                  <a:srgbClr val="FF0000"/>
                </a:solidFill>
              </a:rPr>
              <a:t>还默认为是存放操作结果的地方</a:t>
            </a:r>
            <a:endParaRPr lang="zh-CN" altLang="en-US" sz="2400" b="1" dirty="0">
              <a:solidFill>
                <a:srgbClr val="FF0000"/>
              </a:solidFill>
            </a:endParaRPr>
          </a:p>
        </p:txBody>
      </p:sp>
      <p:sp>
        <p:nvSpPr>
          <p:cNvPr id="23" name="矩形 22"/>
          <p:cNvSpPr/>
          <p:nvPr/>
        </p:nvSpPr>
        <p:spPr>
          <a:xfrm>
            <a:off x="395536" y="2852936"/>
            <a:ext cx="8064896" cy="34563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3600" b="1" dirty="0">
                <a:solidFill>
                  <a:srgbClr val="1D528D"/>
                </a:solidFill>
              </a:rPr>
              <a:t>指令中的操作数：</a:t>
            </a:r>
          </a:p>
          <a:p>
            <a:pPr lvl="1" fontAlgn="base">
              <a:spcBef>
                <a:spcPct val="0"/>
              </a:spcBef>
              <a:spcAft>
                <a:spcPct val="0"/>
              </a:spcAft>
            </a:pPr>
            <a:r>
              <a:rPr lang="zh-CN" altLang="en-US" sz="3600" b="1" dirty="0">
                <a:solidFill>
                  <a:srgbClr val="1D528D"/>
                </a:solidFill>
              </a:rPr>
              <a:t>可以是一个具体的</a:t>
            </a:r>
            <a:r>
              <a:rPr lang="zh-CN" altLang="en-US" sz="3600" b="1" dirty="0" smtClean="0">
                <a:solidFill>
                  <a:srgbClr val="7030A0"/>
                </a:solidFill>
              </a:rPr>
              <a:t>数值（立即数）</a:t>
            </a:r>
            <a:endParaRPr lang="zh-CN" altLang="en-US" sz="3600" b="1" dirty="0">
              <a:solidFill>
                <a:srgbClr val="7030A0"/>
              </a:solidFill>
            </a:endParaRPr>
          </a:p>
          <a:p>
            <a:pPr lvl="1" fontAlgn="base">
              <a:spcBef>
                <a:spcPct val="0"/>
              </a:spcBef>
              <a:spcAft>
                <a:spcPct val="0"/>
              </a:spcAft>
            </a:pPr>
            <a:r>
              <a:rPr lang="zh-CN" altLang="en-US" sz="3600" b="1" dirty="0">
                <a:solidFill>
                  <a:srgbClr val="1D528D"/>
                </a:solidFill>
              </a:rPr>
              <a:t>可以是存放数据的</a:t>
            </a:r>
            <a:r>
              <a:rPr lang="zh-CN" altLang="en-US" sz="3600" b="1" dirty="0">
                <a:solidFill>
                  <a:srgbClr val="7030A0"/>
                </a:solidFill>
              </a:rPr>
              <a:t>寄存器</a:t>
            </a:r>
          </a:p>
          <a:p>
            <a:pPr lvl="1" fontAlgn="base">
              <a:spcBef>
                <a:spcPct val="0"/>
              </a:spcBef>
              <a:spcAft>
                <a:spcPct val="0"/>
              </a:spcAft>
            </a:pPr>
            <a:r>
              <a:rPr lang="zh-CN" altLang="en-US" sz="3600" b="1" dirty="0">
                <a:solidFill>
                  <a:srgbClr val="1D528D"/>
                </a:solidFill>
              </a:rPr>
              <a:t>或指明数据在主存位置的</a:t>
            </a:r>
            <a:r>
              <a:rPr lang="zh-CN" altLang="en-US" sz="3600" b="1" dirty="0">
                <a:solidFill>
                  <a:srgbClr val="7030A0"/>
                </a:solidFill>
              </a:rPr>
              <a:t>存储器地址</a:t>
            </a:r>
          </a:p>
        </p:txBody>
      </p:sp>
      <p:sp>
        <p:nvSpPr>
          <p:cNvPr id="24" name="矩形 23"/>
          <p:cNvSpPr/>
          <p:nvPr/>
        </p:nvSpPr>
        <p:spPr>
          <a:xfrm>
            <a:off x="4476" y="1294308"/>
            <a:ext cx="2031325"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指令格式</a:t>
            </a:r>
            <a:endParaRPr lang="zh-CN" altLang="en-US" sz="3600" dirty="0">
              <a:solidFill>
                <a:srgbClr val="C00000"/>
              </a:solidFill>
              <a:latin typeface="华文琥珀" pitchFamily="2" charset="-122"/>
              <a:ea typeface="华文琥珀" pitchFamily="2" charset="-122"/>
            </a:endParaRPr>
          </a:p>
        </p:txBody>
      </p:sp>
      <p:sp>
        <p:nvSpPr>
          <p:cNvPr id="25" name="Rectangle 7"/>
          <p:cNvSpPr>
            <a:spLocks noChangeArrowheads="1"/>
          </p:cNvSpPr>
          <p:nvPr/>
        </p:nvSpPr>
        <p:spPr bwMode="auto">
          <a:xfrm>
            <a:off x="395536" y="2820792"/>
            <a:ext cx="8064896" cy="3488528"/>
          </a:xfrm>
          <a:prstGeom prst="rect">
            <a:avLst/>
          </a:prstGeom>
          <a:solidFill>
            <a:srgbClr val="FFFFFF"/>
          </a:solidFill>
          <a:ln w="254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81000" indent="-381000" fontAlgn="base">
              <a:spcBef>
                <a:spcPct val="0"/>
              </a:spcBef>
              <a:spcAft>
                <a:spcPct val="0"/>
              </a:spcAft>
            </a:pPr>
            <a:endParaRPr lang="en-US" altLang="zh-CN" sz="2400" b="1" dirty="0">
              <a:solidFill>
                <a:srgbClr val="FF3300"/>
              </a:solidFill>
              <a:latin typeface="Arial" charset="0"/>
            </a:endParaRPr>
          </a:p>
          <a:p>
            <a:pPr marL="381000" indent="-381000" fontAlgn="base">
              <a:spcBef>
                <a:spcPct val="0"/>
              </a:spcBef>
              <a:spcAft>
                <a:spcPct val="0"/>
              </a:spcAft>
            </a:pPr>
            <a:r>
              <a:rPr lang="en-US" altLang="zh-CN" sz="2400" b="1" dirty="0">
                <a:solidFill>
                  <a:srgbClr val="FF3300"/>
                </a:solidFill>
                <a:latin typeface="Arial" charset="0"/>
              </a:rPr>
              <a:t>MOV   AL,    80H </a:t>
            </a:r>
            <a:r>
              <a:rPr lang="zh-CN" altLang="en-US" sz="2400" b="1" dirty="0">
                <a:solidFill>
                  <a:srgbClr val="009999"/>
                </a:solidFill>
                <a:latin typeface="Arial" charset="0"/>
              </a:rPr>
              <a:t>；将十六进制数</a:t>
            </a:r>
            <a:r>
              <a:rPr lang="en-US" altLang="zh-CN" sz="2400" b="1" dirty="0">
                <a:solidFill>
                  <a:srgbClr val="009999"/>
                </a:solidFill>
                <a:latin typeface="Arial" charset="0"/>
              </a:rPr>
              <a:t>80H</a:t>
            </a:r>
            <a:r>
              <a:rPr lang="zh-CN" altLang="en-US" sz="2400" b="1" dirty="0">
                <a:solidFill>
                  <a:srgbClr val="009999"/>
                </a:solidFill>
                <a:latin typeface="Arial" charset="0"/>
              </a:rPr>
              <a:t>送入</a:t>
            </a:r>
            <a:r>
              <a:rPr lang="en-US" altLang="zh-CN" sz="2400" b="1" dirty="0">
                <a:solidFill>
                  <a:srgbClr val="009999"/>
                </a:solidFill>
                <a:latin typeface="Arial" charset="0"/>
              </a:rPr>
              <a:t>AL</a:t>
            </a:r>
          </a:p>
          <a:p>
            <a:pPr marL="381000" indent="-381000" fontAlgn="base">
              <a:spcBef>
                <a:spcPct val="0"/>
              </a:spcBef>
              <a:spcAft>
                <a:spcPct val="0"/>
              </a:spcAft>
              <a:buFont typeface="Wingdings" pitchFamily="2" charset="2"/>
              <a:buNone/>
            </a:pPr>
            <a:r>
              <a:rPr lang="zh-CN" altLang="en-US" sz="2400" b="1" dirty="0">
                <a:solidFill>
                  <a:srgbClr val="1D528D"/>
                </a:solidFill>
                <a:latin typeface="楷体_GB2312" pitchFamily="49" charset="-122"/>
                <a:ea typeface="楷体_GB2312" pitchFamily="49" charset="-122"/>
              </a:rPr>
              <a:t>   源操作数：</a:t>
            </a:r>
            <a:r>
              <a:rPr lang="en-US" altLang="zh-CN" sz="2400" b="1" dirty="0">
                <a:solidFill>
                  <a:srgbClr val="1D528D"/>
                </a:solidFill>
                <a:latin typeface="楷体_GB2312" pitchFamily="49" charset="-122"/>
                <a:ea typeface="楷体_GB2312" pitchFamily="49" charset="-122"/>
              </a:rPr>
              <a:t>80H</a:t>
            </a:r>
            <a:r>
              <a:rPr lang="zh-CN" altLang="en-US" sz="2400" b="1" dirty="0">
                <a:solidFill>
                  <a:srgbClr val="1D528D"/>
                </a:solidFill>
                <a:latin typeface="楷体_GB2312" pitchFamily="49" charset="-122"/>
                <a:ea typeface="楷体_GB2312" pitchFamily="49" charset="-122"/>
              </a:rPr>
              <a:t>；目的操作数：</a:t>
            </a:r>
            <a:r>
              <a:rPr lang="en-US" altLang="zh-CN" sz="2400" b="1" dirty="0">
                <a:solidFill>
                  <a:srgbClr val="1D528D"/>
                </a:solidFill>
                <a:latin typeface="楷体_GB2312" pitchFamily="49" charset="-122"/>
                <a:ea typeface="楷体_GB2312" pitchFamily="49" charset="-122"/>
              </a:rPr>
              <a:t>80H</a:t>
            </a:r>
          </a:p>
          <a:p>
            <a:pPr marL="381000" indent="-381000" fontAlgn="base">
              <a:spcBef>
                <a:spcPct val="0"/>
              </a:spcBef>
              <a:spcAft>
                <a:spcPct val="0"/>
              </a:spcAft>
            </a:pPr>
            <a:r>
              <a:rPr lang="en-US" altLang="zh-CN" sz="2400" b="1" dirty="0">
                <a:solidFill>
                  <a:srgbClr val="FF3300"/>
                </a:solidFill>
                <a:latin typeface="Arial" charset="0"/>
              </a:rPr>
              <a:t>INC     CX</a:t>
            </a:r>
            <a:r>
              <a:rPr lang="zh-CN" altLang="en-US" sz="2400" b="1" dirty="0">
                <a:solidFill>
                  <a:srgbClr val="009999"/>
                </a:solidFill>
                <a:latin typeface="Arial" charset="0"/>
              </a:rPr>
              <a:t>；将</a:t>
            </a:r>
            <a:r>
              <a:rPr lang="en-US" altLang="zh-CN" sz="2400" b="1" dirty="0">
                <a:solidFill>
                  <a:srgbClr val="009999"/>
                </a:solidFill>
                <a:latin typeface="Arial" charset="0"/>
              </a:rPr>
              <a:t>CX</a:t>
            </a:r>
            <a:r>
              <a:rPr lang="zh-CN" altLang="en-US" sz="2400" b="1" dirty="0">
                <a:solidFill>
                  <a:srgbClr val="009999"/>
                </a:solidFill>
                <a:latin typeface="Arial" charset="0"/>
              </a:rPr>
              <a:t>的内容加一，再放回</a:t>
            </a:r>
            <a:r>
              <a:rPr lang="en-US" altLang="zh-CN" sz="2400" b="1" dirty="0">
                <a:solidFill>
                  <a:srgbClr val="009999"/>
                </a:solidFill>
                <a:latin typeface="Arial" charset="0"/>
              </a:rPr>
              <a:t>CX</a:t>
            </a:r>
          </a:p>
          <a:p>
            <a:pPr marL="381000" indent="-381000" fontAlgn="base">
              <a:spcBef>
                <a:spcPct val="0"/>
              </a:spcBef>
              <a:spcAft>
                <a:spcPct val="0"/>
              </a:spcAft>
              <a:buFont typeface="Wingdings" pitchFamily="2" charset="2"/>
              <a:buNone/>
            </a:pPr>
            <a:r>
              <a:rPr lang="zh-CN" altLang="en-US" sz="2400" b="1" dirty="0">
                <a:solidFill>
                  <a:srgbClr val="1D528D"/>
                </a:solidFill>
                <a:latin typeface="楷体_GB2312" pitchFamily="49" charset="-122"/>
                <a:ea typeface="楷体_GB2312" pitchFamily="49" charset="-122"/>
              </a:rPr>
              <a:t>   源操作数：</a:t>
            </a:r>
            <a:r>
              <a:rPr lang="en-US" altLang="zh-CN" sz="2400" b="1" dirty="0">
                <a:solidFill>
                  <a:srgbClr val="1D528D"/>
                </a:solidFill>
                <a:latin typeface="楷体_GB2312" pitchFamily="49" charset="-122"/>
                <a:ea typeface="楷体_GB2312" pitchFamily="49" charset="-122"/>
                <a:sym typeface="Wingdings" pitchFamily="2" charset="2"/>
              </a:rPr>
              <a:t>(CX)</a:t>
            </a:r>
            <a:r>
              <a:rPr lang="zh-CN" altLang="en-US" sz="2400" b="1" dirty="0">
                <a:solidFill>
                  <a:srgbClr val="1D528D"/>
                </a:solidFill>
                <a:latin typeface="楷体_GB2312" pitchFamily="49" charset="-122"/>
                <a:ea typeface="楷体_GB2312" pitchFamily="49" charset="-122"/>
                <a:sym typeface="Wingdings" pitchFamily="2" charset="2"/>
              </a:rPr>
              <a:t>；目的操作数： </a:t>
            </a:r>
            <a:r>
              <a:rPr lang="en-US" altLang="zh-CN" sz="2400" b="1" dirty="0">
                <a:solidFill>
                  <a:srgbClr val="1D528D"/>
                </a:solidFill>
                <a:latin typeface="楷体_GB2312" pitchFamily="49" charset="-122"/>
                <a:ea typeface="楷体_GB2312" pitchFamily="49" charset="-122"/>
                <a:sym typeface="Wingdings" pitchFamily="2" charset="2"/>
              </a:rPr>
              <a:t>(CX)-1</a:t>
            </a:r>
            <a:endParaRPr lang="en-US" altLang="zh-CN" sz="2400" b="1" dirty="0">
              <a:solidFill>
                <a:srgbClr val="1D528D"/>
              </a:solidFill>
              <a:latin typeface="楷体_GB2312" pitchFamily="49" charset="-122"/>
              <a:ea typeface="楷体_GB2312" pitchFamily="49" charset="-122"/>
            </a:endParaRPr>
          </a:p>
          <a:p>
            <a:pPr marL="381000" indent="-381000" fontAlgn="base">
              <a:spcBef>
                <a:spcPct val="0"/>
              </a:spcBef>
              <a:spcAft>
                <a:spcPct val="0"/>
              </a:spcAft>
            </a:pPr>
            <a:r>
              <a:rPr lang="en-US" altLang="zh-CN" sz="2400" b="1" dirty="0">
                <a:solidFill>
                  <a:srgbClr val="FF3300"/>
                </a:solidFill>
                <a:latin typeface="Arial" charset="0"/>
              </a:rPr>
              <a:t>CLD</a:t>
            </a:r>
            <a:r>
              <a:rPr lang="zh-CN" altLang="en-US" sz="2400" b="1" dirty="0">
                <a:solidFill>
                  <a:srgbClr val="009999"/>
                </a:solidFill>
                <a:latin typeface="Arial" charset="0"/>
              </a:rPr>
              <a:t>；将标志寄存器</a:t>
            </a:r>
            <a:r>
              <a:rPr lang="en-US" altLang="zh-CN" sz="2400" b="1" dirty="0">
                <a:solidFill>
                  <a:srgbClr val="009999"/>
                </a:solidFill>
                <a:latin typeface="Arial" charset="0"/>
              </a:rPr>
              <a:t>DF</a:t>
            </a:r>
            <a:r>
              <a:rPr lang="zh-CN" altLang="en-US" sz="2400" b="1" dirty="0">
                <a:solidFill>
                  <a:srgbClr val="009999"/>
                </a:solidFill>
                <a:latin typeface="Arial" charset="0"/>
              </a:rPr>
              <a:t>标志位清零</a:t>
            </a:r>
          </a:p>
          <a:p>
            <a:pPr marL="381000" indent="-381000" fontAlgn="base">
              <a:spcBef>
                <a:spcPct val="0"/>
              </a:spcBef>
              <a:spcAft>
                <a:spcPct val="0"/>
              </a:spcAft>
              <a:buFont typeface="Wingdings" pitchFamily="2" charset="2"/>
              <a:buNone/>
            </a:pPr>
            <a:r>
              <a:rPr lang="zh-CN" altLang="en-US" sz="2400" b="1" dirty="0">
                <a:solidFill>
                  <a:srgbClr val="1D528D"/>
                </a:solidFill>
                <a:latin typeface="楷体_GB2312" pitchFamily="49" charset="-122"/>
                <a:ea typeface="楷体_GB2312" pitchFamily="49" charset="-122"/>
              </a:rPr>
              <a:t>   源操作数：</a:t>
            </a:r>
            <a:r>
              <a:rPr lang="en-US" altLang="zh-CN" sz="2400" b="1" dirty="0">
                <a:solidFill>
                  <a:srgbClr val="1D528D"/>
                </a:solidFill>
                <a:latin typeface="楷体_GB2312" pitchFamily="49" charset="-122"/>
                <a:ea typeface="楷体_GB2312" pitchFamily="49" charset="-122"/>
              </a:rPr>
              <a:t>DF</a:t>
            </a:r>
            <a:r>
              <a:rPr lang="zh-CN" altLang="en-US" sz="2400" b="1" dirty="0">
                <a:solidFill>
                  <a:srgbClr val="1D528D"/>
                </a:solidFill>
                <a:latin typeface="楷体_GB2312" pitchFamily="49" charset="-122"/>
                <a:ea typeface="楷体_GB2312" pitchFamily="49" charset="-122"/>
              </a:rPr>
              <a:t>标志位原来的数据；目的操作数：</a:t>
            </a:r>
            <a:r>
              <a:rPr lang="en-US" altLang="zh-CN" sz="2400" b="1" dirty="0">
                <a:solidFill>
                  <a:srgbClr val="1D528D"/>
                </a:solidFill>
                <a:latin typeface="楷体_GB2312" pitchFamily="49" charset="-122"/>
                <a:ea typeface="楷体_GB2312" pitchFamily="49" charset="-122"/>
              </a:rPr>
              <a:t>0</a:t>
            </a:r>
          </a:p>
          <a:p>
            <a:pPr marL="381000" indent="-381000" fontAlgn="base">
              <a:spcBef>
                <a:spcPct val="0"/>
              </a:spcBef>
              <a:spcAft>
                <a:spcPct val="0"/>
              </a:spcAft>
            </a:pPr>
            <a:endParaRPr lang="zh-CN" altLang="en-US" sz="2400" b="1" dirty="0">
              <a:solidFill>
                <a:srgbClr val="1D528D"/>
              </a:solidFill>
              <a:latin typeface="楷体_GB2312" pitchFamily="49" charset="-122"/>
              <a:ea typeface="楷体_GB2312" pitchFamily="49" charset="-122"/>
            </a:endParaRPr>
          </a:p>
        </p:txBody>
      </p:sp>
    </p:spTree>
    <p:extLst>
      <p:ext uri="{BB962C8B-B14F-4D97-AF65-F5344CB8AC3E}">
        <p14:creationId xmlns:p14="http://schemas.microsoft.com/office/powerpoint/2010/main" val="207548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1"/>
                                        </p:tgtEl>
                                        <p:attrNameLst>
                                          <p:attrName>ppt_x</p:attrName>
                                        </p:attrNameLst>
                                      </p:cBhvr>
                                      <p:tavLst>
                                        <p:tav tm="0">
                                          <p:val>
                                            <p:strVal val="ppt_x"/>
                                          </p:val>
                                        </p:tav>
                                        <p:tav tm="100000">
                                          <p:val>
                                            <p:strVal val="ppt_x"/>
                                          </p:val>
                                        </p:tav>
                                      </p:tavLst>
                                    </p:anim>
                                    <p:anim calcmode="lin" valueType="num">
                                      <p:cBhvr additive="base">
                                        <p:cTn id="15" dur="500"/>
                                        <p:tgtEl>
                                          <p:spTgt spid="11"/>
                                        </p:tgtEl>
                                        <p:attrNameLst>
                                          <p:attrName>ppt_y</p:attrName>
                                        </p:attrNameLst>
                                      </p:cBhvr>
                                      <p:tavLst>
                                        <p:tav tm="0">
                                          <p:val>
                                            <p:strVal val="ppt_y"/>
                                          </p:val>
                                        </p:tav>
                                        <p:tav tm="100000">
                                          <p:val>
                                            <p:strVal val="1+ppt_h/2"/>
                                          </p:val>
                                        </p:tav>
                                      </p:tavLst>
                                    </p:anim>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9" grpId="0" animBg="1"/>
      <p:bldP spid="20" grpId="0" animBg="1"/>
      <p:bldP spid="21" grpId="0" animBg="1"/>
      <p:bldP spid="22" grpId="0" animBg="1"/>
      <p:bldP spid="23" grpId="0" animBg="1"/>
      <p:bldP spid="25"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700213"/>
            <a:ext cx="756126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四、乘法和除法指令</a:t>
            </a:r>
          </a:p>
          <a:p>
            <a:pPr eaLnBrk="1" hangingPunct="1"/>
            <a:r>
              <a:rPr lang="zh-CN" altLang="en-US" b="1" dirty="0">
                <a:solidFill>
                  <a:srgbClr val="1327E7"/>
                </a:solidFill>
              </a:rPr>
              <a:t>（一）乘法运算</a:t>
            </a:r>
          </a:p>
          <a:p>
            <a:pPr eaLnBrk="1" hangingPunct="1"/>
            <a:r>
              <a:rPr lang="zh-CN" altLang="en-US" b="1" dirty="0">
                <a:solidFill>
                  <a:srgbClr val="000000"/>
                </a:solidFill>
              </a:rPr>
              <a:t>两个无符号二进制数的乘法运算与十进制数的乘法类似，可以采用列竖式的方法计算，只是在相加运算时，按逢二进一的规则。而两个</a:t>
            </a:r>
            <a:r>
              <a:rPr lang="zh-CN" altLang="en-US" b="1" dirty="0">
                <a:solidFill>
                  <a:srgbClr val="FF0000"/>
                </a:solidFill>
              </a:rPr>
              <a:t>有符号二进制数进行乘法运算</a:t>
            </a:r>
            <a:r>
              <a:rPr lang="zh-CN" altLang="en-US" b="1" dirty="0">
                <a:solidFill>
                  <a:srgbClr val="000000"/>
                </a:solidFill>
              </a:rPr>
              <a:t>时，先将负数采用变补的方法变换成正数，进行两个正数相乘，然后统一考虑符号。 </a:t>
            </a:r>
          </a:p>
        </p:txBody>
      </p:sp>
    </p:spTree>
    <p:extLst>
      <p:ext uri="{BB962C8B-B14F-4D97-AF65-F5344CB8AC3E}">
        <p14:creationId xmlns:p14="http://schemas.microsoft.com/office/powerpoint/2010/main" val="109753788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611560" y="1412776"/>
            <a:ext cx="76327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（二）乘法指令</a:t>
            </a:r>
          </a:p>
          <a:p>
            <a:pPr eaLnBrk="1" hangingPunct="1"/>
            <a:r>
              <a:rPr lang="zh-CN" altLang="en-US" b="1" dirty="0">
                <a:solidFill>
                  <a:srgbClr val="000000"/>
                </a:solidFill>
              </a:rPr>
              <a:t>格式：</a:t>
            </a:r>
          </a:p>
          <a:p>
            <a:pPr eaLnBrk="1" hangingPunct="1"/>
            <a:r>
              <a:rPr lang="en-US" altLang="zh-CN" b="1" dirty="0">
                <a:solidFill>
                  <a:srgbClr val="1327E7"/>
                </a:solidFill>
              </a:rPr>
              <a:t>MUL  SRC 	</a:t>
            </a:r>
            <a:r>
              <a:rPr lang="en-US" altLang="zh-CN" b="1" dirty="0">
                <a:solidFill>
                  <a:srgbClr val="000000"/>
                </a:solidFill>
              </a:rPr>
              <a:t>	</a:t>
            </a:r>
            <a:r>
              <a:rPr lang="zh-CN" altLang="en-US" b="1" dirty="0">
                <a:solidFill>
                  <a:srgbClr val="000000"/>
                </a:solidFill>
              </a:rPr>
              <a:t>；</a:t>
            </a:r>
            <a:r>
              <a:rPr lang="zh-CN" altLang="en-US" b="1" dirty="0">
                <a:solidFill>
                  <a:schemeClr val="accent2"/>
                </a:solidFill>
              </a:rPr>
              <a:t>无符号数相乘</a:t>
            </a:r>
          </a:p>
          <a:p>
            <a:pPr eaLnBrk="1" hangingPunct="1"/>
            <a:r>
              <a:rPr lang="en-US" altLang="zh-CN" b="1" dirty="0">
                <a:solidFill>
                  <a:srgbClr val="1327E7"/>
                </a:solidFill>
              </a:rPr>
              <a:t>IMUL  SRC </a:t>
            </a:r>
            <a:r>
              <a:rPr lang="en-US" altLang="zh-CN" b="1" dirty="0">
                <a:solidFill>
                  <a:srgbClr val="000000"/>
                </a:solidFill>
              </a:rPr>
              <a:t>		</a:t>
            </a:r>
            <a:r>
              <a:rPr lang="zh-CN" altLang="en-US" b="1" dirty="0">
                <a:solidFill>
                  <a:srgbClr val="000000"/>
                </a:solidFill>
              </a:rPr>
              <a:t>；</a:t>
            </a:r>
            <a:r>
              <a:rPr lang="zh-CN" altLang="en-US" b="1" dirty="0">
                <a:solidFill>
                  <a:schemeClr val="accent2"/>
                </a:solidFill>
              </a:rPr>
              <a:t>有符号数相乘</a:t>
            </a:r>
          </a:p>
          <a:p>
            <a:pPr eaLnBrk="1" hangingPunct="1"/>
            <a:r>
              <a:rPr lang="zh-CN" altLang="en-US" b="1" dirty="0">
                <a:solidFill>
                  <a:srgbClr val="000000"/>
                </a:solidFill>
              </a:rPr>
              <a:t>说明：</a:t>
            </a:r>
          </a:p>
          <a:p>
            <a:pPr eaLnBrk="1" hangingPunct="1"/>
            <a:r>
              <a:rPr lang="en-US" altLang="zh-CN" b="1" dirty="0">
                <a:solidFill>
                  <a:srgbClr val="000000"/>
                </a:solidFill>
              </a:rPr>
              <a:t>MUL</a:t>
            </a:r>
            <a:r>
              <a:rPr lang="zh-CN" altLang="en-US" b="1" dirty="0">
                <a:solidFill>
                  <a:srgbClr val="000000"/>
                </a:solidFill>
              </a:rPr>
              <a:t>为无符号数乘法指令，</a:t>
            </a:r>
            <a:r>
              <a:rPr lang="en-US" altLang="zh-CN" b="1" dirty="0">
                <a:solidFill>
                  <a:srgbClr val="000000"/>
                </a:solidFill>
              </a:rPr>
              <a:t>IMUL</a:t>
            </a:r>
            <a:r>
              <a:rPr lang="zh-CN" altLang="en-US" b="1" dirty="0">
                <a:solidFill>
                  <a:srgbClr val="000000"/>
                </a:solidFill>
              </a:rPr>
              <a:t>为有符号数乘法指令，</a:t>
            </a:r>
            <a:r>
              <a:rPr lang="zh-CN" altLang="en-US" b="1" dirty="0">
                <a:solidFill>
                  <a:srgbClr val="FF0000"/>
                </a:solidFill>
              </a:rPr>
              <a:t>指令的目的操作数隐含在</a:t>
            </a:r>
            <a:r>
              <a:rPr lang="en-US" altLang="zh-CN" b="1" dirty="0">
                <a:solidFill>
                  <a:srgbClr val="FF0000"/>
                </a:solidFill>
              </a:rPr>
              <a:t>AX</a:t>
            </a:r>
            <a:r>
              <a:rPr lang="zh-CN" altLang="en-US" b="1" dirty="0">
                <a:solidFill>
                  <a:srgbClr val="FF0000"/>
                </a:solidFill>
              </a:rPr>
              <a:t>（或</a:t>
            </a:r>
            <a:r>
              <a:rPr lang="en-US" altLang="zh-CN" b="1" dirty="0">
                <a:solidFill>
                  <a:srgbClr val="FF0000"/>
                </a:solidFill>
              </a:rPr>
              <a:t>AL</a:t>
            </a:r>
            <a:r>
              <a:rPr lang="zh-CN" altLang="en-US" b="1" dirty="0">
                <a:solidFill>
                  <a:srgbClr val="FF0000"/>
                </a:solidFill>
              </a:rPr>
              <a:t>）中</a:t>
            </a:r>
            <a:r>
              <a:rPr lang="zh-CN" altLang="en-US" b="1" dirty="0">
                <a:solidFill>
                  <a:srgbClr val="000000"/>
                </a:solidFill>
              </a:rPr>
              <a:t>，</a:t>
            </a:r>
            <a:r>
              <a:rPr lang="en-US" altLang="zh-CN" b="1" dirty="0"/>
              <a:t>SRC</a:t>
            </a:r>
            <a:r>
              <a:rPr lang="zh-CN" altLang="en-US" b="1" dirty="0"/>
              <a:t>可以取通用寄存器和存储单元，它必须有类型</a:t>
            </a:r>
            <a:r>
              <a:rPr lang="zh-CN" altLang="en-US" b="1" dirty="0">
                <a:solidFill>
                  <a:srgbClr val="000000"/>
                </a:solidFill>
              </a:rPr>
              <a:t>，而且只能是字节和字，它们决定了乘法操作的类型。</a:t>
            </a:r>
          </a:p>
        </p:txBody>
      </p:sp>
      <p:sp>
        <p:nvSpPr>
          <p:cNvPr id="4" name="Text Box 7"/>
          <p:cNvSpPr txBox="1">
            <a:spLocks noChangeArrowheads="1"/>
          </p:cNvSpPr>
          <p:nvPr/>
        </p:nvSpPr>
        <p:spPr bwMode="auto">
          <a:xfrm>
            <a:off x="3995738" y="1268760"/>
            <a:ext cx="489743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sz="2000" b="1" dirty="0">
                <a:solidFill>
                  <a:srgbClr val="FF0000"/>
                </a:solidFill>
              </a:rPr>
              <a:t>（</a:t>
            </a:r>
            <a:r>
              <a:rPr lang="en-US" altLang="zh-CN" sz="2000" b="1" dirty="0">
                <a:solidFill>
                  <a:srgbClr val="FF0000"/>
                </a:solidFill>
              </a:rPr>
              <a:t>Multiply byte or word unsigned</a:t>
            </a:r>
            <a:r>
              <a:rPr lang="zh-CN" altLang="en-US" sz="2000" b="1" dirty="0">
                <a:solidFill>
                  <a:srgbClr val="FF0000"/>
                </a:solidFill>
              </a:rPr>
              <a:t>）</a:t>
            </a:r>
          </a:p>
          <a:p>
            <a:pPr eaLnBrk="1" hangingPunct="1">
              <a:spcBef>
                <a:spcPct val="50000"/>
              </a:spcBef>
            </a:pPr>
            <a:r>
              <a:rPr lang="zh-CN" altLang="en-US" sz="1800" b="1" dirty="0">
                <a:solidFill>
                  <a:srgbClr val="FF0000"/>
                </a:solidFill>
              </a:rPr>
              <a:t>（</a:t>
            </a:r>
            <a:r>
              <a:rPr lang="en-US" altLang="zh-CN" sz="1800" b="1" dirty="0">
                <a:solidFill>
                  <a:srgbClr val="FF0000"/>
                </a:solidFill>
              </a:rPr>
              <a:t>Integer multiply byte or word</a:t>
            </a:r>
            <a:r>
              <a:rPr lang="zh-CN" altLang="en-US" sz="1800" b="1" dirty="0">
                <a:solidFill>
                  <a:srgbClr val="FF0000"/>
                </a:solidFill>
              </a:rPr>
              <a:t>）</a:t>
            </a:r>
          </a:p>
        </p:txBody>
      </p:sp>
    </p:spTree>
    <p:extLst>
      <p:ext uri="{BB962C8B-B14F-4D97-AF65-F5344CB8AC3E}">
        <p14:creationId xmlns:p14="http://schemas.microsoft.com/office/powerpoint/2010/main" val="101910493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4717853" y="3429000"/>
            <a:ext cx="4320480" cy="29523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5536" y="3429000"/>
            <a:ext cx="4320480" cy="295232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430560" y="2074645"/>
            <a:ext cx="835908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000" b="1" dirty="0" smtClean="0">
                <a:solidFill>
                  <a:srgbClr val="000000"/>
                </a:solidFill>
                <a:latin typeface="Arial" charset="0"/>
                <a:ea typeface="+mn-ea"/>
              </a:rPr>
              <a:t>①</a:t>
            </a:r>
            <a:r>
              <a:rPr lang="zh-CN" altLang="en-US" sz="2000" b="1" dirty="0">
                <a:solidFill>
                  <a:srgbClr val="000000"/>
                </a:solidFill>
                <a:latin typeface="Arial" charset="0"/>
                <a:ea typeface="+mn-ea"/>
              </a:rPr>
              <a:t>当</a:t>
            </a:r>
            <a:r>
              <a:rPr lang="en-US" altLang="zh-CN" sz="2000" b="1" dirty="0">
                <a:solidFill>
                  <a:srgbClr val="000000"/>
                </a:solidFill>
                <a:latin typeface="Arial" charset="0"/>
                <a:ea typeface="+mn-ea"/>
              </a:rPr>
              <a:t>SRC</a:t>
            </a:r>
            <a:r>
              <a:rPr lang="zh-CN" altLang="en-US" sz="2000" b="1" dirty="0">
                <a:solidFill>
                  <a:srgbClr val="000000"/>
                </a:solidFill>
                <a:latin typeface="Arial" charset="0"/>
                <a:ea typeface="+mn-ea"/>
              </a:rPr>
              <a:t>为字节时，</a:t>
            </a:r>
            <a:r>
              <a:rPr lang="en-US" altLang="zh-CN" sz="2000" b="1" dirty="0">
                <a:solidFill>
                  <a:srgbClr val="000000"/>
                </a:solidFill>
                <a:latin typeface="Arial" charset="0"/>
                <a:ea typeface="+mn-ea"/>
              </a:rPr>
              <a:t>MUL</a:t>
            </a:r>
            <a:r>
              <a:rPr lang="zh-CN" altLang="en-US" sz="2000" b="1" dirty="0">
                <a:solidFill>
                  <a:srgbClr val="000000"/>
                </a:solidFill>
                <a:latin typeface="Arial" charset="0"/>
                <a:ea typeface="+mn-ea"/>
              </a:rPr>
              <a:t>和</a:t>
            </a:r>
            <a:r>
              <a:rPr lang="en-US" altLang="zh-CN" sz="2000" b="1" dirty="0">
                <a:solidFill>
                  <a:srgbClr val="000000"/>
                </a:solidFill>
                <a:latin typeface="Arial" charset="0"/>
                <a:ea typeface="+mn-ea"/>
              </a:rPr>
              <a:t>IMUL</a:t>
            </a:r>
            <a:r>
              <a:rPr lang="zh-CN" altLang="en-US" sz="2000" b="1" dirty="0">
                <a:solidFill>
                  <a:srgbClr val="000000"/>
                </a:solidFill>
                <a:latin typeface="Arial" charset="0"/>
                <a:ea typeface="+mn-ea"/>
              </a:rPr>
              <a:t>为字节运算，这时表示将</a:t>
            </a:r>
            <a:r>
              <a:rPr lang="en-US" altLang="zh-CN" sz="2000" b="1" dirty="0">
                <a:solidFill>
                  <a:srgbClr val="000000"/>
                </a:solidFill>
                <a:latin typeface="Arial" charset="0"/>
                <a:ea typeface="+mn-ea"/>
              </a:rPr>
              <a:t>AL</a:t>
            </a:r>
            <a:r>
              <a:rPr lang="zh-CN" altLang="en-US" sz="2000" b="1" dirty="0">
                <a:solidFill>
                  <a:srgbClr val="000000"/>
                </a:solidFill>
                <a:latin typeface="Arial" charset="0"/>
                <a:ea typeface="+mn-ea"/>
              </a:rPr>
              <a:t>中的数与（</a:t>
            </a:r>
            <a:r>
              <a:rPr lang="en-US" altLang="zh-CN" sz="2000" b="1" dirty="0">
                <a:solidFill>
                  <a:srgbClr val="000000"/>
                </a:solidFill>
                <a:latin typeface="Arial" charset="0"/>
                <a:ea typeface="+mn-ea"/>
              </a:rPr>
              <a:t>SRC</a:t>
            </a:r>
            <a:r>
              <a:rPr lang="zh-CN" altLang="en-US" sz="2000" b="1" dirty="0">
                <a:solidFill>
                  <a:srgbClr val="000000"/>
                </a:solidFill>
                <a:latin typeface="Arial" charset="0"/>
                <a:ea typeface="+mn-ea"/>
              </a:rPr>
              <a:t>）相乘，其结果放入（</a:t>
            </a:r>
            <a:r>
              <a:rPr lang="en-US" altLang="zh-CN" sz="2000" b="1" dirty="0">
                <a:solidFill>
                  <a:srgbClr val="000000"/>
                </a:solidFill>
                <a:latin typeface="Arial" charset="0"/>
                <a:ea typeface="+mn-ea"/>
              </a:rPr>
              <a:t>AX</a:t>
            </a:r>
            <a:r>
              <a:rPr lang="zh-CN" altLang="en-US" sz="2000" b="1" dirty="0">
                <a:solidFill>
                  <a:srgbClr val="000000"/>
                </a:solidFill>
                <a:latin typeface="Arial" charset="0"/>
                <a:ea typeface="+mn-ea"/>
              </a:rPr>
              <a:t>）中；</a:t>
            </a:r>
          </a:p>
          <a:p>
            <a:pPr eaLnBrk="1" hangingPunct="1"/>
            <a:endParaRPr lang="en-US" altLang="zh-CN" sz="2400" b="1" dirty="0">
              <a:solidFill>
                <a:srgbClr val="000000"/>
              </a:solidFill>
            </a:endParaRPr>
          </a:p>
        </p:txBody>
      </p:sp>
      <p:sp>
        <p:nvSpPr>
          <p:cNvPr id="14" name="矩形 13"/>
          <p:cNvSpPr/>
          <p:nvPr/>
        </p:nvSpPr>
        <p:spPr>
          <a:xfrm>
            <a:off x="395536" y="2782669"/>
            <a:ext cx="8365895" cy="646331"/>
          </a:xfrm>
          <a:prstGeom prst="rect">
            <a:avLst/>
          </a:prstGeom>
        </p:spPr>
        <p:txBody>
          <a:bodyPr wrap="square">
            <a:spAutoFit/>
          </a:bodyPr>
          <a:lstStyle/>
          <a:p>
            <a:pPr eaLnBrk="1" hangingPunct="1"/>
            <a:r>
              <a:rPr lang="zh-CN" altLang="en-US" b="1" dirty="0">
                <a:solidFill>
                  <a:srgbClr val="000000"/>
                </a:solidFill>
              </a:rPr>
              <a:t>②当</a:t>
            </a:r>
            <a:r>
              <a:rPr lang="en-US" altLang="zh-CN" b="1" dirty="0">
                <a:solidFill>
                  <a:srgbClr val="000000"/>
                </a:solidFill>
              </a:rPr>
              <a:t>SRC</a:t>
            </a:r>
            <a:r>
              <a:rPr lang="zh-CN" altLang="en-US" b="1" dirty="0">
                <a:solidFill>
                  <a:srgbClr val="000000"/>
                </a:solidFill>
              </a:rPr>
              <a:t>为字时，</a:t>
            </a:r>
            <a:r>
              <a:rPr lang="en-US" altLang="zh-CN" b="1" dirty="0">
                <a:solidFill>
                  <a:srgbClr val="000000"/>
                </a:solidFill>
              </a:rPr>
              <a:t>MUL</a:t>
            </a:r>
            <a:r>
              <a:rPr lang="zh-CN" altLang="en-US" b="1" dirty="0">
                <a:solidFill>
                  <a:srgbClr val="000000"/>
                </a:solidFill>
              </a:rPr>
              <a:t>和</a:t>
            </a:r>
            <a:r>
              <a:rPr lang="en-US" altLang="zh-CN" b="1" dirty="0">
                <a:solidFill>
                  <a:srgbClr val="000000"/>
                </a:solidFill>
              </a:rPr>
              <a:t>IMUL</a:t>
            </a:r>
            <a:r>
              <a:rPr lang="zh-CN" altLang="en-US" b="1" dirty="0">
                <a:solidFill>
                  <a:srgbClr val="000000"/>
                </a:solidFill>
              </a:rPr>
              <a:t>为字运算，这时表示将</a:t>
            </a:r>
            <a:r>
              <a:rPr lang="en-US" altLang="zh-CN" b="1" dirty="0">
                <a:solidFill>
                  <a:srgbClr val="000000"/>
                </a:solidFill>
              </a:rPr>
              <a:t>AX</a:t>
            </a:r>
            <a:r>
              <a:rPr lang="zh-CN" altLang="en-US" b="1" dirty="0">
                <a:solidFill>
                  <a:srgbClr val="000000"/>
                </a:solidFill>
              </a:rPr>
              <a:t>中的数与（</a:t>
            </a:r>
            <a:r>
              <a:rPr lang="en-US" altLang="zh-CN" b="1" dirty="0">
                <a:solidFill>
                  <a:srgbClr val="000000"/>
                </a:solidFill>
              </a:rPr>
              <a:t>SRC</a:t>
            </a:r>
            <a:r>
              <a:rPr lang="zh-CN" altLang="en-US" b="1" dirty="0">
                <a:solidFill>
                  <a:srgbClr val="000000"/>
                </a:solidFill>
              </a:rPr>
              <a:t>）相乘，其结果的高</a:t>
            </a:r>
            <a:r>
              <a:rPr lang="en-US" altLang="zh-CN" b="1" dirty="0">
                <a:solidFill>
                  <a:srgbClr val="000000"/>
                </a:solidFill>
              </a:rPr>
              <a:t>16</a:t>
            </a:r>
            <a:r>
              <a:rPr lang="zh-CN" altLang="en-US" b="1" dirty="0">
                <a:solidFill>
                  <a:srgbClr val="000000"/>
                </a:solidFill>
              </a:rPr>
              <a:t>位保存在</a:t>
            </a:r>
            <a:r>
              <a:rPr lang="en-US" altLang="zh-CN" b="1" dirty="0">
                <a:solidFill>
                  <a:srgbClr val="000000"/>
                </a:solidFill>
              </a:rPr>
              <a:t>(DX)</a:t>
            </a:r>
            <a:r>
              <a:rPr lang="zh-CN" altLang="en-US" b="1" dirty="0">
                <a:solidFill>
                  <a:srgbClr val="000000"/>
                </a:solidFill>
              </a:rPr>
              <a:t>，低</a:t>
            </a:r>
            <a:r>
              <a:rPr lang="en-US" altLang="zh-CN" b="1" dirty="0">
                <a:solidFill>
                  <a:srgbClr val="000000"/>
                </a:solidFill>
              </a:rPr>
              <a:t>16</a:t>
            </a:r>
            <a:r>
              <a:rPr lang="zh-CN" altLang="en-US" b="1" dirty="0">
                <a:solidFill>
                  <a:srgbClr val="000000"/>
                </a:solidFill>
              </a:rPr>
              <a:t>位保存在（</a:t>
            </a:r>
            <a:r>
              <a:rPr lang="en-US" altLang="zh-CN" b="1" dirty="0">
                <a:solidFill>
                  <a:srgbClr val="000000"/>
                </a:solidFill>
              </a:rPr>
              <a:t>AX</a:t>
            </a:r>
            <a:r>
              <a:rPr lang="zh-CN" altLang="en-US" b="1" dirty="0">
                <a:solidFill>
                  <a:srgbClr val="000000"/>
                </a:solidFill>
              </a:rPr>
              <a:t>）。 </a:t>
            </a:r>
          </a:p>
        </p:txBody>
      </p:sp>
      <p:sp>
        <p:nvSpPr>
          <p:cNvPr id="21" name="矩形 20"/>
          <p:cNvSpPr/>
          <p:nvPr/>
        </p:nvSpPr>
        <p:spPr>
          <a:xfrm>
            <a:off x="1854492" y="1399739"/>
            <a:ext cx="2013628" cy="523220"/>
          </a:xfrm>
          <a:prstGeom prst="rect">
            <a:avLst/>
          </a:prstGeom>
        </p:spPr>
        <p:txBody>
          <a:bodyPr wrap="none">
            <a:spAutoFit/>
          </a:bodyPr>
          <a:lstStyle/>
          <a:p>
            <a:r>
              <a:rPr lang="en-US" altLang="zh-CN" sz="2800" b="1" dirty="0">
                <a:solidFill>
                  <a:srgbClr val="1327E7"/>
                </a:solidFill>
              </a:rPr>
              <a:t>MUL  SRC </a:t>
            </a:r>
            <a:endParaRPr lang="zh-CN" altLang="en-US" sz="2800" dirty="0"/>
          </a:p>
        </p:txBody>
      </p:sp>
      <p:sp>
        <p:nvSpPr>
          <p:cNvPr id="22" name="矩形 21"/>
          <p:cNvSpPr/>
          <p:nvPr/>
        </p:nvSpPr>
        <p:spPr>
          <a:xfrm>
            <a:off x="4932040" y="1415073"/>
            <a:ext cx="2113014" cy="523220"/>
          </a:xfrm>
          <a:prstGeom prst="rect">
            <a:avLst/>
          </a:prstGeom>
        </p:spPr>
        <p:txBody>
          <a:bodyPr wrap="none">
            <a:spAutoFit/>
          </a:bodyPr>
          <a:lstStyle/>
          <a:p>
            <a:r>
              <a:rPr lang="en-US" altLang="zh-CN" sz="2800" b="1" dirty="0">
                <a:solidFill>
                  <a:srgbClr val="1327E7"/>
                </a:solidFill>
              </a:rPr>
              <a:t>IMUL  SRC </a:t>
            </a:r>
            <a:endParaRPr lang="zh-CN" altLang="en-US" sz="2800" dirty="0"/>
          </a:p>
        </p:txBody>
      </p:sp>
      <p:grpSp>
        <p:nvGrpSpPr>
          <p:cNvPr id="24" name="Group 21"/>
          <p:cNvGrpSpPr>
            <a:grpSpLocks/>
          </p:cNvGrpSpPr>
          <p:nvPr/>
        </p:nvGrpSpPr>
        <p:grpSpPr bwMode="auto">
          <a:xfrm>
            <a:off x="706221" y="3406810"/>
            <a:ext cx="3810001" cy="2830513"/>
            <a:chOff x="288" y="2117"/>
            <a:chExt cx="2400" cy="1783"/>
          </a:xfrm>
        </p:grpSpPr>
        <p:grpSp>
          <p:nvGrpSpPr>
            <p:cNvPr id="25" name="Group 10"/>
            <p:cNvGrpSpPr>
              <a:grpSpLocks/>
            </p:cNvGrpSpPr>
            <p:nvPr/>
          </p:nvGrpSpPr>
          <p:grpSpPr bwMode="auto">
            <a:xfrm>
              <a:off x="288" y="2496"/>
              <a:ext cx="2400" cy="1404"/>
              <a:chOff x="288" y="2496"/>
              <a:chExt cx="2400" cy="1404"/>
            </a:xfrm>
          </p:grpSpPr>
          <p:sp>
            <p:nvSpPr>
              <p:cNvPr id="27" name="Text Box 11"/>
              <p:cNvSpPr txBox="1">
                <a:spLocks noChangeArrowheads="1"/>
              </p:cNvSpPr>
              <p:nvPr/>
            </p:nvSpPr>
            <p:spPr bwMode="auto">
              <a:xfrm>
                <a:off x="1152" y="2547"/>
                <a:ext cx="864" cy="34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algn="ctr" eaLnBrk="1" hangingPunct="1">
                  <a:spcBef>
                    <a:spcPct val="50000"/>
                  </a:spcBef>
                </a:pPr>
                <a:r>
                  <a:rPr lang="en-US" altLang="zh-CN" b="1"/>
                  <a:t>AL</a:t>
                </a:r>
              </a:p>
            </p:txBody>
          </p:sp>
          <p:sp>
            <p:nvSpPr>
              <p:cNvPr id="28" name="Text Box 12"/>
              <p:cNvSpPr txBox="1">
                <a:spLocks noChangeArrowheads="1"/>
              </p:cNvSpPr>
              <p:nvPr/>
            </p:nvSpPr>
            <p:spPr bwMode="auto">
              <a:xfrm>
                <a:off x="1152" y="3027"/>
                <a:ext cx="864" cy="34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spcBef>
                    <a:spcPct val="50000"/>
                  </a:spcBef>
                </a:pPr>
                <a:r>
                  <a:rPr lang="zh-CN" altLang="en-US" b="1"/>
                  <a:t>操作数</a:t>
                </a:r>
                <a:endParaRPr lang="zh-CN" altLang="en-US" sz="3200" b="1"/>
              </a:p>
            </p:txBody>
          </p:sp>
          <p:sp>
            <p:nvSpPr>
              <p:cNvPr id="29" name="Line 13"/>
              <p:cNvSpPr>
                <a:spLocks noChangeShapeType="1"/>
              </p:cNvSpPr>
              <p:nvPr/>
            </p:nvSpPr>
            <p:spPr bwMode="auto">
              <a:xfrm flipV="1">
                <a:off x="288" y="3430"/>
                <a:ext cx="2064" cy="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endParaRPr lang="zh-CN" altLang="en-US"/>
              </a:p>
            </p:txBody>
          </p:sp>
          <p:sp>
            <p:nvSpPr>
              <p:cNvPr id="30" name="Text Box 14"/>
              <p:cNvSpPr txBox="1">
                <a:spLocks noChangeArrowheads="1"/>
              </p:cNvSpPr>
              <p:nvPr/>
            </p:nvSpPr>
            <p:spPr bwMode="auto">
              <a:xfrm>
                <a:off x="288" y="3517"/>
                <a:ext cx="1728" cy="38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algn="ctr" eaLnBrk="1" hangingPunct="1">
                  <a:spcBef>
                    <a:spcPct val="50000"/>
                  </a:spcBef>
                </a:pPr>
                <a:r>
                  <a:rPr lang="en-US" altLang="zh-CN" sz="3200" b="1"/>
                  <a:t>AH     AL</a:t>
                </a:r>
              </a:p>
            </p:txBody>
          </p:sp>
          <p:sp>
            <p:nvSpPr>
              <p:cNvPr id="31" name="Text Box 15"/>
              <p:cNvSpPr txBox="1">
                <a:spLocks noChangeArrowheads="1"/>
              </p:cNvSpPr>
              <p:nvPr/>
            </p:nvSpPr>
            <p:spPr bwMode="auto">
              <a:xfrm>
                <a:off x="1968" y="2496"/>
                <a:ext cx="720" cy="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lnSpc>
                    <a:spcPct val="160000"/>
                  </a:lnSpc>
                  <a:spcBef>
                    <a:spcPct val="35000"/>
                  </a:spcBef>
                </a:pPr>
                <a:r>
                  <a:rPr lang="zh-CN" altLang="en-US" sz="2400" b="1" dirty="0"/>
                  <a:t>（</a:t>
                </a:r>
                <a:r>
                  <a:rPr lang="en-US" altLang="zh-CN" sz="2400" b="1" dirty="0"/>
                  <a:t>8</a:t>
                </a:r>
                <a:r>
                  <a:rPr lang="zh-CN" altLang="en-US" sz="2400" b="1" dirty="0"/>
                  <a:t>位）</a:t>
                </a:r>
              </a:p>
              <a:p>
                <a:pPr eaLnBrk="1" hangingPunct="1">
                  <a:lnSpc>
                    <a:spcPct val="160000"/>
                  </a:lnSpc>
                  <a:spcBef>
                    <a:spcPct val="35000"/>
                  </a:spcBef>
                </a:pPr>
                <a:r>
                  <a:rPr lang="zh-CN" altLang="en-US" sz="2400" b="1" dirty="0"/>
                  <a:t>（</a:t>
                </a:r>
                <a:r>
                  <a:rPr lang="en-US" altLang="zh-CN" sz="2400" b="1" dirty="0"/>
                  <a:t>8</a:t>
                </a:r>
                <a:r>
                  <a:rPr lang="zh-CN" altLang="en-US" sz="2400" b="1" dirty="0"/>
                  <a:t>位）</a:t>
                </a:r>
              </a:p>
              <a:p>
                <a:pPr eaLnBrk="1" hangingPunct="1">
                  <a:lnSpc>
                    <a:spcPct val="160000"/>
                  </a:lnSpc>
                  <a:spcBef>
                    <a:spcPct val="35000"/>
                  </a:spcBef>
                </a:pPr>
                <a:r>
                  <a:rPr lang="zh-CN" altLang="en-US" sz="2400" b="1" dirty="0"/>
                  <a:t>（</a:t>
                </a:r>
                <a:r>
                  <a:rPr lang="en-US" altLang="zh-CN" sz="2400" b="1" dirty="0"/>
                  <a:t>16</a:t>
                </a:r>
                <a:r>
                  <a:rPr lang="zh-CN" altLang="en-US" sz="2400" b="1" dirty="0"/>
                  <a:t>位）</a:t>
                </a:r>
              </a:p>
            </p:txBody>
          </p:sp>
          <p:sp>
            <p:nvSpPr>
              <p:cNvPr id="32" name="Line 16"/>
              <p:cNvSpPr>
                <a:spLocks noChangeShapeType="1"/>
              </p:cNvSpPr>
              <p:nvPr/>
            </p:nvSpPr>
            <p:spPr bwMode="auto">
              <a:xfrm>
                <a:off x="1152" y="3552"/>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endParaRPr lang="zh-CN" altLang="en-US"/>
              </a:p>
            </p:txBody>
          </p:sp>
          <p:sp>
            <p:nvSpPr>
              <p:cNvPr id="33" name="Text Box 17"/>
              <p:cNvSpPr txBox="1">
                <a:spLocks noChangeArrowheads="1"/>
              </p:cNvSpPr>
              <p:nvPr/>
            </p:nvSpPr>
            <p:spPr bwMode="auto">
              <a:xfrm>
                <a:off x="528" y="2880"/>
                <a:ext cx="432"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spcBef>
                    <a:spcPct val="50000"/>
                  </a:spcBef>
                </a:pPr>
                <a:r>
                  <a:rPr lang="en-US" altLang="zh-CN" sz="4800" b="1">
                    <a:latin typeface="宋体" charset="-122"/>
                    <a:sym typeface="Symbol" pitchFamily="18" charset="2"/>
                  </a:rPr>
                  <a:t></a:t>
                </a:r>
              </a:p>
            </p:txBody>
          </p:sp>
        </p:grpSp>
        <p:sp>
          <p:nvSpPr>
            <p:cNvPr id="26" name="Rectangle 19"/>
            <p:cNvSpPr>
              <a:spLocks noChangeArrowheads="1"/>
            </p:cNvSpPr>
            <p:nvPr/>
          </p:nvSpPr>
          <p:spPr bwMode="auto">
            <a:xfrm>
              <a:off x="1118" y="2117"/>
              <a:ext cx="898" cy="3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r>
                <a:rPr lang="en-US" altLang="zh-CN" b="1" dirty="0">
                  <a:solidFill>
                    <a:srgbClr val="FF0000"/>
                  </a:solidFill>
                </a:rPr>
                <a:t>8</a:t>
              </a:r>
              <a:r>
                <a:rPr lang="zh-CN" altLang="en-US" b="1" dirty="0">
                  <a:solidFill>
                    <a:srgbClr val="FF0000"/>
                  </a:solidFill>
                </a:rPr>
                <a:t>位乘法</a:t>
              </a:r>
            </a:p>
          </p:txBody>
        </p:sp>
      </p:grpSp>
      <p:grpSp>
        <p:nvGrpSpPr>
          <p:cNvPr id="34" name="Group 22"/>
          <p:cNvGrpSpPr>
            <a:grpSpLocks/>
          </p:cNvGrpSpPr>
          <p:nvPr/>
        </p:nvGrpSpPr>
        <p:grpSpPr bwMode="auto">
          <a:xfrm>
            <a:off x="4875230" y="3429000"/>
            <a:ext cx="3962401" cy="2790825"/>
            <a:chOff x="3072" y="2142"/>
            <a:chExt cx="2496" cy="1758"/>
          </a:xfrm>
        </p:grpSpPr>
        <p:grpSp>
          <p:nvGrpSpPr>
            <p:cNvPr id="35" name="Group 3"/>
            <p:cNvGrpSpPr>
              <a:grpSpLocks/>
            </p:cNvGrpSpPr>
            <p:nvPr/>
          </p:nvGrpSpPr>
          <p:grpSpPr bwMode="auto">
            <a:xfrm>
              <a:off x="3072" y="2448"/>
              <a:ext cx="2496" cy="1452"/>
              <a:chOff x="3072" y="2448"/>
              <a:chExt cx="2496" cy="1452"/>
            </a:xfrm>
          </p:grpSpPr>
          <p:sp>
            <p:nvSpPr>
              <p:cNvPr id="38" name="Text Box 4"/>
              <p:cNvSpPr txBox="1">
                <a:spLocks noChangeArrowheads="1"/>
              </p:cNvSpPr>
              <p:nvPr/>
            </p:nvSpPr>
            <p:spPr bwMode="auto">
              <a:xfrm>
                <a:off x="3984" y="2547"/>
                <a:ext cx="912" cy="34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algn="ctr" eaLnBrk="1" hangingPunct="1">
                  <a:spcBef>
                    <a:spcPct val="50000"/>
                  </a:spcBef>
                </a:pPr>
                <a:r>
                  <a:rPr lang="en-US" altLang="zh-CN" b="1"/>
                  <a:t>AX</a:t>
                </a:r>
                <a:endParaRPr lang="en-US" altLang="zh-CN" sz="3200" b="1"/>
              </a:p>
            </p:txBody>
          </p:sp>
          <p:sp>
            <p:nvSpPr>
              <p:cNvPr id="39" name="Text Box 5"/>
              <p:cNvSpPr txBox="1">
                <a:spLocks noChangeArrowheads="1"/>
              </p:cNvSpPr>
              <p:nvPr/>
            </p:nvSpPr>
            <p:spPr bwMode="auto">
              <a:xfrm>
                <a:off x="3984" y="3042"/>
                <a:ext cx="912" cy="34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spcBef>
                    <a:spcPct val="50000"/>
                  </a:spcBef>
                </a:pPr>
                <a:r>
                  <a:rPr lang="zh-CN" altLang="en-US" b="1"/>
                  <a:t>操作数</a:t>
                </a:r>
                <a:endParaRPr lang="zh-CN" altLang="en-US" sz="3200" b="1"/>
              </a:p>
            </p:txBody>
          </p:sp>
          <p:sp>
            <p:nvSpPr>
              <p:cNvPr id="40" name="Line 6"/>
              <p:cNvSpPr>
                <a:spLocks noChangeShapeType="1"/>
              </p:cNvSpPr>
              <p:nvPr/>
            </p:nvSpPr>
            <p:spPr bwMode="auto">
              <a:xfrm>
                <a:off x="3072" y="3456"/>
                <a:ext cx="21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endParaRPr lang="zh-CN" altLang="en-US"/>
              </a:p>
            </p:txBody>
          </p:sp>
          <p:sp>
            <p:nvSpPr>
              <p:cNvPr id="41" name="Text Box 7"/>
              <p:cNvSpPr txBox="1">
                <a:spLocks noChangeArrowheads="1"/>
              </p:cNvSpPr>
              <p:nvPr/>
            </p:nvSpPr>
            <p:spPr bwMode="auto">
              <a:xfrm>
                <a:off x="3120" y="3517"/>
                <a:ext cx="1776" cy="38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algn="ctr" eaLnBrk="1" hangingPunct="1">
                  <a:spcBef>
                    <a:spcPct val="50000"/>
                  </a:spcBef>
                </a:pPr>
                <a:r>
                  <a:rPr lang="en-US" altLang="zh-CN" sz="3200" b="1"/>
                  <a:t>DX         AX</a:t>
                </a:r>
              </a:p>
            </p:txBody>
          </p:sp>
          <p:sp>
            <p:nvSpPr>
              <p:cNvPr id="42" name="Line 8"/>
              <p:cNvSpPr>
                <a:spLocks noChangeShapeType="1"/>
              </p:cNvSpPr>
              <p:nvPr/>
            </p:nvSpPr>
            <p:spPr bwMode="auto">
              <a:xfrm>
                <a:off x="3984" y="3541"/>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endParaRPr lang="zh-CN" altLang="en-US"/>
              </a:p>
            </p:txBody>
          </p:sp>
          <p:sp>
            <p:nvSpPr>
              <p:cNvPr id="43" name="Text Box 9"/>
              <p:cNvSpPr txBox="1">
                <a:spLocks noChangeArrowheads="1"/>
              </p:cNvSpPr>
              <p:nvPr/>
            </p:nvSpPr>
            <p:spPr bwMode="auto">
              <a:xfrm>
                <a:off x="4848" y="2448"/>
                <a:ext cx="720" cy="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lnSpc>
                    <a:spcPct val="160000"/>
                  </a:lnSpc>
                  <a:spcBef>
                    <a:spcPct val="50000"/>
                  </a:spcBef>
                </a:pPr>
                <a:r>
                  <a:rPr lang="zh-CN" altLang="en-US" sz="2400" b="1"/>
                  <a:t>（</a:t>
                </a:r>
                <a:r>
                  <a:rPr lang="en-US" altLang="zh-CN" sz="2400" b="1"/>
                  <a:t>16</a:t>
                </a:r>
                <a:r>
                  <a:rPr lang="zh-CN" altLang="en-US" sz="2400" b="1"/>
                  <a:t>位）</a:t>
                </a:r>
              </a:p>
              <a:p>
                <a:pPr eaLnBrk="1" hangingPunct="1">
                  <a:lnSpc>
                    <a:spcPct val="160000"/>
                  </a:lnSpc>
                  <a:spcBef>
                    <a:spcPct val="50000"/>
                  </a:spcBef>
                </a:pPr>
                <a:r>
                  <a:rPr lang="zh-CN" altLang="en-US" sz="2400" b="1"/>
                  <a:t>（</a:t>
                </a:r>
                <a:r>
                  <a:rPr lang="en-US" altLang="zh-CN" sz="2400" b="1"/>
                  <a:t>16</a:t>
                </a:r>
                <a:r>
                  <a:rPr lang="zh-CN" altLang="en-US" sz="2400" b="1"/>
                  <a:t>位）</a:t>
                </a:r>
              </a:p>
              <a:p>
                <a:pPr eaLnBrk="1" hangingPunct="1">
                  <a:lnSpc>
                    <a:spcPct val="160000"/>
                  </a:lnSpc>
                  <a:spcBef>
                    <a:spcPct val="50000"/>
                  </a:spcBef>
                </a:pPr>
                <a:r>
                  <a:rPr lang="zh-CN" altLang="en-US" sz="2400" b="1"/>
                  <a:t>（</a:t>
                </a:r>
                <a:r>
                  <a:rPr lang="en-US" altLang="zh-CN" sz="2400" b="1"/>
                  <a:t>32</a:t>
                </a:r>
                <a:r>
                  <a:rPr lang="zh-CN" altLang="en-US" sz="2400" b="1"/>
                  <a:t>位）</a:t>
                </a:r>
              </a:p>
            </p:txBody>
          </p:sp>
        </p:grpSp>
        <p:sp>
          <p:nvSpPr>
            <p:cNvPr id="36" name="Text Box 18"/>
            <p:cNvSpPr txBox="1">
              <a:spLocks noChangeArrowheads="1"/>
            </p:cNvSpPr>
            <p:nvPr/>
          </p:nvSpPr>
          <p:spPr bwMode="auto">
            <a:xfrm>
              <a:off x="3216" y="2880"/>
              <a:ext cx="432"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pPr eaLnBrk="1" hangingPunct="1">
                <a:spcBef>
                  <a:spcPct val="50000"/>
                </a:spcBef>
              </a:pPr>
              <a:r>
                <a:rPr lang="en-US" altLang="zh-CN" sz="4800" b="1">
                  <a:latin typeface="宋体" charset="-122"/>
                  <a:sym typeface="Symbol" pitchFamily="18" charset="2"/>
                </a:rPr>
                <a:t></a:t>
              </a:r>
            </a:p>
          </p:txBody>
        </p:sp>
        <p:sp>
          <p:nvSpPr>
            <p:cNvPr id="37" name="Rectangle 20"/>
            <p:cNvSpPr>
              <a:spLocks noChangeArrowheads="1"/>
            </p:cNvSpPr>
            <p:nvPr/>
          </p:nvSpPr>
          <p:spPr bwMode="auto">
            <a:xfrm>
              <a:off x="3969" y="2142"/>
              <a:ext cx="1010" cy="3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zh-CN"/>
              </a:defPPr>
              <a:lvl1pPr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charset="-122"/>
                  <a:cs typeface="+mn-cs"/>
                </a:defRPr>
              </a:lvl5pPr>
              <a:lvl6pPr marL="2286000" algn="l" defTabSz="914400" rtl="0" eaLnBrk="1" latinLnBrk="0" hangingPunct="1">
                <a:defRPr kumimoji="1" sz="2800" kern="1200">
                  <a:solidFill>
                    <a:schemeClr val="tx1"/>
                  </a:solidFill>
                  <a:latin typeface="Times New Roman" pitchFamily="18" charset="0"/>
                  <a:ea typeface="宋体" charset="-122"/>
                  <a:cs typeface="+mn-cs"/>
                </a:defRPr>
              </a:lvl6pPr>
              <a:lvl7pPr marL="2743200" algn="l" defTabSz="914400" rtl="0" eaLnBrk="1" latinLnBrk="0" hangingPunct="1">
                <a:defRPr kumimoji="1" sz="2800" kern="1200">
                  <a:solidFill>
                    <a:schemeClr val="tx1"/>
                  </a:solidFill>
                  <a:latin typeface="Times New Roman" pitchFamily="18" charset="0"/>
                  <a:ea typeface="宋体" charset="-122"/>
                  <a:cs typeface="+mn-cs"/>
                </a:defRPr>
              </a:lvl7pPr>
              <a:lvl8pPr marL="3200400" algn="l" defTabSz="914400" rtl="0" eaLnBrk="1" latinLnBrk="0" hangingPunct="1">
                <a:defRPr kumimoji="1" sz="2800" kern="1200">
                  <a:solidFill>
                    <a:schemeClr val="tx1"/>
                  </a:solidFill>
                  <a:latin typeface="Times New Roman" pitchFamily="18" charset="0"/>
                  <a:ea typeface="宋体" charset="-122"/>
                  <a:cs typeface="+mn-cs"/>
                </a:defRPr>
              </a:lvl8pPr>
              <a:lvl9pPr marL="3657600" algn="l" defTabSz="914400" rtl="0" eaLnBrk="1" latinLnBrk="0" hangingPunct="1">
                <a:defRPr kumimoji="1" sz="2800" kern="1200">
                  <a:solidFill>
                    <a:schemeClr val="tx1"/>
                  </a:solidFill>
                  <a:latin typeface="Times New Roman" pitchFamily="18" charset="0"/>
                  <a:ea typeface="宋体" charset="-122"/>
                  <a:cs typeface="+mn-cs"/>
                </a:defRPr>
              </a:lvl9pPr>
            </a:lstStyle>
            <a:p>
              <a:r>
                <a:rPr lang="en-US" altLang="zh-CN" b="1" dirty="0">
                  <a:solidFill>
                    <a:srgbClr val="FF0000"/>
                  </a:solidFill>
                </a:rPr>
                <a:t>16</a:t>
              </a:r>
              <a:r>
                <a:rPr lang="zh-CN" altLang="en-US" b="1" dirty="0">
                  <a:solidFill>
                    <a:srgbClr val="FF0000"/>
                  </a:solidFill>
                </a:rPr>
                <a:t>位乘法</a:t>
              </a:r>
            </a:p>
          </p:txBody>
        </p:sp>
      </p:grpSp>
      <p:pic>
        <p:nvPicPr>
          <p:cNvPr id="23" name="图片 22"/>
          <p:cNvPicPr>
            <a:picLocks noChangeAspect="1"/>
          </p:cNvPicPr>
          <p:nvPr/>
        </p:nvPicPr>
        <p:blipFill>
          <a:blip r:embed="rId3"/>
          <a:stretch>
            <a:fillRect/>
          </a:stretch>
        </p:blipFill>
        <p:spPr>
          <a:xfrm>
            <a:off x="1430121" y="3827599"/>
            <a:ext cx="6421705" cy="2155130"/>
          </a:xfrm>
          <a:prstGeom prst="rect">
            <a:avLst/>
          </a:prstGeom>
        </p:spPr>
      </p:pic>
    </p:spTree>
    <p:extLst>
      <p:ext uri="{BB962C8B-B14F-4D97-AF65-F5344CB8AC3E}">
        <p14:creationId xmlns:p14="http://schemas.microsoft.com/office/powerpoint/2010/main" val="407797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340768"/>
            <a:ext cx="77771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MUL</a:t>
            </a:r>
            <a:r>
              <a:rPr lang="zh-CN" altLang="en-US" b="1" dirty="0">
                <a:solidFill>
                  <a:srgbClr val="000000"/>
                </a:solidFill>
              </a:rPr>
              <a:t>和</a:t>
            </a:r>
            <a:r>
              <a:rPr lang="en-US" altLang="zh-CN" b="1" dirty="0">
                <a:solidFill>
                  <a:srgbClr val="000000"/>
                </a:solidFill>
              </a:rPr>
              <a:t>IMUL</a:t>
            </a:r>
            <a:r>
              <a:rPr lang="zh-CN" altLang="en-US" b="1" dirty="0">
                <a:solidFill>
                  <a:srgbClr val="000000"/>
                </a:solidFill>
              </a:rPr>
              <a:t>指令</a:t>
            </a:r>
            <a:r>
              <a:rPr lang="zh-CN" altLang="en-US" b="1" dirty="0">
                <a:solidFill>
                  <a:srgbClr val="FF0000"/>
                </a:solidFill>
              </a:rPr>
              <a:t>只对</a:t>
            </a:r>
            <a:r>
              <a:rPr lang="en-US" altLang="zh-CN" b="1" dirty="0">
                <a:solidFill>
                  <a:srgbClr val="FF0000"/>
                </a:solidFill>
              </a:rPr>
              <a:t>PSW</a:t>
            </a:r>
            <a:r>
              <a:rPr lang="zh-CN" altLang="en-US" b="1" dirty="0">
                <a:solidFill>
                  <a:srgbClr val="FF0000"/>
                </a:solidFill>
              </a:rPr>
              <a:t>的</a:t>
            </a:r>
            <a:r>
              <a:rPr lang="en-US" altLang="zh-CN" b="1" dirty="0">
                <a:solidFill>
                  <a:srgbClr val="FF0000"/>
                </a:solidFill>
              </a:rPr>
              <a:t>CF</a:t>
            </a:r>
            <a:r>
              <a:rPr lang="zh-CN" altLang="en-US" b="1" dirty="0">
                <a:solidFill>
                  <a:srgbClr val="FF0000"/>
                </a:solidFill>
              </a:rPr>
              <a:t>、</a:t>
            </a:r>
            <a:r>
              <a:rPr lang="en-US" altLang="zh-CN" b="1" dirty="0">
                <a:solidFill>
                  <a:srgbClr val="FF0000"/>
                </a:solidFill>
              </a:rPr>
              <a:t>OF</a:t>
            </a:r>
            <a:r>
              <a:rPr lang="zh-CN" altLang="en-US" b="1" dirty="0">
                <a:solidFill>
                  <a:srgbClr val="FF0000"/>
                </a:solidFill>
              </a:rPr>
              <a:t>位有影响</a:t>
            </a:r>
            <a:r>
              <a:rPr lang="zh-CN" altLang="en-US" b="1" dirty="0">
                <a:solidFill>
                  <a:srgbClr val="000000"/>
                </a:solidFill>
              </a:rPr>
              <a:t>，其规则为：</a:t>
            </a:r>
          </a:p>
          <a:p>
            <a:pPr eaLnBrk="1" hangingPunct="1"/>
            <a:r>
              <a:rPr lang="zh-CN" altLang="en-US" b="1" dirty="0">
                <a:solidFill>
                  <a:srgbClr val="000000"/>
                </a:solidFill>
              </a:rPr>
              <a:t> </a:t>
            </a:r>
            <a:r>
              <a:rPr lang="zh-CN" altLang="en-US" b="1" dirty="0" smtClean="0">
                <a:solidFill>
                  <a:srgbClr val="000000"/>
                </a:solidFill>
              </a:rPr>
              <a:t> 当</a:t>
            </a:r>
            <a:r>
              <a:rPr lang="zh-CN" altLang="en-US" b="1" dirty="0">
                <a:solidFill>
                  <a:srgbClr val="000000"/>
                </a:solidFill>
              </a:rPr>
              <a:t>采用</a:t>
            </a:r>
            <a:r>
              <a:rPr lang="en-US" altLang="zh-CN" b="1" dirty="0" smtClean="0">
                <a:solidFill>
                  <a:srgbClr val="000000"/>
                </a:solidFill>
              </a:rPr>
              <a:t>MUL</a:t>
            </a:r>
            <a:r>
              <a:rPr lang="zh-CN" altLang="en-US" b="1" dirty="0" smtClean="0">
                <a:solidFill>
                  <a:srgbClr val="000000"/>
                </a:solidFill>
              </a:rPr>
              <a:t>或</a:t>
            </a:r>
            <a:r>
              <a:rPr lang="en-US" altLang="zh-CN" b="1" dirty="0" smtClean="0">
                <a:solidFill>
                  <a:srgbClr val="000000"/>
                </a:solidFill>
              </a:rPr>
              <a:t>IMUL</a:t>
            </a:r>
            <a:r>
              <a:rPr lang="zh-CN" altLang="en-US" b="1" dirty="0" smtClean="0">
                <a:solidFill>
                  <a:srgbClr val="000000"/>
                </a:solidFill>
              </a:rPr>
              <a:t>运算</a:t>
            </a:r>
            <a:r>
              <a:rPr lang="zh-CN" altLang="en-US" b="1" dirty="0">
                <a:solidFill>
                  <a:srgbClr val="000000"/>
                </a:solidFill>
              </a:rPr>
              <a:t>时，</a:t>
            </a:r>
            <a:r>
              <a:rPr lang="zh-CN" altLang="en-US" b="1" dirty="0"/>
              <a:t>字运算</a:t>
            </a:r>
            <a:r>
              <a:rPr lang="zh-CN" altLang="en-US" b="1" dirty="0">
                <a:solidFill>
                  <a:srgbClr val="000000"/>
                </a:solidFill>
              </a:rPr>
              <a:t>结果的</a:t>
            </a:r>
            <a:r>
              <a:rPr lang="en-US" altLang="zh-CN" b="1" dirty="0">
                <a:solidFill>
                  <a:srgbClr val="000000"/>
                </a:solidFill>
              </a:rPr>
              <a:t>DX</a:t>
            </a:r>
            <a:r>
              <a:rPr lang="zh-CN" altLang="en-US" b="1" dirty="0">
                <a:solidFill>
                  <a:srgbClr val="000000"/>
                </a:solidFill>
              </a:rPr>
              <a:t>为</a:t>
            </a:r>
            <a:r>
              <a:rPr lang="en-US" altLang="zh-CN" b="1" dirty="0">
                <a:solidFill>
                  <a:srgbClr val="000000"/>
                </a:solidFill>
              </a:rPr>
              <a:t>0</a:t>
            </a:r>
            <a:r>
              <a:rPr lang="zh-CN" altLang="en-US" b="1" dirty="0">
                <a:solidFill>
                  <a:srgbClr val="000000"/>
                </a:solidFill>
              </a:rPr>
              <a:t>时，</a:t>
            </a:r>
            <a:r>
              <a:rPr lang="en-US" altLang="zh-CN" b="1" dirty="0">
                <a:solidFill>
                  <a:srgbClr val="000000"/>
                </a:solidFill>
              </a:rPr>
              <a:t>CF=0</a:t>
            </a:r>
            <a:r>
              <a:rPr lang="zh-CN" altLang="en-US" b="1" dirty="0">
                <a:solidFill>
                  <a:srgbClr val="000000"/>
                </a:solidFill>
              </a:rPr>
              <a:t>，</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，表示两个字相乘其结果也为一个字；</a:t>
            </a:r>
            <a:r>
              <a:rPr lang="zh-CN" altLang="en-US" b="1" dirty="0"/>
              <a:t>字节运算</a:t>
            </a:r>
            <a:r>
              <a:rPr lang="zh-CN" altLang="en-US" b="1" dirty="0">
                <a:solidFill>
                  <a:srgbClr val="000000"/>
                </a:solidFill>
              </a:rPr>
              <a:t>结果的</a:t>
            </a:r>
            <a:r>
              <a:rPr lang="en-US" altLang="zh-CN" b="1" dirty="0">
                <a:solidFill>
                  <a:srgbClr val="000000"/>
                </a:solidFill>
              </a:rPr>
              <a:t>AH</a:t>
            </a:r>
            <a:r>
              <a:rPr lang="zh-CN" altLang="en-US" b="1" dirty="0">
                <a:solidFill>
                  <a:srgbClr val="000000"/>
                </a:solidFill>
              </a:rPr>
              <a:t>为</a:t>
            </a:r>
            <a:r>
              <a:rPr lang="en-US" altLang="zh-CN" b="1" dirty="0">
                <a:solidFill>
                  <a:srgbClr val="000000"/>
                </a:solidFill>
              </a:rPr>
              <a:t>0</a:t>
            </a:r>
            <a:r>
              <a:rPr lang="zh-CN" altLang="en-US" b="1" dirty="0">
                <a:solidFill>
                  <a:srgbClr val="000000"/>
                </a:solidFill>
              </a:rPr>
              <a:t>时，</a:t>
            </a:r>
            <a:r>
              <a:rPr lang="en-US" altLang="zh-CN" b="1" dirty="0">
                <a:solidFill>
                  <a:srgbClr val="000000"/>
                </a:solidFill>
              </a:rPr>
              <a:t>CF=0</a:t>
            </a:r>
            <a:r>
              <a:rPr lang="zh-CN" altLang="en-US" b="1" dirty="0">
                <a:solidFill>
                  <a:srgbClr val="000000"/>
                </a:solidFill>
              </a:rPr>
              <a:t>，</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，表示两个字节相乘其结果也为一个字节；否则</a:t>
            </a:r>
            <a:r>
              <a:rPr lang="en-US" altLang="zh-CN" b="1" dirty="0">
                <a:solidFill>
                  <a:srgbClr val="000000"/>
                </a:solidFill>
              </a:rPr>
              <a:t>CF=1</a:t>
            </a:r>
            <a:r>
              <a:rPr lang="zh-CN" altLang="en-US" b="1" dirty="0">
                <a:solidFill>
                  <a:srgbClr val="000000"/>
                </a:solidFill>
              </a:rPr>
              <a:t>，</a:t>
            </a:r>
            <a:r>
              <a:rPr lang="en-US" altLang="zh-CN" b="1" dirty="0">
                <a:solidFill>
                  <a:srgbClr val="000000"/>
                </a:solidFill>
              </a:rPr>
              <a:t>OF</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r>
              <a:rPr lang="zh-CN" altLang="en-US" dirty="0"/>
              <a:t> </a:t>
            </a:r>
          </a:p>
        </p:txBody>
      </p:sp>
      <p:sp>
        <p:nvSpPr>
          <p:cNvPr id="4" name="Text Box 6"/>
          <p:cNvSpPr txBox="1">
            <a:spLocks noChangeArrowheads="1"/>
          </p:cNvSpPr>
          <p:nvPr/>
        </p:nvSpPr>
        <p:spPr bwMode="auto">
          <a:xfrm>
            <a:off x="611188" y="4796756"/>
            <a:ext cx="23749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b="1">
                <a:solidFill>
                  <a:srgbClr val="FF0101"/>
                </a:solidFill>
              </a:rPr>
              <a:t>CF=0</a:t>
            </a:r>
          </a:p>
          <a:p>
            <a:pPr eaLnBrk="1" hangingPunct="1">
              <a:spcBef>
                <a:spcPct val="50000"/>
              </a:spcBef>
            </a:pPr>
            <a:r>
              <a:rPr lang="en-US" altLang="zh-CN" b="1">
                <a:solidFill>
                  <a:srgbClr val="FF0101"/>
                </a:solidFill>
              </a:rPr>
              <a:t>OF=0</a:t>
            </a:r>
            <a:r>
              <a:rPr lang="zh-CN" altLang="en-US" b="1">
                <a:solidFill>
                  <a:srgbClr val="FF0101"/>
                </a:solidFill>
              </a:rPr>
              <a:t>表示：</a:t>
            </a:r>
          </a:p>
        </p:txBody>
      </p:sp>
      <p:sp>
        <p:nvSpPr>
          <p:cNvPr id="5" name="Text Box 7"/>
          <p:cNvSpPr txBox="1">
            <a:spLocks noChangeArrowheads="1"/>
          </p:cNvSpPr>
          <p:nvPr/>
        </p:nvSpPr>
        <p:spPr bwMode="auto">
          <a:xfrm>
            <a:off x="3059113" y="5012656"/>
            <a:ext cx="4321175" cy="1311275"/>
          </a:xfrm>
          <a:prstGeom prst="rect">
            <a:avLst/>
          </a:prstGeom>
          <a:solidFill>
            <a:srgbClr val="8EDA8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a:solidFill>
                  <a:srgbClr val="000000"/>
                </a:solidFill>
              </a:rPr>
              <a:t>字节←字节</a:t>
            </a:r>
            <a:r>
              <a:rPr lang="en-US" altLang="zh-CN" b="1">
                <a:solidFill>
                  <a:srgbClr val="000000"/>
                </a:solidFill>
              </a:rPr>
              <a:t>×</a:t>
            </a:r>
            <a:r>
              <a:rPr lang="zh-CN" altLang="en-US" b="1">
                <a:solidFill>
                  <a:srgbClr val="000000"/>
                </a:solidFill>
              </a:rPr>
              <a:t>字节</a:t>
            </a:r>
          </a:p>
          <a:p>
            <a:pPr eaLnBrk="1" hangingPunct="1">
              <a:spcBef>
                <a:spcPct val="50000"/>
              </a:spcBef>
            </a:pPr>
            <a:r>
              <a:rPr lang="zh-CN" altLang="en-US" b="1">
                <a:solidFill>
                  <a:srgbClr val="000000"/>
                </a:solidFill>
              </a:rPr>
              <a:t>字  ← 字 </a:t>
            </a:r>
            <a:r>
              <a:rPr lang="en-US" altLang="zh-CN" b="1">
                <a:solidFill>
                  <a:srgbClr val="000000"/>
                </a:solidFill>
              </a:rPr>
              <a:t>× </a:t>
            </a:r>
            <a:r>
              <a:rPr lang="zh-CN" altLang="en-US" b="1">
                <a:solidFill>
                  <a:srgbClr val="000000"/>
                </a:solidFill>
              </a:rPr>
              <a:t>字</a:t>
            </a:r>
          </a:p>
        </p:txBody>
      </p:sp>
    </p:spTree>
    <p:extLst>
      <p:ext uri="{BB962C8B-B14F-4D97-AF65-F5344CB8AC3E}">
        <p14:creationId xmlns:p14="http://schemas.microsoft.com/office/powerpoint/2010/main" val="420918123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69" y="1484784"/>
            <a:ext cx="7886462" cy="432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1835696" y="5589240"/>
            <a:ext cx="720080" cy="0"/>
          </a:xfrm>
          <a:prstGeom prst="line">
            <a:avLst/>
          </a:prstGeom>
        </p:spPr>
        <p:style>
          <a:lnRef idx="3">
            <a:schemeClr val="accent4"/>
          </a:lnRef>
          <a:fillRef idx="0">
            <a:schemeClr val="accent4"/>
          </a:fillRef>
          <a:effectRef idx="2">
            <a:schemeClr val="accent4"/>
          </a:effectRef>
          <a:fontRef idx="minor">
            <a:schemeClr val="tx1"/>
          </a:fontRef>
        </p:style>
      </p:cxnSp>
      <p:sp>
        <p:nvSpPr>
          <p:cNvPr id="5" name="文本框 4"/>
          <p:cNvSpPr txBox="1"/>
          <p:nvPr/>
        </p:nvSpPr>
        <p:spPr>
          <a:xfrm>
            <a:off x="2195736" y="5808862"/>
            <a:ext cx="2520280" cy="369332"/>
          </a:xfrm>
          <a:prstGeom prst="rect">
            <a:avLst/>
          </a:prstGeom>
          <a:noFill/>
        </p:spPr>
        <p:txBody>
          <a:bodyPr wrap="square" rtlCol="0">
            <a:spAutoFit/>
          </a:bodyPr>
          <a:lstStyle/>
          <a:p>
            <a:r>
              <a:rPr lang="zh-CN" altLang="en-US" dirty="0" smtClean="0"/>
              <a:t>无长度属性</a:t>
            </a:r>
            <a:endParaRPr lang="zh-CN" altLang="en-US" dirty="0"/>
          </a:p>
        </p:txBody>
      </p:sp>
    </p:spTree>
    <p:extLst>
      <p:ext uri="{BB962C8B-B14F-4D97-AF65-F5344CB8AC3E}">
        <p14:creationId xmlns:p14="http://schemas.microsoft.com/office/powerpoint/2010/main" val="159113598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700213"/>
            <a:ext cx="77771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3.7  </a:t>
            </a:r>
            <a:r>
              <a:rPr lang="zh-CN" altLang="en-US" b="1" dirty="0">
                <a:solidFill>
                  <a:srgbClr val="000000"/>
                </a:solidFill>
              </a:rPr>
              <a:t>乘法的字节运算。要计算两个无符号数</a:t>
            </a:r>
            <a:r>
              <a:rPr lang="en-US" altLang="zh-CN" b="1" dirty="0">
                <a:solidFill>
                  <a:srgbClr val="000000"/>
                </a:solidFill>
              </a:rPr>
              <a:t>2CH</a:t>
            </a:r>
            <a:r>
              <a:rPr lang="zh-CN" altLang="en-US" b="1" dirty="0">
                <a:solidFill>
                  <a:srgbClr val="000000"/>
                </a:solidFill>
              </a:rPr>
              <a:t>、</a:t>
            </a:r>
            <a:r>
              <a:rPr lang="en-US" altLang="zh-CN" b="1" dirty="0">
                <a:solidFill>
                  <a:srgbClr val="000000"/>
                </a:solidFill>
              </a:rPr>
              <a:t>42H</a:t>
            </a:r>
            <a:r>
              <a:rPr lang="zh-CN" altLang="en-US" b="1" dirty="0">
                <a:solidFill>
                  <a:srgbClr val="000000"/>
                </a:solidFill>
              </a:rPr>
              <a:t>的乘积，结果保存在</a:t>
            </a:r>
            <a:r>
              <a:rPr lang="en-US" altLang="zh-CN" b="1" dirty="0">
                <a:solidFill>
                  <a:srgbClr val="000000"/>
                </a:solidFill>
              </a:rPr>
              <a:t>AX</a:t>
            </a:r>
            <a:r>
              <a:rPr lang="zh-CN" altLang="en-US" b="1" dirty="0">
                <a:solidFill>
                  <a:srgbClr val="000000"/>
                </a:solidFill>
              </a:rPr>
              <a:t>中。</a:t>
            </a:r>
          </a:p>
          <a:p>
            <a:pPr eaLnBrk="1" hangingPunct="1"/>
            <a:r>
              <a:rPr lang="zh-CN" altLang="en-US" b="1" dirty="0">
                <a:solidFill>
                  <a:srgbClr val="000000"/>
                </a:solidFill>
              </a:rPr>
              <a:t>解：程序段如下：</a:t>
            </a:r>
          </a:p>
          <a:p>
            <a:pPr eaLnBrk="1" hangingPunct="1"/>
            <a:r>
              <a:rPr lang="en-US" altLang="zh-CN" b="1" dirty="0"/>
              <a:t>MOV  AL, 2CH</a:t>
            </a:r>
          </a:p>
          <a:p>
            <a:pPr eaLnBrk="1" hangingPunct="1"/>
            <a:r>
              <a:rPr lang="en-US" altLang="zh-CN" b="1" dirty="0"/>
              <a:t>MOV  BL, 42H</a:t>
            </a:r>
          </a:p>
          <a:p>
            <a:pPr eaLnBrk="1" hangingPunct="1"/>
            <a:r>
              <a:rPr lang="en-US" altLang="zh-CN" b="1" dirty="0"/>
              <a:t>MUL  BL</a:t>
            </a:r>
          </a:p>
          <a:p>
            <a:pPr eaLnBrk="1" hangingPunct="1"/>
            <a:r>
              <a:rPr lang="zh-CN" altLang="en-US" b="1" dirty="0">
                <a:solidFill>
                  <a:srgbClr val="000000"/>
                </a:solidFill>
              </a:rPr>
              <a:t>结果（</a:t>
            </a:r>
            <a:r>
              <a:rPr lang="en-US" altLang="zh-CN" b="1" dirty="0">
                <a:solidFill>
                  <a:srgbClr val="000000"/>
                </a:solidFill>
              </a:rPr>
              <a:t>AX</a:t>
            </a:r>
            <a:r>
              <a:rPr lang="zh-CN" altLang="en-US" b="1" dirty="0">
                <a:solidFill>
                  <a:srgbClr val="000000"/>
                </a:solidFill>
              </a:rPr>
              <a:t>）＝</a:t>
            </a:r>
            <a:r>
              <a:rPr lang="en-US" altLang="zh-CN" b="1" dirty="0">
                <a:solidFill>
                  <a:srgbClr val="000000"/>
                </a:solidFill>
              </a:rPr>
              <a:t>0B58H</a:t>
            </a:r>
            <a:r>
              <a:rPr lang="zh-CN" altLang="en-US" b="1" dirty="0">
                <a:solidFill>
                  <a:srgbClr val="000000"/>
                </a:solidFill>
              </a:rPr>
              <a:t>，</a:t>
            </a:r>
            <a:r>
              <a:rPr lang="en-US" altLang="zh-CN" b="1" dirty="0">
                <a:solidFill>
                  <a:srgbClr val="FF0000"/>
                </a:solidFill>
              </a:rPr>
              <a:t>CF</a:t>
            </a:r>
            <a:r>
              <a:rPr lang="zh-CN" altLang="en-US" b="1" dirty="0">
                <a:solidFill>
                  <a:srgbClr val="FF0000"/>
                </a:solidFill>
              </a:rPr>
              <a:t>＝</a:t>
            </a:r>
            <a:r>
              <a:rPr lang="en-US" altLang="zh-CN" b="1" dirty="0">
                <a:solidFill>
                  <a:srgbClr val="FF0000"/>
                </a:solidFill>
              </a:rPr>
              <a:t>1</a:t>
            </a:r>
            <a:r>
              <a:rPr lang="zh-CN" altLang="en-US" b="1" dirty="0">
                <a:solidFill>
                  <a:srgbClr val="FF0000"/>
                </a:solidFill>
              </a:rPr>
              <a:t>，</a:t>
            </a:r>
            <a:r>
              <a:rPr lang="en-US" altLang="zh-CN" b="1" dirty="0">
                <a:solidFill>
                  <a:srgbClr val="FF0000"/>
                </a:solidFill>
              </a:rPr>
              <a:t>OF</a:t>
            </a:r>
            <a:r>
              <a:rPr lang="zh-CN" altLang="en-US" b="1" dirty="0">
                <a:solidFill>
                  <a:srgbClr val="FF0000"/>
                </a:solidFill>
              </a:rPr>
              <a:t>＝</a:t>
            </a:r>
            <a:r>
              <a:rPr lang="en-US" altLang="zh-CN" b="1" dirty="0">
                <a:solidFill>
                  <a:srgbClr val="FF0000"/>
                </a:solidFill>
              </a:rPr>
              <a:t>1</a:t>
            </a:r>
            <a:r>
              <a:rPr lang="zh-CN" altLang="en-US" b="1" dirty="0">
                <a:solidFill>
                  <a:srgbClr val="000000"/>
                </a:solidFill>
              </a:rPr>
              <a:t>。</a:t>
            </a:r>
          </a:p>
        </p:txBody>
      </p:sp>
    </p:spTree>
    <p:extLst>
      <p:ext uri="{BB962C8B-B14F-4D97-AF65-F5344CB8AC3E}">
        <p14:creationId xmlns:p14="http://schemas.microsoft.com/office/powerpoint/2010/main" val="168257200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700213"/>
            <a:ext cx="756126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3.8  </a:t>
            </a:r>
            <a:r>
              <a:rPr lang="zh-CN" altLang="en-US" b="1" dirty="0">
                <a:solidFill>
                  <a:srgbClr val="000000"/>
                </a:solidFill>
              </a:rPr>
              <a:t>乘法的字运算。要计算两个有符号数</a:t>
            </a:r>
            <a:r>
              <a:rPr lang="en-US" altLang="zh-CN" b="1" dirty="0">
                <a:solidFill>
                  <a:srgbClr val="000000"/>
                </a:solidFill>
              </a:rPr>
              <a:t>1000</a:t>
            </a:r>
            <a:r>
              <a:rPr lang="zh-CN" altLang="en-US" b="1" dirty="0">
                <a:solidFill>
                  <a:srgbClr val="000000"/>
                </a:solidFill>
              </a:rPr>
              <a:t>、－</a:t>
            </a:r>
            <a:r>
              <a:rPr lang="en-US" altLang="zh-CN" b="1" dirty="0">
                <a:solidFill>
                  <a:srgbClr val="000000"/>
                </a:solidFill>
              </a:rPr>
              <a:t>12345</a:t>
            </a:r>
            <a:r>
              <a:rPr lang="zh-CN" altLang="en-US" b="1" dirty="0">
                <a:solidFill>
                  <a:srgbClr val="000000"/>
                </a:solidFill>
              </a:rPr>
              <a:t>的乘积。</a:t>
            </a:r>
          </a:p>
          <a:p>
            <a:pPr eaLnBrk="1" hangingPunct="1"/>
            <a:r>
              <a:rPr lang="zh-CN" altLang="en-US" b="1" dirty="0">
                <a:solidFill>
                  <a:srgbClr val="000000"/>
                </a:solidFill>
              </a:rPr>
              <a:t>	解：程序段如下：</a:t>
            </a:r>
          </a:p>
          <a:p>
            <a:pPr eaLnBrk="1" hangingPunct="1"/>
            <a:r>
              <a:rPr lang="zh-CN" altLang="en-US" b="1" dirty="0">
                <a:solidFill>
                  <a:srgbClr val="000000"/>
                </a:solidFill>
              </a:rPr>
              <a:t>		</a:t>
            </a:r>
            <a:r>
              <a:rPr lang="en-US" altLang="zh-CN" b="1" dirty="0"/>
              <a:t>MOV	AX, 1000</a:t>
            </a:r>
          </a:p>
          <a:p>
            <a:pPr eaLnBrk="1" hangingPunct="1"/>
            <a:r>
              <a:rPr lang="en-US" altLang="zh-CN" b="1" dirty="0"/>
              <a:t>		MOV 	BX, -12345</a:t>
            </a:r>
          </a:p>
          <a:p>
            <a:pPr eaLnBrk="1" hangingPunct="1"/>
            <a:r>
              <a:rPr lang="en-US" altLang="zh-CN" b="1" dirty="0"/>
              <a:t>		IMUL	BX</a:t>
            </a:r>
          </a:p>
          <a:p>
            <a:pPr eaLnBrk="1" hangingPunct="1"/>
            <a:r>
              <a:rPr lang="zh-CN" altLang="en-US" b="1" dirty="0">
                <a:solidFill>
                  <a:srgbClr val="000000"/>
                </a:solidFill>
              </a:rPr>
              <a:t>执行得到结果（</a:t>
            </a:r>
            <a:r>
              <a:rPr lang="en-US" altLang="zh-CN" b="1" dirty="0">
                <a:solidFill>
                  <a:srgbClr val="000000"/>
                </a:solidFill>
              </a:rPr>
              <a:t>DX</a:t>
            </a:r>
            <a:r>
              <a:rPr lang="zh-CN" altLang="en-US" b="1" dirty="0">
                <a:solidFill>
                  <a:srgbClr val="000000"/>
                </a:solidFill>
              </a:rPr>
              <a:t>）＝</a:t>
            </a:r>
            <a:r>
              <a:rPr lang="en-US" altLang="zh-CN" b="1" dirty="0">
                <a:solidFill>
                  <a:srgbClr val="000000"/>
                </a:solidFill>
              </a:rPr>
              <a:t>FF43H</a:t>
            </a:r>
            <a:r>
              <a:rPr lang="zh-CN" altLang="en-US" b="1" dirty="0">
                <a:solidFill>
                  <a:srgbClr val="000000"/>
                </a:solidFill>
              </a:rPr>
              <a:t>，</a:t>
            </a:r>
          </a:p>
          <a:p>
            <a:pPr eaLnBrk="1" hangingPunct="1"/>
            <a:r>
              <a:rPr lang="zh-CN" altLang="en-US" b="1" dirty="0">
                <a:solidFill>
                  <a:srgbClr val="000000"/>
                </a:solidFill>
              </a:rPr>
              <a:t>（</a:t>
            </a:r>
            <a:r>
              <a:rPr lang="en-US" altLang="zh-CN" b="1" dirty="0">
                <a:solidFill>
                  <a:srgbClr val="000000"/>
                </a:solidFill>
              </a:rPr>
              <a:t>AX</a:t>
            </a:r>
            <a:r>
              <a:rPr lang="zh-CN" altLang="en-US" b="1" dirty="0">
                <a:solidFill>
                  <a:srgbClr val="000000"/>
                </a:solidFill>
              </a:rPr>
              <a:t>）＝</a:t>
            </a:r>
            <a:r>
              <a:rPr lang="en-US" altLang="zh-CN" b="1" dirty="0">
                <a:solidFill>
                  <a:srgbClr val="000000"/>
                </a:solidFill>
              </a:rPr>
              <a:t>A158H</a:t>
            </a:r>
            <a:r>
              <a:rPr lang="zh-CN" altLang="en-US" b="1" dirty="0">
                <a:solidFill>
                  <a:srgbClr val="000000"/>
                </a:solidFill>
              </a:rPr>
              <a:t>，</a:t>
            </a:r>
            <a:r>
              <a:rPr lang="en-US" altLang="zh-CN" b="1" dirty="0">
                <a:solidFill>
                  <a:srgbClr val="FF0000"/>
                </a:solidFill>
              </a:rPr>
              <a:t>CF</a:t>
            </a:r>
            <a:r>
              <a:rPr lang="zh-CN" altLang="en-US" b="1" dirty="0">
                <a:solidFill>
                  <a:srgbClr val="FF0000"/>
                </a:solidFill>
              </a:rPr>
              <a:t>＝</a:t>
            </a:r>
            <a:r>
              <a:rPr lang="en-US" altLang="zh-CN" b="1" dirty="0">
                <a:solidFill>
                  <a:srgbClr val="FF0000"/>
                </a:solidFill>
              </a:rPr>
              <a:t>1</a:t>
            </a:r>
            <a:r>
              <a:rPr lang="zh-CN" altLang="en-US" b="1" dirty="0">
                <a:solidFill>
                  <a:srgbClr val="FF0000"/>
                </a:solidFill>
              </a:rPr>
              <a:t>，</a:t>
            </a:r>
            <a:r>
              <a:rPr lang="en-US" altLang="zh-CN" b="1" dirty="0">
                <a:solidFill>
                  <a:srgbClr val="FF0000"/>
                </a:solidFill>
              </a:rPr>
              <a:t>OF</a:t>
            </a:r>
            <a:r>
              <a:rPr lang="zh-CN" altLang="en-US" b="1" dirty="0">
                <a:solidFill>
                  <a:srgbClr val="FF0000"/>
                </a:solidFill>
              </a:rPr>
              <a:t>＝</a:t>
            </a:r>
            <a:r>
              <a:rPr lang="en-US" altLang="zh-CN" b="1" dirty="0">
                <a:solidFill>
                  <a:srgbClr val="FF0000"/>
                </a:solidFill>
              </a:rPr>
              <a:t>1 </a:t>
            </a:r>
          </a:p>
        </p:txBody>
      </p:sp>
    </p:spTree>
    <p:extLst>
      <p:ext uri="{BB962C8B-B14F-4D97-AF65-F5344CB8AC3E}">
        <p14:creationId xmlns:p14="http://schemas.microsoft.com/office/powerpoint/2010/main" val="91552378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557338"/>
            <a:ext cx="77771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1327E7"/>
                </a:solidFill>
              </a:rPr>
              <a:t>（四）除法指令</a:t>
            </a:r>
          </a:p>
          <a:p>
            <a:pPr eaLnBrk="1" hangingPunct="1"/>
            <a:r>
              <a:rPr lang="zh-CN" altLang="en-US" sz="2800" b="1" dirty="0">
                <a:solidFill>
                  <a:srgbClr val="000000"/>
                </a:solidFill>
              </a:rPr>
              <a:t>格式：</a:t>
            </a:r>
          </a:p>
          <a:p>
            <a:pPr eaLnBrk="1" hangingPunct="1"/>
            <a:r>
              <a:rPr lang="zh-CN" altLang="en-US" sz="2800" b="1" dirty="0">
                <a:solidFill>
                  <a:srgbClr val="000000"/>
                </a:solidFill>
              </a:rPr>
              <a:t>  </a:t>
            </a:r>
            <a:r>
              <a:rPr lang="en-US" altLang="zh-CN" sz="2800" b="1" dirty="0">
                <a:solidFill>
                  <a:srgbClr val="000000"/>
                </a:solidFill>
              </a:rPr>
              <a:t>DIV   SRC 	</a:t>
            </a:r>
            <a:r>
              <a:rPr lang="zh-CN" altLang="en-US" sz="2800" b="1" dirty="0">
                <a:solidFill>
                  <a:srgbClr val="000000"/>
                </a:solidFill>
              </a:rPr>
              <a:t>；无符号数的除法</a:t>
            </a:r>
          </a:p>
          <a:p>
            <a:pPr eaLnBrk="1" hangingPunct="1"/>
            <a:r>
              <a:rPr lang="zh-CN" altLang="en-US" sz="2800" b="1" dirty="0">
                <a:solidFill>
                  <a:srgbClr val="000000"/>
                </a:solidFill>
              </a:rPr>
              <a:t>  </a:t>
            </a:r>
            <a:r>
              <a:rPr lang="en-US" altLang="zh-CN" sz="2800" b="1" dirty="0">
                <a:solidFill>
                  <a:srgbClr val="000000"/>
                </a:solidFill>
              </a:rPr>
              <a:t>IDIV  SRC 	</a:t>
            </a:r>
            <a:r>
              <a:rPr lang="zh-CN" altLang="en-US" sz="2800" b="1" dirty="0">
                <a:solidFill>
                  <a:srgbClr val="000000"/>
                </a:solidFill>
              </a:rPr>
              <a:t>；有符号数的除法</a:t>
            </a:r>
          </a:p>
          <a:p>
            <a:pPr eaLnBrk="1" hangingPunct="1"/>
            <a:r>
              <a:rPr lang="zh-CN" altLang="en-US" sz="2800" b="1" dirty="0">
                <a:solidFill>
                  <a:srgbClr val="000000"/>
                </a:solidFill>
              </a:rPr>
              <a:t>说明：</a:t>
            </a:r>
          </a:p>
          <a:p>
            <a:pPr eaLnBrk="1" hangingPunct="1"/>
            <a:r>
              <a:rPr lang="en-US" altLang="zh-CN" sz="2800" b="1" dirty="0">
                <a:solidFill>
                  <a:srgbClr val="000000"/>
                </a:solidFill>
              </a:rPr>
              <a:t>DIV</a:t>
            </a:r>
            <a:r>
              <a:rPr lang="zh-CN" altLang="en-US" sz="2800" b="1" dirty="0">
                <a:solidFill>
                  <a:srgbClr val="000000"/>
                </a:solidFill>
              </a:rPr>
              <a:t>为无符号数除法指令，</a:t>
            </a:r>
            <a:r>
              <a:rPr lang="en-US" altLang="zh-CN" sz="2800" b="1" dirty="0">
                <a:solidFill>
                  <a:srgbClr val="000000"/>
                </a:solidFill>
              </a:rPr>
              <a:t>IDIV</a:t>
            </a:r>
            <a:r>
              <a:rPr lang="zh-CN" altLang="en-US" sz="2800" b="1" dirty="0">
                <a:solidFill>
                  <a:srgbClr val="000000"/>
                </a:solidFill>
              </a:rPr>
              <a:t>为有符号数除法指令，</a:t>
            </a:r>
            <a:r>
              <a:rPr lang="zh-CN" altLang="en-US" sz="2800" b="1" dirty="0">
                <a:solidFill>
                  <a:srgbClr val="FF0000"/>
                </a:solidFill>
              </a:rPr>
              <a:t>指令的目的操作数隐含</a:t>
            </a:r>
            <a:r>
              <a:rPr lang="zh-CN" altLang="en-US" sz="2800" b="1" dirty="0">
                <a:solidFill>
                  <a:srgbClr val="000000"/>
                </a:solidFill>
              </a:rPr>
              <a:t>在</a:t>
            </a:r>
            <a:r>
              <a:rPr lang="en-US" altLang="zh-CN" sz="2800" b="1" dirty="0">
                <a:solidFill>
                  <a:srgbClr val="000000"/>
                </a:solidFill>
              </a:rPr>
              <a:t>DX</a:t>
            </a:r>
            <a:r>
              <a:rPr lang="zh-CN" altLang="en-US" sz="2800" b="1" dirty="0">
                <a:solidFill>
                  <a:srgbClr val="000000"/>
                </a:solidFill>
              </a:rPr>
              <a:t>：</a:t>
            </a:r>
            <a:r>
              <a:rPr lang="en-US" altLang="zh-CN" sz="2800" b="1" dirty="0">
                <a:solidFill>
                  <a:srgbClr val="000000"/>
                </a:solidFill>
              </a:rPr>
              <a:t>AX</a:t>
            </a:r>
            <a:r>
              <a:rPr lang="zh-CN" altLang="en-US" sz="2800" b="1" dirty="0">
                <a:solidFill>
                  <a:srgbClr val="000000"/>
                </a:solidFill>
              </a:rPr>
              <a:t>（或</a:t>
            </a:r>
            <a:r>
              <a:rPr lang="en-US" altLang="zh-CN" sz="2800" b="1" dirty="0">
                <a:solidFill>
                  <a:srgbClr val="000000"/>
                </a:solidFill>
              </a:rPr>
              <a:t>AX</a:t>
            </a:r>
            <a:r>
              <a:rPr lang="zh-CN" altLang="en-US" sz="2800" b="1" dirty="0">
                <a:solidFill>
                  <a:srgbClr val="000000"/>
                </a:solidFill>
              </a:rPr>
              <a:t>）中，</a:t>
            </a:r>
            <a:r>
              <a:rPr lang="en-US" altLang="zh-CN" sz="2800" b="1" dirty="0"/>
              <a:t>SRC</a:t>
            </a:r>
            <a:r>
              <a:rPr lang="zh-CN" altLang="en-US" sz="2800" b="1" dirty="0"/>
              <a:t>可以取通用寄存器和存储单元，它必须有类型</a:t>
            </a:r>
            <a:r>
              <a:rPr lang="zh-CN" altLang="en-US" sz="2800" b="1" dirty="0">
                <a:solidFill>
                  <a:srgbClr val="000000"/>
                </a:solidFill>
              </a:rPr>
              <a:t>，而且只能是字节和字，它们决定了除法操作的类型。</a:t>
            </a:r>
          </a:p>
        </p:txBody>
      </p:sp>
    </p:spTree>
    <p:extLst>
      <p:ext uri="{BB962C8B-B14F-4D97-AF65-F5344CB8AC3E}">
        <p14:creationId xmlns:p14="http://schemas.microsoft.com/office/powerpoint/2010/main" val="19034228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628775"/>
            <a:ext cx="770413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dirty="0">
                <a:solidFill>
                  <a:srgbClr val="FF0101"/>
                </a:solidFill>
              </a:rPr>
              <a:t>除法操作类型 </a:t>
            </a:r>
            <a:r>
              <a:rPr lang="en-US" altLang="zh-CN" b="1" dirty="0">
                <a:solidFill>
                  <a:srgbClr val="FF0101"/>
                </a:solidFill>
              </a:rPr>
              <a:t>:</a:t>
            </a:r>
          </a:p>
          <a:p>
            <a:pPr eaLnBrk="1" hangingPunct="1">
              <a:spcBef>
                <a:spcPct val="50000"/>
              </a:spcBef>
            </a:pPr>
            <a:r>
              <a:rPr lang="en-US" altLang="zh-CN" b="1" dirty="0">
                <a:solidFill>
                  <a:srgbClr val="000000"/>
                </a:solidFill>
              </a:rPr>
              <a:t>①</a:t>
            </a:r>
            <a:r>
              <a:rPr lang="zh-CN" altLang="en-US" b="1" dirty="0">
                <a:solidFill>
                  <a:srgbClr val="000000"/>
                </a:solidFill>
              </a:rPr>
              <a:t>当</a:t>
            </a:r>
            <a:r>
              <a:rPr lang="en-US" altLang="zh-CN" b="1" dirty="0">
                <a:solidFill>
                  <a:srgbClr val="000000"/>
                </a:solidFill>
              </a:rPr>
              <a:t>SRC</a:t>
            </a:r>
            <a:r>
              <a:rPr lang="zh-CN" altLang="en-US" b="1" dirty="0">
                <a:solidFill>
                  <a:srgbClr val="000000"/>
                </a:solidFill>
              </a:rPr>
              <a:t>为字节时，</a:t>
            </a:r>
            <a:r>
              <a:rPr lang="en-US" altLang="zh-CN" b="1" dirty="0">
                <a:solidFill>
                  <a:srgbClr val="000000"/>
                </a:solidFill>
              </a:rPr>
              <a:t>DIV</a:t>
            </a:r>
            <a:r>
              <a:rPr lang="zh-CN" altLang="en-US" b="1" dirty="0">
                <a:solidFill>
                  <a:srgbClr val="000000"/>
                </a:solidFill>
              </a:rPr>
              <a:t>和</a:t>
            </a:r>
            <a:r>
              <a:rPr lang="en-US" altLang="zh-CN" b="1" dirty="0">
                <a:solidFill>
                  <a:srgbClr val="000000"/>
                </a:solidFill>
              </a:rPr>
              <a:t>IDIV</a:t>
            </a:r>
            <a:r>
              <a:rPr lang="zh-CN" altLang="en-US" b="1" dirty="0">
                <a:solidFill>
                  <a:srgbClr val="000000"/>
                </a:solidFill>
              </a:rPr>
              <a:t>为字节运算，这时表示将</a:t>
            </a:r>
            <a:r>
              <a:rPr lang="en-US" altLang="zh-CN" b="1" dirty="0">
                <a:solidFill>
                  <a:srgbClr val="FF0000"/>
                </a:solidFill>
              </a:rPr>
              <a:t>AX</a:t>
            </a:r>
            <a:r>
              <a:rPr lang="zh-CN" altLang="en-US" b="1" dirty="0">
                <a:solidFill>
                  <a:srgbClr val="FF0000"/>
                </a:solidFill>
              </a:rPr>
              <a:t>中的</a:t>
            </a:r>
            <a:r>
              <a:rPr lang="en-US" altLang="zh-CN" b="1" dirty="0">
                <a:solidFill>
                  <a:srgbClr val="FF0000"/>
                </a:solidFill>
              </a:rPr>
              <a:t>16</a:t>
            </a:r>
            <a:r>
              <a:rPr lang="zh-CN" altLang="en-US" b="1" dirty="0">
                <a:solidFill>
                  <a:srgbClr val="FF0000"/>
                </a:solidFill>
              </a:rPr>
              <a:t>位二进制数除以</a:t>
            </a:r>
            <a:r>
              <a:rPr lang="en-US" altLang="zh-CN" b="1" dirty="0">
                <a:solidFill>
                  <a:srgbClr val="FF0000"/>
                </a:solidFill>
              </a:rPr>
              <a:t>8</a:t>
            </a:r>
            <a:r>
              <a:rPr lang="zh-CN" altLang="en-US" b="1" dirty="0">
                <a:solidFill>
                  <a:srgbClr val="FF0000"/>
                </a:solidFill>
              </a:rPr>
              <a:t>位二进制数（</a:t>
            </a:r>
            <a:r>
              <a:rPr lang="en-US" altLang="zh-CN" b="1" dirty="0">
                <a:solidFill>
                  <a:srgbClr val="FF0000"/>
                </a:solidFill>
              </a:rPr>
              <a:t>SRC</a:t>
            </a:r>
            <a:r>
              <a:rPr lang="zh-CN" altLang="en-US" b="1" dirty="0">
                <a:solidFill>
                  <a:srgbClr val="FF0000"/>
                </a:solidFill>
              </a:rPr>
              <a:t>），</a:t>
            </a:r>
            <a:r>
              <a:rPr lang="zh-CN" altLang="en-US" b="1" dirty="0">
                <a:solidFill>
                  <a:srgbClr val="000000"/>
                </a:solidFill>
              </a:rPr>
              <a:t>其结果的商保存在（</a:t>
            </a:r>
            <a:r>
              <a:rPr lang="en-US" altLang="zh-CN" b="1" dirty="0">
                <a:solidFill>
                  <a:srgbClr val="000000"/>
                </a:solidFill>
              </a:rPr>
              <a:t>AL</a:t>
            </a:r>
            <a:r>
              <a:rPr lang="zh-CN" altLang="en-US" b="1" dirty="0">
                <a:solidFill>
                  <a:srgbClr val="000000"/>
                </a:solidFill>
              </a:rPr>
              <a:t>）中，余数保存在（</a:t>
            </a:r>
            <a:r>
              <a:rPr lang="en-US" altLang="zh-CN" b="1" dirty="0">
                <a:solidFill>
                  <a:srgbClr val="000000"/>
                </a:solidFill>
              </a:rPr>
              <a:t>AH</a:t>
            </a:r>
            <a:r>
              <a:rPr lang="zh-CN" altLang="en-US" b="1" dirty="0">
                <a:solidFill>
                  <a:srgbClr val="000000"/>
                </a:solidFill>
              </a:rPr>
              <a:t>）中；</a:t>
            </a:r>
          </a:p>
        </p:txBody>
      </p:sp>
      <p:grpSp>
        <p:nvGrpSpPr>
          <p:cNvPr id="4" name="Group 6"/>
          <p:cNvGrpSpPr>
            <a:grpSpLocks/>
          </p:cNvGrpSpPr>
          <p:nvPr/>
        </p:nvGrpSpPr>
        <p:grpSpPr bwMode="auto">
          <a:xfrm>
            <a:off x="755650" y="4724400"/>
            <a:ext cx="7315200" cy="1463675"/>
            <a:chOff x="336" y="1248"/>
            <a:chExt cx="4608" cy="922"/>
          </a:xfrm>
        </p:grpSpPr>
        <p:sp>
          <p:nvSpPr>
            <p:cNvPr id="5" name="Rectangle 7"/>
            <p:cNvSpPr>
              <a:spLocks noChangeArrowheads="1"/>
            </p:cNvSpPr>
            <p:nvPr/>
          </p:nvSpPr>
          <p:spPr bwMode="auto">
            <a:xfrm>
              <a:off x="1536" y="1536"/>
              <a:ext cx="188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b="1">
                  <a:solidFill>
                    <a:srgbClr val="FF0000"/>
                  </a:solidFill>
                </a:rPr>
                <a:t>（</a:t>
              </a:r>
              <a:r>
                <a:rPr lang="en-US" altLang="zh-CN" sz="4000" b="1">
                  <a:solidFill>
                    <a:srgbClr val="FF0000"/>
                  </a:solidFill>
                </a:rPr>
                <a:t>AX)/(SRC)</a:t>
              </a:r>
            </a:p>
          </p:txBody>
        </p:sp>
        <p:sp>
          <p:nvSpPr>
            <p:cNvPr id="6" name="Rectangle 8"/>
            <p:cNvSpPr>
              <a:spLocks noChangeArrowheads="1"/>
            </p:cNvSpPr>
            <p:nvPr/>
          </p:nvSpPr>
          <p:spPr bwMode="auto">
            <a:xfrm>
              <a:off x="4320" y="1344"/>
              <a:ext cx="6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000" b="1">
                  <a:solidFill>
                    <a:srgbClr val="FF0000"/>
                  </a:solidFill>
                </a:rPr>
                <a:t>AL</a:t>
              </a:r>
            </a:p>
          </p:txBody>
        </p:sp>
        <p:sp>
          <p:nvSpPr>
            <p:cNvPr id="7" name="Rectangle 9"/>
            <p:cNvSpPr>
              <a:spLocks noChangeArrowheads="1"/>
            </p:cNvSpPr>
            <p:nvPr/>
          </p:nvSpPr>
          <p:spPr bwMode="auto">
            <a:xfrm>
              <a:off x="3840" y="1248"/>
              <a:ext cx="4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rPr>
                <a:t>商</a:t>
              </a:r>
            </a:p>
          </p:txBody>
        </p:sp>
        <p:sp>
          <p:nvSpPr>
            <p:cNvPr id="8" name="Line 10"/>
            <p:cNvSpPr>
              <a:spLocks noChangeShapeType="1"/>
            </p:cNvSpPr>
            <p:nvPr/>
          </p:nvSpPr>
          <p:spPr bwMode="auto">
            <a:xfrm flipH="1">
              <a:off x="3312" y="1776"/>
              <a:ext cx="480" cy="0"/>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Rectangle 11"/>
            <p:cNvSpPr>
              <a:spLocks noChangeArrowheads="1"/>
            </p:cNvSpPr>
            <p:nvPr/>
          </p:nvSpPr>
          <p:spPr bwMode="auto">
            <a:xfrm>
              <a:off x="336" y="1536"/>
              <a:ext cx="15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00"/>
                  </a:solidFill>
                </a:rPr>
                <a:t>字节除法</a:t>
              </a:r>
            </a:p>
          </p:txBody>
        </p:sp>
        <p:sp>
          <p:nvSpPr>
            <p:cNvPr id="10" name="Line 12"/>
            <p:cNvSpPr>
              <a:spLocks noChangeShapeType="1"/>
            </p:cNvSpPr>
            <p:nvPr/>
          </p:nvSpPr>
          <p:spPr bwMode="auto">
            <a:xfrm flipH="1">
              <a:off x="3792" y="1584"/>
              <a:ext cx="576" cy="0"/>
            </a:xfrm>
            <a:prstGeom prst="line">
              <a:avLst/>
            </a:prstGeom>
            <a:noFill/>
            <a:ln w="57150">
              <a:solidFill>
                <a:srgbClr val="339933"/>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Rectangle 13"/>
            <p:cNvSpPr>
              <a:spLocks noChangeArrowheads="1"/>
            </p:cNvSpPr>
            <p:nvPr/>
          </p:nvSpPr>
          <p:spPr bwMode="auto">
            <a:xfrm>
              <a:off x="3744" y="1632"/>
              <a:ext cx="8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rPr>
                <a:t>余数</a:t>
              </a:r>
            </a:p>
          </p:txBody>
        </p:sp>
        <p:sp>
          <p:nvSpPr>
            <p:cNvPr id="12" name="Line 14"/>
            <p:cNvSpPr>
              <a:spLocks noChangeShapeType="1"/>
            </p:cNvSpPr>
            <p:nvPr/>
          </p:nvSpPr>
          <p:spPr bwMode="auto">
            <a:xfrm rot="5400000" flipH="1">
              <a:off x="3600" y="1776"/>
              <a:ext cx="384" cy="0"/>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15"/>
            <p:cNvSpPr>
              <a:spLocks noChangeShapeType="1"/>
            </p:cNvSpPr>
            <p:nvPr/>
          </p:nvSpPr>
          <p:spPr bwMode="auto">
            <a:xfrm flipH="1">
              <a:off x="3792" y="1968"/>
              <a:ext cx="576" cy="0"/>
            </a:xfrm>
            <a:prstGeom prst="line">
              <a:avLst/>
            </a:prstGeom>
            <a:noFill/>
            <a:ln w="57150">
              <a:solidFill>
                <a:srgbClr val="339933"/>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Rectangle 16"/>
            <p:cNvSpPr>
              <a:spLocks noChangeArrowheads="1"/>
            </p:cNvSpPr>
            <p:nvPr/>
          </p:nvSpPr>
          <p:spPr bwMode="auto">
            <a:xfrm>
              <a:off x="4320" y="1728"/>
              <a:ext cx="4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FF0000"/>
                  </a:solidFill>
                </a:rPr>
                <a:t>AH</a:t>
              </a:r>
            </a:p>
          </p:txBody>
        </p:sp>
      </p:grpSp>
    </p:spTree>
    <p:extLst>
      <p:ext uri="{BB962C8B-B14F-4D97-AF65-F5344CB8AC3E}">
        <p14:creationId xmlns:p14="http://schemas.microsoft.com/office/powerpoint/2010/main" val="414909363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700213"/>
            <a:ext cx="78486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zh-CN" altLang="en-US" b="1" dirty="0">
                <a:solidFill>
                  <a:srgbClr val="FF0101"/>
                </a:solidFill>
              </a:rPr>
              <a:t>除法操作类型 </a:t>
            </a:r>
            <a:r>
              <a:rPr lang="en-US" altLang="zh-CN" b="1" dirty="0">
                <a:solidFill>
                  <a:srgbClr val="FF0101"/>
                </a:solidFill>
              </a:rPr>
              <a:t>:</a:t>
            </a:r>
            <a:endParaRPr lang="en-US" altLang="zh-CN" b="1" dirty="0">
              <a:solidFill>
                <a:srgbClr val="000000"/>
              </a:solidFill>
            </a:endParaRPr>
          </a:p>
          <a:p>
            <a:pPr eaLnBrk="1" hangingPunct="1">
              <a:spcBef>
                <a:spcPct val="50000"/>
              </a:spcBef>
            </a:pPr>
            <a:r>
              <a:rPr lang="en-US" altLang="zh-CN" b="1" dirty="0">
                <a:solidFill>
                  <a:srgbClr val="000000"/>
                </a:solidFill>
              </a:rPr>
              <a:t>②</a:t>
            </a:r>
            <a:r>
              <a:rPr lang="zh-CN" altLang="en-US" b="1" dirty="0">
                <a:solidFill>
                  <a:srgbClr val="000000"/>
                </a:solidFill>
              </a:rPr>
              <a:t>当</a:t>
            </a:r>
            <a:r>
              <a:rPr lang="en-US" altLang="zh-CN" b="1" dirty="0">
                <a:solidFill>
                  <a:srgbClr val="000000"/>
                </a:solidFill>
              </a:rPr>
              <a:t>SRC</a:t>
            </a:r>
            <a:r>
              <a:rPr lang="zh-CN" altLang="en-US" b="1" dirty="0">
                <a:solidFill>
                  <a:srgbClr val="000000"/>
                </a:solidFill>
              </a:rPr>
              <a:t>为字时，</a:t>
            </a:r>
            <a:r>
              <a:rPr lang="en-US" altLang="zh-CN" b="1" dirty="0">
                <a:solidFill>
                  <a:srgbClr val="000000"/>
                </a:solidFill>
              </a:rPr>
              <a:t>DIV</a:t>
            </a:r>
            <a:r>
              <a:rPr lang="zh-CN" altLang="en-US" b="1" dirty="0">
                <a:solidFill>
                  <a:srgbClr val="000000"/>
                </a:solidFill>
              </a:rPr>
              <a:t>和</a:t>
            </a:r>
            <a:r>
              <a:rPr lang="en-US" altLang="zh-CN" b="1" dirty="0">
                <a:solidFill>
                  <a:srgbClr val="000000"/>
                </a:solidFill>
              </a:rPr>
              <a:t>IDIV</a:t>
            </a:r>
            <a:r>
              <a:rPr lang="zh-CN" altLang="en-US" b="1" dirty="0">
                <a:solidFill>
                  <a:srgbClr val="000000"/>
                </a:solidFill>
              </a:rPr>
              <a:t>为字运算，这时表示将</a:t>
            </a:r>
            <a:r>
              <a:rPr lang="en-US" altLang="zh-CN" b="1" dirty="0">
                <a:solidFill>
                  <a:srgbClr val="000000"/>
                </a:solidFill>
              </a:rPr>
              <a:t>DX</a:t>
            </a:r>
            <a:r>
              <a:rPr lang="zh-CN" altLang="en-US" b="1" dirty="0">
                <a:solidFill>
                  <a:srgbClr val="000000"/>
                </a:solidFill>
              </a:rPr>
              <a:t>与</a:t>
            </a:r>
            <a:r>
              <a:rPr lang="en-US" altLang="zh-CN" b="1" dirty="0">
                <a:solidFill>
                  <a:srgbClr val="000000"/>
                </a:solidFill>
              </a:rPr>
              <a:t>AX</a:t>
            </a:r>
            <a:r>
              <a:rPr lang="zh-CN" altLang="en-US" b="1" dirty="0">
                <a:solidFill>
                  <a:srgbClr val="000000"/>
                </a:solidFill>
              </a:rPr>
              <a:t>联合构成的</a:t>
            </a:r>
            <a:r>
              <a:rPr lang="en-US" altLang="zh-CN" b="1" dirty="0">
                <a:solidFill>
                  <a:srgbClr val="000000"/>
                </a:solidFill>
              </a:rPr>
              <a:t>32</a:t>
            </a:r>
            <a:r>
              <a:rPr lang="zh-CN" altLang="en-US" b="1" dirty="0">
                <a:solidFill>
                  <a:srgbClr val="000000"/>
                </a:solidFill>
              </a:rPr>
              <a:t>位二进制数除以</a:t>
            </a:r>
            <a:r>
              <a:rPr lang="en-US" altLang="zh-CN" b="1" dirty="0">
                <a:solidFill>
                  <a:srgbClr val="000000"/>
                </a:solidFill>
              </a:rPr>
              <a:t>16</a:t>
            </a:r>
            <a:r>
              <a:rPr lang="zh-CN" altLang="en-US" b="1" dirty="0">
                <a:solidFill>
                  <a:srgbClr val="000000"/>
                </a:solidFill>
              </a:rPr>
              <a:t>位二进制数（</a:t>
            </a:r>
            <a:r>
              <a:rPr lang="en-US" altLang="zh-CN" b="1" dirty="0">
                <a:solidFill>
                  <a:srgbClr val="000000"/>
                </a:solidFill>
              </a:rPr>
              <a:t>SRC</a:t>
            </a:r>
            <a:r>
              <a:rPr lang="zh-CN" altLang="en-US" b="1" dirty="0">
                <a:solidFill>
                  <a:srgbClr val="000000"/>
                </a:solidFill>
              </a:rPr>
              <a:t>），其结果的商保存在（</a:t>
            </a:r>
            <a:r>
              <a:rPr lang="en-US" altLang="zh-CN" b="1" dirty="0">
                <a:solidFill>
                  <a:srgbClr val="000000"/>
                </a:solidFill>
              </a:rPr>
              <a:t>AX</a:t>
            </a:r>
            <a:r>
              <a:rPr lang="zh-CN" altLang="en-US" b="1" dirty="0">
                <a:solidFill>
                  <a:srgbClr val="000000"/>
                </a:solidFill>
              </a:rPr>
              <a:t>）中，余数保存在（</a:t>
            </a:r>
            <a:r>
              <a:rPr lang="en-US" altLang="zh-CN" b="1" dirty="0">
                <a:solidFill>
                  <a:srgbClr val="000000"/>
                </a:solidFill>
              </a:rPr>
              <a:t>DX</a:t>
            </a:r>
            <a:r>
              <a:rPr lang="zh-CN" altLang="en-US" b="1" dirty="0">
                <a:solidFill>
                  <a:srgbClr val="000000"/>
                </a:solidFill>
              </a:rPr>
              <a:t>）中。</a:t>
            </a:r>
          </a:p>
        </p:txBody>
      </p:sp>
      <p:grpSp>
        <p:nvGrpSpPr>
          <p:cNvPr id="4" name="Group 6"/>
          <p:cNvGrpSpPr>
            <a:grpSpLocks/>
          </p:cNvGrpSpPr>
          <p:nvPr/>
        </p:nvGrpSpPr>
        <p:grpSpPr bwMode="auto">
          <a:xfrm>
            <a:off x="611188" y="4581525"/>
            <a:ext cx="7324725" cy="1463675"/>
            <a:chOff x="336" y="2352"/>
            <a:chExt cx="4614" cy="922"/>
          </a:xfrm>
        </p:grpSpPr>
        <p:sp>
          <p:nvSpPr>
            <p:cNvPr id="5" name="Rectangle 7"/>
            <p:cNvSpPr>
              <a:spLocks noChangeArrowheads="1"/>
            </p:cNvSpPr>
            <p:nvPr/>
          </p:nvSpPr>
          <p:spPr bwMode="auto">
            <a:xfrm>
              <a:off x="1392" y="2640"/>
              <a:ext cx="22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FF0000"/>
                  </a:solidFill>
                </a:rPr>
                <a:t>(DX:AX)/(SRC)</a:t>
              </a:r>
            </a:p>
          </p:txBody>
        </p:sp>
        <p:sp>
          <p:nvSpPr>
            <p:cNvPr id="6" name="Rectangle 8"/>
            <p:cNvSpPr>
              <a:spLocks noChangeArrowheads="1"/>
            </p:cNvSpPr>
            <p:nvPr/>
          </p:nvSpPr>
          <p:spPr bwMode="auto">
            <a:xfrm>
              <a:off x="4512" y="2448"/>
              <a:ext cx="4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FF0000"/>
                  </a:solidFill>
                </a:rPr>
                <a:t>AX</a:t>
              </a:r>
            </a:p>
          </p:txBody>
        </p:sp>
        <p:sp>
          <p:nvSpPr>
            <p:cNvPr id="7" name="Rectangle 9"/>
            <p:cNvSpPr>
              <a:spLocks noChangeArrowheads="1"/>
            </p:cNvSpPr>
            <p:nvPr/>
          </p:nvSpPr>
          <p:spPr bwMode="auto">
            <a:xfrm>
              <a:off x="336" y="2640"/>
              <a:ext cx="12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00"/>
                  </a:solidFill>
                </a:rPr>
                <a:t>字除法</a:t>
              </a:r>
            </a:p>
          </p:txBody>
        </p:sp>
        <p:sp>
          <p:nvSpPr>
            <p:cNvPr id="8" name="Rectangle 10"/>
            <p:cNvSpPr>
              <a:spLocks noChangeArrowheads="1"/>
            </p:cNvSpPr>
            <p:nvPr/>
          </p:nvSpPr>
          <p:spPr bwMode="auto">
            <a:xfrm>
              <a:off x="4512" y="2832"/>
              <a:ext cx="4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FF0000"/>
                  </a:solidFill>
                </a:rPr>
                <a:t>DX</a:t>
              </a:r>
            </a:p>
          </p:txBody>
        </p:sp>
        <p:sp>
          <p:nvSpPr>
            <p:cNvPr id="9" name="Rectangle 11"/>
            <p:cNvSpPr>
              <a:spLocks noChangeArrowheads="1"/>
            </p:cNvSpPr>
            <p:nvPr/>
          </p:nvSpPr>
          <p:spPr bwMode="auto">
            <a:xfrm>
              <a:off x="4032" y="2352"/>
              <a:ext cx="4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rPr>
                <a:t>商</a:t>
              </a:r>
            </a:p>
          </p:txBody>
        </p:sp>
        <p:sp>
          <p:nvSpPr>
            <p:cNvPr id="10" name="Line 12"/>
            <p:cNvSpPr>
              <a:spLocks noChangeShapeType="1"/>
            </p:cNvSpPr>
            <p:nvPr/>
          </p:nvSpPr>
          <p:spPr bwMode="auto">
            <a:xfrm flipH="1">
              <a:off x="3504" y="2880"/>
              <a:ext cx="480" cy="1"/>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13"/>
            <p:cNvSpPr>
              <a:spLocks noChangeShapeType="1"/>
            </p:cNvSpPr>
            <p:nvPr/>
          </p:nvSpPr>
          <p:spPr bwMode="auto">
            <a:xfrm flipH="1">
              <a:off x="3984" y="2688"/>
              <a:ext cx="576" cy="1"/>
            </a:xfrm>
            <a:prstGeom prst="line">
              <a:avLst/>
            </a:prstGeom>
            <a:noFill/>
            <a:ln w="57150">
              <a:solidFill>
                <a:srgbClr val="339933"/>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Rectangle 14"/>
            <p:cNvSpPr>
              <a:spLocks noChangeArrowheads="1"/>
            </p:cNvSpPr>
            <p:nvPr/>
          </p:nvSpPr>
          <p:spPr bwMode="auto">
            <a:xfrm>
              <a:off x="3936" y="2736"/>
              <a:ext cx="8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rPr>
                <a:t>余数</a:t>
              </a:r>
            </a:p>
          </p:txBody>
        </p:sp>
        <p:sp>
          <p:nvSpPr>
            <p:cNvPr id="13" name="Line 15"/>
            <p:cNvSpPr>
              <a:spLocks noChangeShapeType="1"/>
            </p:cNvSpPr>
            <p:nvPr/>
          </p:nvSpPr>
          <p:spPr bwMode="auto">
            <a:xfrm rot="5400000" flipH="1">
              <a:off x="3792" y="2880"/>
              <a:ext cx="384" cy="0"/>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16"/>
            <p:cNvSpPr>
              <a:spLocks noChangeShapeType="1"/>
            </p:cNvSpPr>
            <p:nvPr/>
          </p:nvSpPr>
          <p:spPr bwMode="auto">
            <a:xfrm flipH="1">
              <a:off x="3984" y="3072"/>
              <a:ext cx="576" cy="1"/>
            </a:xfrm>
            <a:prstGeom prst="line">
              <a:avLst/>
            </a:prstGeom>
            <a:noFill/>
            <a:ln w="57150">
              <a:solidFill>
                <a:srgbClr val="339933"/>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grpSp>
    </p:spTree>
    <p:extLst>
      <p:ext uri="{BB962C8B-B14F-4D97-AF65-F5344CB8AC3E}">
        <p14:creationId xmlns:p14="http://schemas.microsoft.com/office/powerpoint/2010/main" val="40863057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179512" y="1196752"/>
            <a:ext cx="2031325"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指令格式</a:t>
            </a:r>
            <a:endParaRPr lang="zh-CN" altLang="en-US" sz="3600" dirty="0">
              <a:solidFill>
                <a:srgbClr val="C00000"/>
              </a:solidFill>
              <a:latin typeface="华文琥珀" pitchFamily="2" charset="-122"/>
              <a:ea typeface="华文琥珀" pitchFamily="2"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837" y="1227734"/>
            <a:ext cx="6552728" cy="72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123728" y="1196752"/>
            <a:ext cx="1512168" cy="8640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6" name="TextBox 5"/>
          <p:cNvSpPr txBox="1"/>
          <p:nvPr/>
        </p:nvSpPr>
        <p:spPr>
          <a:xfrm>
            <a:off x="539552" y="2060848"/>
            <a:ext cx="7647949" cy="1384995"/>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7030A0"/>
                </a:solidFill>
                <a:latin typeface="Arial" charset="0"/>
              </a:rPr>
              <a:t>标识符：</a:t>
            </a:r>
            <a:endParaRPr lang="en-US" altLang="zh-CN" sz="2800" b="1" dirty="0" smtClean="0">
              <a:solidFill>
                <a:srgbClr val="7030A0"/>
              </a:solidFill>
              <a:latin typeface="Arial" charset="0"/>
            </a:endParaRPr>
          </a:p>
          <a:p>
            <a:pPr fontAlgn="base">
              <a:spcBef>
                <a:spcPct val="0"/>
              </a:spcBef>
              <a:spcAft>
                <a:spcPct val="0"/>
              </a:spcAft>
            </a:pPr>
            <a:r>
              <a:rPr lang="zh-CN" altLang="en-US" sz="2800" b="1" dirty="0">
                <a:solidFill>
                  <a:srgbClr val="1D528D"/>
                </a:solidFill>
                <a:latin typeface="Arial" charset="0"/>
              </a:rPr>
              <a:t>一</a:t>
            </a:r>
            <a:r>
              <a:rPr lang="zh-CN" altLang="en-US" sz="2800" b="1" dirty="0" smtClean="0">
                <a:solidFill>
                  <a:srgbClr val="1D528D"/>
                </a:solidFill>
                <a:latin typeface="Arial" charset="0"/>
              </a:rPr>
              <a:t>条</a:t>
            </a:r>
            <a:r>
              <a:rPr lang="zh-CN" altLang="en-US" sz="2800" b="1" dirty="0" smtClean="0">
                <a:solidFill>
                  <a:srgbClr val="FF0000"/>
                </a:solidFill>
                <a:latin typeface="Arial" charset="0"/>
              </a:rPr>
              <a:t>语句</a:t>
            </a:r>
            <a:r>
              <a:rPr lang="zh-CN" altLang="en-US" sz="2800" b="1" dirty="0" smtClean="0">
                <a:solidFill>
                  <a:srgbClr val="1D528D"/>
                </a:solidFill>
                <a:latin typeface="Arial" charset="0"/>
              </a:rPr>
              <a:t>或是一段存储空间的名字，没有特殊的意义，都是用户在编程的时候自定义开发的</a:t>
            </a:r>
            <a:endParaRPr lang="zh-CN" altLang="en-US" sz="2800" b="1" dirty="0">
              <a:solidFill>
                <a:srgbClr val="1D528D"/>
              </a:solidFill>
              <a:latin typeface="Arial" charset="0"/>
            </a:endParaRPr>
          </a:p>
        </p:txBody>
      </p:sp>
      <p:sp>
        <p:nvSpPr>
          <p:cNvPr id="7" name="矩形 6"/>
          <p:cNvSpPr/>
          <p:nvPr/>
        </p:nvSpPr>
        <p:spPr>
          <a:xfrm>
            <a:off x="683568" y="3445843"/>
            <a:ext cx="4140460" cy="23594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L1 </a:t>
            </a:r>
            <a:r>
              <a:rPr lang="zh-CN" altLang="en-US" sz="2800" b="1" dirty="0" smtClean="0">
                <a:solidFill>
                  <a:srgbClr val="FF0000"/>
                </a:solidFill>
              </a:rPr>
              <a:t>：</a:t>
            </a:r>
            <a:r>
              <a:rPr lang="zh-CN" altLang="en-US" sz="2800" b="1" dirty="0" smtClean="0">
                <a:solidFill>
                  <a:srgbClr val="7030A0"/>
                </a:solidFill>
              </a:rPr>
              <a:t> </a:t>
            </a:r>
            <a:r>
              <a:rPr lang="en-US" altLang="zh-CN" sz="2800" b="1" dirty="0" smtClean="0">
                <a:solidFill>
                  <a:srgbClr val="7030A0"/>
                </a:solidFill>
              </a:rPr>
              <a:t>MOV   AX,   CX</a:t>
            </a:r>
          </a:p>
          <a:p>
            <a:pPr fontAlgn="base">
              <a:spcBef>
                <a:spcPct val="0"/>
              </a:spcBef>
              <a:spcAft>
                <a:spcPct val="0"/>
              </a:spcAft>
            </a:pPr>
            <a:r>
              <a:rPr lang="en-US" altLang="zh-CN" sz="2800" b="1" dirty="0" smtClean="0">
                <a:solidFill>
                  <a:srgbClr val="7030A0"/>
                </a:solidFill>
              </a:rPr>
              <a:t>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p>
          <a:p>
            <a:pPr fontAlgn="base">
              <a:spcBef>
                <a:spcPct val="0"/>
              </a:spcBef>
              <a:spcAft>
                <a:spcPct val="0"/>
              </a:spcAft>
            </a:pPr>
            <a:r>
              <a:rPr lang="en-US" altLang="zh-CN" sz="2800" b="1" dirty="0">
                <a:solidFill>
                  <a:srgbClr val="7030A0"/>
                </a:solidFill>
              </a:rPr>
              <a:t>JUMP  L1</a:t>
            </a:r>
          </a:p>
          <a:p>
            <a:pPr fontAlgn="base">
              <a:spcBef>
                <a:spcPct val="0"/>
              </a:spcBef>
              <a:spcAft>
                <a:spcPct val="0"/>
              </a:spcAft>
            </a:pPr>
            <a:endParaRPr lang="zh-CN" altLang="en-US" sz="2800" b="1" dirty="0">
              <a:solidFill>
                <a:srgbClr val="7030A0"/>
              </a:solidFill>
            </a:endParaRPr>
          </a:p>
        </p:txBody>
      </p:sp>
      <p:sp>
        <p:nvSpPr>
          <p:cNvPr id="8" name="TextBox 7"/>
          <p:cNvSpPr txBox="1"/>
          <p:nvPr/>
        </p:nvSpPr>
        <p:spPr>
          <a:xfrm>
            <a:off x="4837958" y="3445842"/>
            <a:ext cx="1512168" cy="1015663"/>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FF0000"/>
                </a:solidFill>
                <a:latin typeface="Arial" charset="0"/>
              </a:rPr>
              <a:t>语句名，在循环、跳转时常用</a:t>
            </a:r>
            <a:endParaRPr lang="zh-CN" altLang="en-US" sz="2000" b="1" dirty="0">
              <a:solidFill>
                <a:srgbClr val="FF0000"/>
              </a:solidFill>
              <a:latin typeface="Arial" charset="0"/>
            </a:endParaRPr>
          </a:p>
        </p:txBody>
      </p:sp>
      <p:sp>
        <p:nvSpPr>
          <p:cNvPr id="10" name="矩形 9"/>
          <p:cNvSpPr/>
          <p:nvPr/>
        </p:nvSpPr>
        <p:spPr>
          <a:xfrm>
            <a:off x="6370802" y="3485621"/>
            <a:ext cx="2448272"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2800" b="1" dirty="0" smtClean="0">
                <a:solidFill>
                  <a:srgbClr val="7030A0"/>
                </a:solidFill>
              </a:rPr>
              <a:t>JUMP  L1</a:t>
            </a:r>
          </a:p>
          <a:p>
            <a:pPr fontAlgn="base">
              <a:spcBef>
                <a:spcPct val="0"/>
              </a:spcBef>
              <a:spcAft>
                <a:spcPct val="0"/>
              </a:spcAft>
            </a:pPr>
            <a:r>
              <a:rPr lang="en-US" altLang="zh-CN" sz="2800" b="1" dirty="0" smtClean="0">
                <a:solidFill>
                  <a:srgbClr val="7030A0"/>
                </a:solidFill>
              </a:rPr>
              <a:t>LOOP  L1</a:t>
            </a:r>
            <a:endParaRPr lang="zh-CN" altLang="en-US" sz="2800" b="1" dirty="0">
              <a:solidFill>
                <a:srgbClr val="7030A0"/>
              </a:solidFill>
            </a:endParaRPr>
          </a:p>
        </p:txBody>
      </p:sp>
      <p:sp>
        <p:nvSpPr>
          <p:cNvPr id="9" name="矩形标注 8"/>
          <p:cNvSpPr/>
          <p:nvPr/>
        </p:nvSpPr>
        <p:spPr>
          <a:xfrm>
            <a:off x="5148064" y="4725144"/>
            <a:ext cx="2808312" cy="1080121"/>
          </a:xfrm>
          <a:prstGeom prst="wedgeRectCallout">
            <a:avLst>
              <a:gd name="adj1" fmla="val -192722"/>
              <a:gd name="adj2" fmla="val -12650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b="1" dirty="0" smtClean="0">
                <a:solidFill>
                  <a:srgbClr val="FF0000"/>
                </a:solidFill>
              </a:rPr>
              <a:t>语句名</a:t>
            </a:r>
            <a:endParaRPr lang="zh-CN" altLang="en-US" sz="3600" b="1" dirty="0">
              <a:solidFill>
                <a:srgbClr val="FF0000"/>
              </a:solidFill>
            </a:endParaRPr>
          </a:p>
        </p:txBody>
      </p:sp>
    </p:spTree>
    <p:extLst>
      <p:ext uri="{BB962C8B-B14F-4D97-AF65-F5344CB8AC3E}">
        <p14:creationId xmlns:p14="http://schemas.microsoft.com/office/powerpoint/2010/main" val="3537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5800" y="1268760"/>
            <a:ext cx="7848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400" b="1" dirty="0">
                <a:solidFill>
                  <a:srgbClr val="000000"/>
                </a:solidFill>
              </a:rPr>
              <a:t>（三）除法运算</a:t>
            </a:r>
          </a:p>
          <a:p>
            <a:pPr eaLnBrk="1" hangingPunct="1"/>
            <a:r>
              <a:rPr lang="zh-CN" altLang="en-US" sz="2400" b="1" dirty="0">
                <a:solidFill>
                  <a:srgbClr val="000000"/>
                </a:solidFill>
              </a:rPr>
              <a:t>两个无符号二进制数的除法运算与十进制数的除法类似。而两个有符号二进制数进行除法运算时，先将负数采用变补的方法变换成正数，进行两个正数相除，然后统一考虑符号，这可以分成四种情况：</a:t>
            </a:r>
          </a:p>
          <a:p>
            <a:pPr eaLnBrk="1" hangingPunct="1"/>
            <a:r>
              <a:rPr lang="zh-CN" altLang="en-US" sz="2400" b="1" dirty="0">
                <a:solidFill>
                  <a:srgbClr val="000000"/>
                </a:solidFill>
              </a:rPr>
              <a:t>被除数为正，除数为正，则商为正，余数为正；</a:t>
            </a:r>
          </a:p>
          <a:p>
            <a:pPr eaLnBrk="1" hangingPunct="1"/>
            <a:r>
              <a:rPr lang="zh-CN" altLang="en-US" sz="2400" b="1" dirty="0">
                <a:solidFill>
                  <a:srgbClr val="000000"/>
                </a:solidFill>
              </a:rPr>
              <a:t>被除数为正，除数为负，则商为负，余数为正；</a:t>
            </a:r>
          </a:p>
          <a:p>
            <a:pPr eaLnBrk="1" hangingPunct="1"/>
            <a:r>
              <a:rPr lang="zh-CN" altLang="en-US" sz="2400" b="1" dirty="0">
                <a:solidFill>
                  <a:srgbClr val="000000"/>
                </a:solidFill>
              </a:rPr>
              <a:t>被除数为负，除数为正，则商为负，余数为负；</a:t>
            </a:r>
          </a:p>
          <a:p>
            <a:pPr eaLnBrk="1" hangingPunct="1"/>
            <a:r>
              <a:rPr lang="zh-CN" altLang="en-US" sz="2400" b="1" dirty="0">
                <a:solidFill>
                  <a:srgbClr val="000000"/>
                </a:solidFill>
              </a:rPr>
              <a:t>被除数为负，除数为负，则商为正，余数为负。</a:t>
            </a:r>
          </a:p>
        </p:txBody>
      </p:sp>
      <p:sp>
        <p:nvSpPr>
          <p:cNvPr id="4" name="矩形 3"/>
          <p:cNvSpPr/>
          <p:nvPr/>
        </p:nvSpPr>
        <p:spPr>
          <a:xfrm>
            <a:off x="533400" y="5157192"/>
            <a:ext cx="7575303" cy="646331"/>
          </a:xfrm>
          <a:prstGeom prst="rect">
            <a:avLst/>
          </a:prstGeom>
        </p:spPr>
        <p:txBody>
          <a:bodyPr wrap="square">
            <a:spAutoFit/>
          </a:bodyPr>
          <a:lstStyle/>
          <a:p>
            <a:r>
              <a:rPr lang="zh-CN" altLang="en-US" dirty="0"/>
              <a:t>被除数、除数、商及余数均为带符号数，商的符号符合一般代数运算的符号规则，</a:t>
            </a:r>
            <a:r>
              <a:rPr lang="zh-CN" altLang="en-US" dirty="0" smtClean="0"/>
              <a:t>余数</a:t>
            </a:r>
            <a:r>
              <a:rPr lang="zh-CN" altLang="en-US" dirty="0"/>
              <a:t>的符号与被除数相同。</a:t>
            </a:r>
          </a:p>
        </p:txBody>
      </p:sp>
    </p:spTree>
    <p:extLst>
      <p:ext uri="{BB962C8B-B14F-4D97-AF65-F5344CB8AC3E}">
        <p14:creationId xmlns:p14="http://schemas.microsoft.com/office/powerpoint/2010/main" val="283970912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5"/>
          <p:cNvSpPr>
            <a:spLocks noChangeArrowheads="1"/>
          </p:cNvSpPr>
          <p:nvPr/>
        </p:nvSpPr>
        <p:spPr bwMode="auto">
          <a:xfrm>
            <a:off x="457200" y="1905000"/>
            <a:ext cx="81534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000000"/>
                </a:solidFill>
              </a:rPr>
              <a:t>DIV</a:t>
            </a:r>
            <a:r>
              <a:rPr lang="zh-CN" altLang="en-US" sz="3600" b="1" dirty="0">
                <a:solidFill>
                  <a:srgbClr val="000000"/>
                </a:solidFill>
              </a:rPr>
              <a:t>和</a:t>
            </a:r>
            <a:r>
              <a:rPr lang="en-US" altLang="zh-CN" sz="3600" b="1" dirty="0">
                <a:solidFill>
                  <a:srgbClr val="000000"/>
                </a:solidFill>
              </a:rPr>
              <a:t>IDIV</a:t>
            </a:r>
            <a:r>
              <a:rPr lang="zh-CN" altLang="en-US" sz="3600" b="1" dirty="0">
                <a:solidFill>
                  <a:srgbClr val="000000"/>
                </a:solidFill>
              </a:rPr>
              <a:t>指令不影响</a:t>
            </a:r>
            <a:r>
              <a:rPr lang="en-US" altLang="zh-CN" sz="3600" b="1" dirty="0">
                <a:solidFill>
                  <a:srgbClr val="000000"/>
                </a:solidFill>
              </a:rPr>
              <a:t>PSW</a:t>
            </a:r>
            <a:r>
              <a:rPr lang="zh-CN" altLang="en-US" sz="3600" b="1" dirty="0">
                <a:solidFill>
                  <a:srgbClr val="000000"/>
                </a:solidFill>
              </a:rPr>
              <a:t>中的标志位</a:t>
            </a:r>
            <a:r>
              <a:rPr lang="en-US" altLang="zh-CN" sz="3600" b="1" dirty="0" smtClean="0">
                <a:solidFill>
                  <a:srgbClr val="000000"/>
                </a:solidFill>
              </a:rPr>
              <a:t>.</a:t>
            </a:r>
          </a:p>
          <a:p>
            <a:endParaRPr lang="en-US" altLang="zh-CN" sz="3600" b="1" dirty="0">
              <a:solidFill>
                <a:srgbClr val="000000"/>
              </a:solidFill>
            </a:endParaRPr>
          </a:p>
          <a:p>
            <a:r>
              <a:rPr lang="zh-CN" altLang="en-US" sz="3600" b="1" dirty="0"/>
              <a:t>但</a:t>
            </a:r>
            <a:r>
              <a:rPr lang="zh-CN" altLang="en-US" sz="3600" b="1" dirty="0">
                <a:solidFill>
                  <a:srgbClr val="FF0000"/>
                </a:solidFill>
              </a:rPr>
              <a:t>除法不允许出现除数为</a:t>
            </a:r>
            <a:r>
              <a:rPr lang="en-US" altLang="zh-CN" sz="3600" b="1" dirty="0">
                <a:solidFill>
                  <a:srgbClr val="FF0000"/>
                </a:solidFill>
              </a:rPr>
              <a:t>0</a:t>
            </a:r>
            <a:r>
              <a:rPr lang="zh-CN" altLang="en-US" sz="3600" b="1" dirty="0">
                <a:solidFill>
                  <a:srgbClr val="FF0000"/>
                </a:solidFill>
              </a:rPr>
              <a:t>或商溢出</a:t>
            </a:r>
            <a:r>
              <a:rPr lang="zh-CN" altLang="en-US" sz="3600" b="1" dirty="0">
                <a:solidFill>
                  <a:srgbClr val="000000"/>
                </a:solidFill>
              </a:rPr>
              <a:t>，若发生除数为</a:t>
            </a:r>
            <a:r>
              <a:rPr lang="en-US" altLang="zh-CN" sz="3600" b="1" dirty="0">
                <a:solidFill>
                  <a:srgbClr val="000000"/>
                </a:solidFill>
              </a:rPr>
              <a:t>0</a:t>
            </a:r>
            <a:r>
              <a:rPr lang="zh-CN" altLang="en-US" sz="3600" b="1" dirty="0">
                <a:solidFill>
                  <a:srgbClr val="000000"/>
                </a:solidFill>
              </a:rPr>
              <a:t>或商溢出则其结果没有意义，并引起中断</a:t>
            </a:r>
            <a:r>
              <a:rPr lang="en-US" altLang="zh-CN" sz="3600" b="1" dirty="0">
                <a:solidFill>
                  <a:srgbClr val="000000"/>
                </a:solidFill>
              </a:rPr>
              <a:t>(</a:t>
            </a:r>
            <a:r>
              <a:rPr lang="zh-CN" altLang="en-US" sz="3600" b="1" dirty="0">
                <a:solidFill>
                  <a:srgbClr val="000000"/>
                </a:solidFill>
              </a:rPr>
              <a:t>关于中断的概念以后再作介绍）。</a:t>
            </a:r>
          </a:p>
        </p:txBody>
      </p:sp>
    </p:spTree>
    <p:extLst>
      <p:ext uri="{BB962C8B-B14F-4D97-AF65-F5344CB8AC3E}">
        <p14:creationId xmlns:p14="http://schemas.microsoft.com/office/powerpoint/2010/main" val="357547082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4"/>
          <p:cNvSpPr>
            <a:spLocks noChangeArrowheads="1"/>
          </p:cNvSpPr>
          <p:nvPr/>
        </p:nvSpPr>
        <p:spPr bwMode="auto">
          <a:xfrm>
            <a:off x="685800" y="1340768"/>
            <a:ext cx="8001000" cy="50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15000"/>
              </a:spcBef>
            </a:pPr>
            <a:r>
              <a:rPr lang="zh-CN" altLang="en-US" sz="2800" b="1" dirty="0">
                <a:solidFill>
                  <a:srgbClr val="000000"/>
                </a:solidFill>
                <a:sym typeface="cajcd fnta7" pitchFamily="18" charset="2"/>
              </a:rPr>
              <a:t>例</a:t>
            </a:r>
            <a:r>
              <a:rPr lang="en-US" altLang="zh-CN" sz="2800" b="1" dirty="0">
                <a:solidFill>
                  <a:srgbClr val="000000"/>
                </a:solidFill>
                <a:sym typeface="cajcd fnta7" pitchFamily="18" charset="2"/>
              </a:rPr>
              <a:t>1.</a:t>
            </a:r>
            <a:r>
              <a:rPr lang="zh-CN" altLang="en-US" sz="2800" b="1" dirty="0">
                <a:solidFill>
                  <a:srgbClr val="000000"/>
                </a:solidFill>
                <a:sym typeface="cajcd fnta7" pitchFamily="18" charset="2"/>
              </a:rPr>
              <a:t>下列指令是</a:t>
            </a:r>
            <a:r>
              <a:rPr lang="zh-CN" altLang="en-US" sz="2800" b="1" dirty="0">
                <a:sym typeface="cajcd fnta7" pitchFamily="18" charset="2"/>
              </a:rPr>
              <a:t>合法</a:t>
            </a:r>
            <a:r>
              <a:rPr lang="zh-CN" altLang="en-US" sz="2800" b="1" dirty="0">
                <a:solidFill>
                  <a:srgbClr val="000000"/>
                </a:solidFill>
                <a:sym typeface="cajcd fnta7" pitchFamily="18" charset="2"/>
              </a:rPr>
              <a:t>的。</a:t>
            </a:r>
          </a:p>
          <a:p>
            <a:pPr>
              <a:spcBef>
                <a:spcPct val="15000"/>
              </a:spcBef>
            </a:pPr>
            <a:r>
              <a:rPr lang="zh-CN" altLang="en-US" sz="2800" b="1" dirty="0">
                <a:sym typeface="cajcd fnta7" pitchFamily="18" charset="2"/>
              </a:rPr>
              <a:t>     </a:t>
            </a:r>
            <a:r>
              <a:rPr lang="en-US" altLang="zh-CN" sz="2800" b="1" dirty="0">
                <a:sym typeface="cajcd fnta7" pitchFamily="18" charset="2"/>
              </a:rPr>
              <a:t>DIV   BL</a:t>
            </a:r>
            <a:endParaRPr lang="en-US" altLang="zh-CN" sz="2800" b="1" dirty="0">
              <a:solidFill>
                <a:srgbClr val="000000"/>
              </a:solidFill>
              <a:sym typeface="cajcd fnta7" pitchFamily="18" charset="2"/>
            </a:endParaRPr>
          </a:p>
          <a:p>
            <a:pPr>
              <a:spcBef>
                <a:spcPct val="15000"/>
              </a:spcBef>
            </a:pPr>
            <a:r>
              <a:rPr lang="en-US" altLang="zh-CN" sz="2800" b="1" dirty="0">
                <a:sym typeface="cajcd fnta7" pitchFamily="18" charset="2"/>
              </a:rPr>
              <a:t>     IDIV  CX</a:t>
            </a:r>
          </a:p>
          <a:p>
            <a:pPr>
              <a:spcBef>
                <a:spcPct val="15000"/>
              </a:spcBef>
            </a:pPr>
            <a:r>
              <a:rPr lang="en-US" altLang="zh-CN" sz="2800" b="1" dirty="0">
                <a:sym typeface="cajcd fnta7" pitchFamily="18" charset="2"/>
              </a:rPr>
              <a:t>     DIV   WORD PTR [BX][SI]</a:t>
            </a:r>
            <a:endParaRPr lang="en-US" altLang="zh-CN" sz="2800" b="1" dirty="0">
              <a:solidFill>
                <a:srgbClr val="000000"/>
              </a:solidFill>
              <a:sym typeface="cajcd fnta7" pitchFamily="18" charset="2"/>
            </a:endParaRPr>
          </a:p>
          <a:p>
            <a:pPr>
              <a:spcBef>
                <a:spcPct val="15000"/>
              </a:spcBef>
            </a:pPr>
            <a:r>
              <a:rPr lang="en-US" altLang="zh-CN" sz="2800" b="1" dirty="0">
                <a:solidFill>
                  <a:srgbClr val="000000"/>
                </a:solidFill>
                <a:sym typeface="cajcd fnta7" pitchFamily="18" charset="2"/>
              </a:rPr>
              <a:t>    </a:t>
            </a:r>
            <a:r>
              <a:rPr lang="zh-CN" altLang="en-US" sz="2800" b="1" dirty="0">
                <a:solidFill>
                  <a:srgbClr val="000000"/>
                </a:solidFill>
                <a:sym typeface="cajcd fnta7" pitchFamily="18" charset="2"/>
              </a:rPr>
              <a:t>下列指令是</a:t>
            </a:r>
            <a:r>
              <a:rPr lang="zh-CN" altLang="en-US" sz="2800" b="1" dirty="0">
                <a:sym typeface="cajcd fnta7" pitchFamily="18" charset="2"/>
              </a:rPr>
              <a:t>非法</a:t>
            </a:r>
            <a:r>
              <a:rPr lang="zh-CN" altLang="en-US" sz="2800" b="1" dirty="0">
                <a:solidFill>
                  <a:srgbClr val="000000"/>
                </a:solidFill>
                <a:sym typeface="cajcd fnta7" pitchFamily="18" charset="2"/>
              </a:rPr>
              <a:t>的。</a:t>
            </a:r>
          </a:p>
          <a:p>
            <a:pPr>
              <a:spcBef>
                <a:spcPct val="15000"/>
              </a:spcBef>
            </a:pPr>
            <a:r>
              <a:rPr lang="zh-CN" altLang="en-US" sz="2800" b="1" dirty="0">
                <a:sym typeface="cajcd fnta7" pitchFamily="18" charset="2"/>
              </a:rPr>
              <a:t> </a:t>
            </a:r>
            <a:r>
              <a:rPr lang="en-US" altLang="zh-CN" sz="2800" b="1" dirty="0">
                <a:sym typeface="cajcd fnta7" pitchFamily="18" charset="2"/>
              </a:rPr>
              <a:t>DIV  12</a:t>
            </a:r>
            <a:r>
              <a:rPr lang="en-US" altLang="zh-CN" sz="2800" b="1" dirty="0">
                <a:solidFill>
                  <a:srgbClr val="000000"/>
                </a:solidFill>
                <a:sym typeface="cajcd fnta7" pitchFamily="18" charset="2"/>
              </a:rPr>
              <a:t> </a:t>
            </a:r>
            <a:r>
              <a:rPr lang="zh-CN" altLang="en-US" sz="4800" b="1" dirty="0">
                <a:solidFill>
                  <a:srgbClr val="FF0000"/>
                </a:solidFill>
              </a:rPr>
              <a:t>〤</a:t>
            </a:r>
            <a:r>
              <a:rPr lang="zh-CN" altLang="en-US" sz="2800" b="1" dirty="0">
                <a:solidFill>
                  <a:srgbClr val="000000"/>
                </a:solidFill>
                <a:sym typeface="cajcd fnta7" pitchFamily="18" charset="2"/>
              </a:rPr>
              <a:t> </a:t>
            </a:r>
            <a:r>
              <a:rPr lang="en-US" altLang="zh-CN" sz="2800" b="1" dirty="0">
                <a:solidFill>
                  <a:srgbClr val="000000"/>
                </a:solidFill>
                <a:sym typeface="cajcd fnta7" pitchFamily="18" charset="2"/>
              </a:rPr>
              <a:t>SRC(</a:t>
            </a:r>
            <a:r>
              <a:rPr lang="zh-CN" altLang="en-US" sz="2800" b="1" dirty="0">
                <a:solidFill>
                  <a:srgbClr val="000000"/>
                </a:solidFill>
                <a:sym typeface="cajcd fnta7" pitchFamily="18" charset="2"/>
              </a:rPr>
              <a:t>除数</a:t>
            </a:r>
            <a:r>
              <a:rPr lang="en-US" altLang="zh-CN" sz="2800" b="1" dirty="0">
                <a:solidFill>
                  <a:srgbClr val="000000"/>
                </a:solidFill>
                <a:sym typeface="cajcd fnta7" pitchFamily="18" charset="2"/>
              </a:rPr>
              <a:t>)</a:t>
            </a:r>
            <a:r>
              <a:rPr lang="zh-CN" altLang="en-US" sz="2800" b="1" dirty="0">
                <a:solidFill>
                  <a:srgbClr val="000000"/>
                </a:solidFill>
                <a:sym typeface="cajcd fnta7" pitchFamily="18" charset="2"/>
              </a:rPr>
              <a:t>不能为立即数寻址</a:t>
            </a:r>
          </a:p>
          <a:p>
            <a:pPr>
              <a:spcBef>
                <a:spcPct val="15000"/>
              </a:spcBef>
            </a:pPr>
            <a:r>
              <a:rPr lang="zh-CN" altLang="en-US" sz="2800" b="1" dirty="0">
                <a:sym typeface="cajcd fnta7" pitchFamily="18" charset="2"/>
              </a:rPr>
              <a:t> </a:t>
            </a:r>
            <a:r>
              <a:rPr lang="en-US" altLang="zh-CN" sz="2800" b="1" dirty="0">
                <a:sym typeface="cajcd fnta7" pitchFamily="18" charset="2"/>
              </a:rPr>
              <a:t>DIV  [SI]+02H</a:t>
            </a:r>
            <a:r>
              <a:rPr lang="en-US" altLang="zh-CN" sz="2800" b="1" dirty="0">
                <a:solidFill>
                  <a:srgbClr val="000000"/>
                </a:solidFill>
                <a:sym typeface="cajcd fnta7" pitchFamily="18" charset="2"/>
              </a:rPr>
              <a:t> </a:t>
            </a:r>
            <a:r>
              <a:rPr lang="zh-CN" altLang="en-US" sz="4800" b="1" dirty="0">
                <a:solidFill>
                  <a:srgbClr val="FF0000"/>
                </a:solidFill>
              </a:rPr>
              <a:t>〤</a:t>
            </a:r>
            <a:r>
              <a:rPr lang="zh-CN" altLang="en-US" sz="2800" b="1" dirty="0">
                <a:solidFill>
                  <a:srgbClr val="000000"/>
                </a:solidFill>
                <a:sym typeface="cajcd fnta7" pitchFamily="18" charset="2"/>
              </a:rPr>
              <a:t> </a:t>
            </a:r>
            <a:r>
              <a:rPr lang="en-US" altLang="zh-CN" sz="2800" b="1" dirty="0">
                <a:solidFill>
                  <a:srgbClr val="000000"/>
                </a:solidFill>
                <a:sym typeface="cajcd fnta7" pitchFamily="18" charset="2"/>
              </a:rPr>
              <a:t>SRC</a:t>
            </a:r>
            <a:r>
              <a:rPr lang="zh-CN" altLang="en-US" sz="2800" b="1" dirty="0">
                <a:solidFill>
                  <a:srgbClr val="000000"/>
                </a:solidFill>
                <a:sym typeface="cajcd fnta7" pitchFamily="18" charset="2"/>
              </a:rPr>
              <a:t>类型不明确</a:t>
            </a:r>
          </a:p>
          <a:p>
            <a:pPr>
              <a:spcBef>
                <a:spcPct val="15000"/>
              </a:spcBef>
            </a:pPr>
            <a:r>
              <a:rPr lang="zh-CN" altLang="en-US" sz="2800" b="1" dirty="0">
                <a:sym typeface="cajcd fnta7" pitchFamily="18" charset="2"/>
              </a:rPr>
              <a:t> </a:t>
            </a:r>
            <a:r>
              <a:rPr lang="en-US" altLang="zh-CN" sz="2800" b="1" dirty="0">
                <a:sym typeface="cajcd fnta7" pitchFamily="18" charset="2"/>
              </a:rPr>
              <a:t>IDIV AX,BL</a:t>
            </a:r>
            <a:r>
              <a:rPr lang="en-US" altLang="zh-CN" sz="2800" b="1" dirty="0">
                <a:solidFill>
                  <a:srgbClr val="000000"/>
                </a:solidFill>
                <a:sym typeface="cajcd fnta7" pitchFamily="18" charset="2"/>
              </a:rPr>
              <a:t> </a:t>
            </a:r>
            <a:r>
              <a:rPr lang="zh-CN" altLang="en-US" sz="4800" b="1" dirty="0">
                <a:solidFill>
                  <a:srgbClr val="FF0000"/>
                </a:solidFill>
              </a:rPr>
              <a:t>〤</a:t>
            </a:r>
            <a:r>
              <a:rPr lang="zh-CN" altLang="en-US" sz="2800" b="1" dirty="0">
                <a:solidFill>
                  <a:srgbClr val="000000"/>
                </a:solidFill>
                <a:sym typeface="cajcd fnta7" pitchFamily="18" charset="2"/>
              </a:rPr>
              <a:t> </a:t>
            </a:r>
            <a:r>
              <a:rPr lang="en-US" altLang="zh-CN" sz="2800" b="1" dirty="0">
                <a:solidFill>
                  <a:srgbClr val="000000"/>
                </a:solidFill>
                <a:sym typeface="cajcd fnta7" pitchFamily="18" charset="2"/>
              </a:rPr>
              <a:t>DST(</a:t>
            </a:r>
            <a:r>
              <a:rPr lang="zh-CN" altLang="en-US" sz="2800" b="1" dirty="0">
                <a:solidFill>
                  <a:srgbClr val="000000"/>
                </a:solidFill>
                <a:sym typeface="cajcd fnta7" pitchFamily="18" charset="2"/>
              </a:rPr>
              <a:t>被除数</a:t>
            </a:r>
            <a:r>
              <a:rPr lang="en-US" altLang="zh-CN" sz="2800" b="1" dirty="0">
                <a:solidFill>
                  <a:srgbClr val="000000"/>
                </a:solidFill>
                <a:sym typeface="cajcd fnta7" pitchFamily="18" charset="2"/>
              </a:rPr>
              <a:t>)</a:t>
            </a:r>
            <a:r>
              <a:rPr lang="zh-CN" altLang="en-US" sz="2800" b="1" dirty="0">
                <a:solidFill>
                  <a:srgbClr val="000000"/>
                </a:solidFill>
                <a:sym typeface="cajcd fnta7" pitchFamily="18" charset="2"/>
              </a:rPr>
              <a:t>应为隐含寻址 </a:t>
            </a:r>
          </a:p>
        </p:txBody>
      </p:sp>
    </p:spTree>
    <p:extLst>
      <p:ext uri="{BB962C8B-B14F-4D97-AF65-F5344CB8AC3E}">
        <p14:creationId xmlns:p14="http://schemas.microsoft.com/office/powerpoint/2010/main" val="419703583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99293" y="1196752"/>
            <a:ext cx="7777163"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例</a:t>
            </a:r>
            <a:r>
              <a:rPr lang="en-US" altLang="zh-CN" b="1" dirty="0">
                <a:solidFill>
                  <a:srgbClr val="000000"/>
                </a:solidFill>
              </a:rPr>
              <a:t>3.10  </a:t>
            </a:r>
            <a:r>
              <a:rPr lang="zh-CN" altLang="en-US" b="1" dirty="0">
                <a:solidFill>
                  <a:srgbClr val="000000"/>
                </a:solidFill>
              </a:rPr>
              <a:t>字</a:t>
            </a:r>
            <a:r>
              <a:rPr lang="en-US" altLang="zh-CN" b="1" dirty="0">
                <a:solidFill>
                  <a:srgbClr val="000000"/>
                </a:solidFill>
              </a:rPr>
              <a:t>÷</a:t>
            </a:r>
            <a:r>
              <a:rPr lang="zh-CN" altLang="en-US" b="1" dirty="0">
                <a:solidFill>
                  <a:srgbClr val="000000"/>
                </a:solidFill>
              </a:rPr>
              <a:t>字节的除法运算。设要完成除法运算</a:t>
            </a:r>
            <a:r>
              <a:rPr lang="en-US" altLang="zh-CN" b="1" dirty="0">
                <a:solidFill>
                  <a:srgbClr val="000000"/>
                </a:solidFill>
              </a:rPr>
              <a:t>12345÷156</a:t>
            </a:r>
            <a:r>
              <a:rPr lang="zh-CN" altLang="en-US" b="1" dirty="0">
                <a:solidFill>
                  <a:srgbClr val="000000"/>
                </a:solidFill>
              </a:rPr>
              <a:t>。</a:t>
            </a:r>
          </a:p>
          <a:p>
            <a:pPr eaLnBrk="1" hangingPunct="1"/>
            <a:r>
              <a:rPr lang="zh-CN" altLang="en-US" b="1" dirty="0">
                <a:solidFill>
                  <a:srgbClr val="000000"/>
                </a:solidFill>
              </a:rPr>
              <a:t>解：被除数</a:t>
            </a:r>
            <a:r>
              <a:rPr lang="en-US" altLang="zh-CN" b="1" dirty="0">
                <a:solidFill>
                  <a:srgbClr val="000000"/>
                </a:solidFill>
              </a:rPr>
              <a:t>12345</a:t>
            </a:r>
            <a:r>
              <a:rPr lang="zh-CN" altLang="en-US" b="1" dirty="0">
                <a:solidFill>
                  <a:srgbClr val="000000"/>
                </a:solidFill>
              </a:rPr>
              <a:t>可以用一个字表示，除数</a:t>
            </a:r>
            <a:r>
              <a:rPr lang="en-US" altLang="zh-CN" b="1" dirty="0">
                <a:solidFill>
                  <a:srgbClr val="000000"/>
                </a:solidFill>
              </a:rPr>
              <a:t>156</a:t>
            </a:r>
            <a:r>
              <a:rPr lang="zh-CN" altLang="en-US" b="1" dirty="0">
                <a:solidFill>
                  <a:srgbClr val="000000"/>
                </a:solidFill>
              </a:rPr>
              <a:t>可以用一个字节表示，因此可以直接采用除法的字节运算。程序段为：</a:t>
            </a:r>
          </a:p>
          <a:p>
            <a:pPr eaLnBrk="1" hangingPunct="1"/>
            <a:r>
              <a:rPr lang="en-US" altLang="zh-CN" b="1" dirty="0"/>
              <a:t>MOV	AX, 12345</a:t>
            </a:r>
          </a:p>
          <a:p>
            <a:pPr eaLnBrk="1" hangingPunct="1"/>
            <a:r>
              <a:rPr lang="en-US" altLang="zh-CN" b="1" dirty="0"/>
              <a:t>MOV	BL, 156</a:t>
            </a:r>
          </a:p>
          <a:p>
            <a:pPr eaLnBrk="1" hangingPunct="1"/>
            <a:r>
              <a:rPr lang="en-US" altLang="zh-CN" b="1" dirty="0"/>
              <a:t>DIV	BL</a:t>
            </a:r>
          </a:p>
          <a:p>
            <a:pPr eaLnBrk="1" hangingPunct="1"/>
            <a:r>
              <a:rPr lang="zh-CN" altLang="en-US" b="1" dirty="0">
                <a:solidFill>
                  <a:srgbClr val="000000"/>
                </a:solidFill>
              </a:rPr>
              <a:t>执行结果商（</a:t>
            </a:r>
            <a:r>
              <a:rPr lang="en-US" altLang="zh-CN" b="1" dirty="0">
                <a:solidFill>
                  <a:srgbClr val="000000"/>
                </a:solidFill>
              </a:rPr>
              <a:t>AL</a:t>
            </a:r>
            <a:r>
              <a:rPr lang="zh-CN" altLang="en-US" b="1" dirty="0">
                <a:solidFill>
                  <a:srgbClr val="000000"/>
                </a:solidFill>
              </a:rPr>
              <a:t>）＝</a:t>
            </a:r>
            <a:r>
              <a:rPr lang="en-US" altLang="zh-CN" b="1" dirty="0">
                <a:solidFill>
                  <a:srgbClr val="000000"/>
                </a:solidFill>
              </a:rPr>
              <a:t>4FH</a:t>
            </a:r>
          </a:p>
          <a:p>
            <a:pPr eaLnBrk="1" hangingPunct="1"/>
            <a:r>
              <a:rPr lang="en-US" altLang="zh-CN" b="1" dirty="0">
                <a:solidFill>
                  <a:srgbClr val="000000"/>
                </a:solidFill>
              </a:rPr>
              <a:t>      </a:t>
            </a:r>
            <a:r>
              <a:rPr lang="zh-CN" altLang="en-US" b="1" dirty="0">
                <a:solidFill>
                  <a:srgbClr val="000000"/>
                </a:solidFill>
              </a:rPr>
              <a:t>余数（</a:t>
            </a:r>
            <a:r>
              <a:rPr lang="en-US" altLang="zh-CN" b="1" dirty="0">
                <a:solidFill>
                  <a:srgbClr val="000000"/>
                </a:solidFill>
              </a:rPr>
              <a:t>AH</a:t>
            </a:r>
            <a:r>
              <a:rPr lang="zh-CN" altLang="en-US" b="1" dirty="0">
                <a:solidFill>
                  <a:srgbClr val="000000"/>
                </a:solidFill>
              </a:rPr>
              <a:t>）＝</a:t>
            </a:r>
            <a:r>
              <a:rPr lang="en-US" altLang="zh-CN" b="1" dirty="0">
                <a:solidFill>
                  <a:srgbClr val="000000"/>
                </a:solidFill>
              </a:rPr>
              <a:t>15H </a:t>
            </a:r>
          </a:p>
        </p:txBody>
      </p:sp>
    </p:spTree>
    <p:extLst>
      <p:ext uri="{BB962C8B-B14F-4D97-AF65-F5344CB8AC3E}">
        <p14:creationId xmlns:p14="http://schemas.microsoft.com/office/powerpoint/2010/main" val="24183043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628775"/>
            <a:ext cx="7705725"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3.11  </a:t>
            </a:r>
            <a:r>
              <a:rPr lang="zh-CN" altLang="en-US" sz="2800" b="1" dirty="0">
                <a:solidFill>
                  <a:srgbClr val="000000"/>
                </a:solidFill>
              </a:rPr>
              <a:t>双字</a:t>
            </a:r>
            <a:r>
              <a:rPr lang="en-US" altLang="zh-CN" sz="2800" b="1" dirty="0">
                <a:solidFill>
                  <a:srgbClr val="000000"/>
                </a:solidFill>
              </a:rPr>
              <a:t>÷</a:t>
            </a:r>
            <a:r>
              <a:rPr lang="zh-CN" altLang="en-US" sz="2800" b="1" dirty="0">
                <a:solidFill>
                  <a:srgbClr val="000000"/>
                </a:solidFill>
              </a:rPr>
              <a:t>字的除法运算。设要完成除法运算</a:t>
            </a:r>
            <a:r>
              <a:rPr lang="en-US" altLang="zh-CN" sz="2800" b="1" dirty="0">
                <a:solidFill>
                  <a:srgbClr val="000000"/>
                </a:solidFill>
              </a:rPr>
              <a:t>28901240H÷</a:t>
            </a:r>
            <a:r>
              <a:rPr lang="zh-CN" altLang="en-US" sz="2800" b="1" dirty="0">
                <a:solidFill>
                  <a:srgbClr val="000000"/>
                </a:solidFill>
              </a:rPr>
              <a:t>（－</a:t>
            </a:r>
            <a:r>
              <a:rPr lang="en-US" altLang="zh-CN" sz="2800" b="1" dirty="0">
                <a:solidFill>
                  <a:srgbClr val="000000"/>
                </a:solidFill>
              </a:rPr>
              <a:t>6528H</a:t>
            </a:r>
            <a:r>
              <a:rPr lang="zh-CN" altLang="en-US" sz="2800" b="1" dirty="0">
                <a:solidFill>
                  <a:srgbClr val="000000"/>
                </a:solidFill>
              </a:rPr>
              <a:t>）。</a:t>
            </a:r>
          </a:p>
          <a:p>
            <a:pPr eaLnBrk="1" hangingPunct="1"/>
            <a:r>
              <a:rPr lang="zh-CN" altLang="en-US" sz="2800" b="1" dirty="0">
                <a:solidFill>
                  <a:srgbClr val="000000"/>
                </a:solidFill>
              </a:rPr>
              <a:t>解：这是有符号数的除法运算，被除数应该用一个双字表示，除数可以用一个字表示，程序段为：</a:t>
            </a:r>
          </a:p>
          <a:p>
            <a:pPr eaLnBrk="1" hangingPunct="1"/>
            <a:r>
              <a:rPr lang="en-US" altLang="zh-CN" sz="2800" b="1" dirty="0"/>
              <a:t>MOV	AX, 1240H</a:t>
            </a:r>
          </a:p>
          <a:p>
            <a:pPr eaLnBrk="1" hangingPunct="1"/>
            <a:r>
              <a:rPr lang="en-US" altLang="zh-CN" sz="2800" b="1" dirty="0"/>
              <a:t>MOV	DX, 2890H</a:t>
            </a:r>
          </a:p>
          <a:p>
            <a:pPr eaLnBrk="1" hangingPunct="1"/>
            <a:r>
              <a:rPr lang="en-US" altLang="zh-CN" sz="2800" b="1" dirty="0"/>
              <a:t>MOV	BX, -6528H</a:t>
            </a:r>
          </a:p>
          <a:p>
            <a:pPr eaLnBrk="1" hangingPunct="1"/>
            <a:r>
              <a:rPr lang="en-US" altLang="zh-CN" sz="2800" b="1" dirty="0"/>
              <a:t>IDIV	BX</a:t>
            </a:r>
          </a:p>
          <a:p>
            <a:pPr eaLnBrk="1" hangingPunct="1"/>
            <a:r>
              <a:rPr lang="zh-CN" altLang="en-US" sz="2800" b="1" dirty="0">
                <a:solidFill>
                  <a:srgbClr val="000000"/>
                </a:solidFill>
              </a:rPr>
              <a:t>执行结果商（</a:t>
            </a:r>
            <a:r>
              <a:rPr lang="en-US" altLang="zh-CN" sz="2800" b="1" dirty="0">
                <a:solidFill>
                  <a:srgbClr val="000000"/>
                </a:solidFill>
              </a:rPr>
              <a:t>AX</a:t>
            </a:r>
            <a:r>
              <a:rPr lang="zh-CN" altLang="en-US" sz="2800" b="1" dirty="0">
                <a:solidFill>
                  <a:srgbClr val="000000"/>
                </a:solidFill>
              </a:rPr>
              <a:t>）＝</a:t>
            </a:r>
            <a:r>
              <a:rPr lang="en-US" altLang="zh-CN" sz="2800" b="1" dirty="0">
                <a:solidFill>
                  <a:srgbClr val="000000"/>
                </a:solidFill>
              </a:rPr>
              <a:t>9959H</a:t>
            </a:r>
            <a:r>
              <a:rPr lang="zh-CN" altLang="en-US" sz="2800" b="1" dirty="0">
                <a:solidFill>
                  <a:srgbClr val="000000"/>
                </a:solidFill>
              </a:rPr>
              <a:t>，</a:t>
            </a:r>
          </a:p>
          <a:p>
            <a:pPr eaLnBrk="1" hangingPunct="1"/>
            <a:r>
              <a:rPr lang="zh-CN" altLang="en-US" sz="2800" b="1" dirty="0">
                <a:solidFill>
                  <a:srgbClr val="000000"/>
                </a:solidFill>
              </a:rPr>
              <a:t>      余数（</a:t>
            </a:r>
            <a:r>
              <a:rPr lang="en-US" altLang="zh-CN" sz="2800" b="1" dirty="0">
                <a:solidFill>
                  <a:srgbClr val="000000"/>
                </a:solidFill>
              </a:rPr>
              <a:t>DX</a:t>
            </a:r>
            <a:r>
              <a:rPr lang="zh-CN" altLang="en-US" sz="2800" b="1" dirty="0">
                <a:solidFill>
                  <a:srgbClr val="000000"/>
                </a:solidFill>
              </a:rPr>
              <a:t>）＝</a:t>
            </a:r>
            <a:r>
              <a:rPr lang="en-US" altLang="zh-CN" sz="2800" b="1" dirty="0">
                <a:solidFill>
                  <a:srgbClr val="000000"/>
                </a:solidFill>
              </a:rPr>
              <a:t>2528H</a:t>
            </a:r>
            <a:r>
              <a:rPr lang="zh-CN" altLang="en-US" sz="2800" b="1" dirty="0">
                <a:solidFill>
                  <a:srgbClr val="000000"/>
                </a:solidFill>
              </a:rPr>
              <a:t>。</a:t>
            </a:r>
          </a:p>
        </p:txBody>
      </p:sp>
    </p:spTree>
    <p:extLst>
      <p:ext uri="{BB962C8B-B14F-4D97-AF65-F5344CB8AC3E}">
        <p14:creationId xmlns:p14="http://schemas.microsoft.com/office/powerpoint/2010/main" val="136430294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196752"/>
            <a:ext cx="7920038"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400" b="1" dirty="0">
                <a:solidFill>
                  <a:srgbClr val="000000"/>
                </a:solidFill>
              </a:rPr>
              <a:t>例</a:t>
            </a:r>
            <a:r>
              <a:rPr lang="en-US" altLang="zh-CN" sz="2400" b="1" dirty="0">
                <a:solidFill>
                  <a:srgbClr val="000000"/>
                </a:solidFill>
              </a:rPr>
              <a:t>3.12  </a:t>
            </a:r>
            <a:r>
              <a:rPr lang="zh-CN" altLang="en-US" sz="2400" b="1" dirty="0">
                <a:solidFill>
                  <a:srgbClr val="000000"/>
                </a:solidFill>
              </a:rPr>
              <a:t>双字</a:t>
            </a:r>
            <a:r>
              <a:rPr lang="en-US" altLang="zh-CN" sz="2400" b="1" dirty="0">
                <a:solidFill>
                  <a:srgbClr val="000000"/>
                </a:solidFill>
              </a:rPr>
              <a:t>÷</a:t>
            </a:r>
            <a:r>
              <a:rPr lang="zh-CN" altLang="en-US" sz="2400" b="1" dirty="0">
                <a:solidFill>
                  <a:srgbClr val="000000"/>
                </a:solidFill>
              </a:rPr>
              <a:t>字节的除法运算。设要完成无符号除法运算</a:t>
            </a:r>
            <a:r>
              <a:rPr lang="en-US" altLang="zh-CN" sz="2400" b="1" dirty="0">
                <a:solidFill>
                  <a:srgbClr val="000000"/>
                </a:solidFill>
              </a:rPr>
              <a:t>00011240H÷0A0H</a:t>
            </a:r>
            <a:r>
              <a:rPr lang="zh-CN" altLang="en-US" sz="2400" b="1" dirty="0">
                <a:solidFill>
                  <a:srgbClr val="000000"/>
                </a:solidFill>
              </a:rPr>
              <a:t>。</a:t>
            </a:r>
          </a:p>
          <a:p>
            <a:pPr eaLnBrk="1" hangingPunct="1"/>
            <a:r>
              <a:rPr lang="zh-CN" altLang="en-US" sz="2400" b="1" dirty="0">
                <a:solidFill>
                  <a:srgbClr val="000000"/>
                </a:solidFill>
              </a:rPr>
              <a:t>解：这是无符号数的除法运算，被除数应该用一个双字表示，除数本身可以用一个字节表示，但除法运算只能采用双字</a:t>
            </a:r>
            <a:r>
              <a:rPr lang="en-US" altLang="zh-CN" sz="2400" b="1" dirty="0">
                <a:solidFill>
                  <a:srgbClr val="000000"/>
                </a:solidFill>
              </a:rPr>
              <a:t>÷</a:t>
            </a:r>
            <a:r>
              <a:rPr lang="zh-CN" altLang="en-US" sz="2400" b="1" dirty="0">
                <a:solidFill>
                  <a:srgbClr val="000000"/>
                </a:solidFill>
              </a:rPr>
              <a:t>字，因此除数应该变换成字。对无符号数来说，这种由字节变换成字的过程，非常简单，只需要将高位字节填</a:t>
            </a:r>
            <a:r>
              <a:rPr lang="en-US" altLang="zh-CN" sz="2400" b="1" dirty="0">
                <a:solidFill>
                  <a:srgbClr val="000000"/>
                </a:solidFill>
              </a:rPr>
              <a:t>0</a:t>
            </a:r>
            <a:r>
              <a:rPr lang="zh-CN" altLang="en-US" sz="2400" b="1" dirty="0">
                <a:solidFill>
                  <a:srgbClr val="000000"/>
                </a:solidFill>
              </a:rPr>
              <a:t>。程序段为：</a:t>
            </a:r>
          </a:p>
          <a:p>
            <a:pPr eaLnBrk="1" hangingPunct="1"/>
            <a:r>
              <a:rPr lang="en-US" altLang="zh-CN" sz="2400" b="1" dirty="0"/>
              <a:t>MOV	AX, 1240H</a:t>
            </a:r>
          </a:p>
          <a:p>
            <a:pPr eaLnBrk="1" hangingPunct="1"/>
            <a:r>
              <a:rPr lang="en-US" altLang="zh-CN" sz="2400" b="1" dirty="0"/>
              <a:t>MOV	DX, 0001H</a:t>
            </a:r>
          </a:p>
          <a:p>
            <a:pPr eaLnBrk="1" hangingPunct="1"/>
            <a:r>
              <a:rPr lang="en-US" altLang="zh-CN" sz="2400" b="1" dirty="0"/>
              <a:t>MOV	BL, 0A0H</a:t>
            </a:r>
          </a:p>
          <a:p>
            <a:pPr eaLnBrk="1" hangingPunct="1"/>
            <a:r>
              <a:rPr lang="en-US" altLang="zh-CN" sz="2400" b="1" dirty="0"/>
              <a:t>MOV	BH, 0</a:t>
            </a:r>
          </a:p>
          <a:p>
            <a:pPr eaLnBrk="1" hangingPunct="1"/>
            <a:r>
              <a:rPr lang="en-US" altLang="zh-CN" sz="2400" b="1" dirty="0"/>
              <a:t>DIV	</a:t>
            </a:r>
            <a:r>
              <a:rPr lang="en-US" altLang="zh-CN" sz="2400" b="1" dirty="0">
                <a:solidFill>
                  <a:srgbClr val="000000"/>
                </a:solidFill>
              </a:rPr>
              <a:t>	BX</a:t>
            </a:r>
          </a:p>
          <a:p>
            <a:pPr eaLnBrk="1" hangingPunct="1"/>
            <a:r>
              <a:rPr lang="zh-CN" altLang="en-US" sz="2400" b="1" dirty="0">
                <a:solidFill>
                  <a:srgbClr val="000000"/>
                </a:solidFill>
              </a:rPr>
              <a:t>执行结果商（</a:t>
            </a:r>
            <a:r>
              <a:rPr lang="en-US" altLang="zh-CN" sz="2400" b="1" dirty="0">
                <a:solidFill>
                  <a:srgbClr val="000000"/>
                </a:solidFill>
              </a:rPr>
              <a:t>AX</a:t>
            </a:r>
            <a:r>
              <a:rPr lang="zh-CN" altLang="en-US" sz="2400" b="1" dirty="0">
                <a:solidFill>
                  <a:srgbClr val="000000"/>
                </a:solidFill>
              </a:rPr>
              <a:t>）＝</a:t>
            </a:r>
            <a:r>
              <a:rPr lang="en-US" altLang="zh-CN" sz="2400" b="1" dirty="0">
                <a:solidFill>
                  <a:srgbClr val="000000"/>
                </a:solidFill>
              </a:rPr>
              <a:t>01B6H</a:t>
            </a:r>
            <a:r>
              <a:rPr lang="zh-CN" altLang="en-US" sz="2400" b="1" dirty="0">
                <a:solidFill>
                  <a:srgbClr val="000000"/>
                </a:solidFill>
              </a:rPr>
              <a:t>，余数（</a:t>
            </a:r>
            <a:r>
              <a:rPr lang="en-US" altLang="zh-CN" sz="2400" b="1" dirty="0">
                <a:solidFill>
                  <a:srgbClr val="000000"/>
                </a:solidFill>
              </a:rPr>
              <a:t>DX</a:t>
            </a:r>
            <a:r>
              <a:rPr lang="zh-CN" altLang="en-US" sz="2400" b="1" dirty="0">
                <a:solidFill>
                  <a:srgbClr val="000000"/>
                </a:solidFill>
              </a:rPr>
              <a:t>）＝</a:t>
            </a:r>
            <a:r>
              <a:rPr lang="en-US" altLang="zh-CN" sz="2400" b="1" dirty="0">
                <a:solidFill>
                  <a:srgbClr val="000000"/>
                </a:solidFill>
              </a:rPr>
              <a:t>0080H</a:t>
            </a:r>
            <a:r>
              <a:rPr lang="zh-CN" altLang="en-US" sz="2400" b="1" dirty="0">
                <a:solidFill>
                  <a:srgbClr val="000000"/>
                </a:solidFill>
              </a:rPr>
              <a:t>。 </a:t>
            </a:r>
          </a:p>
        </p:txBody>
      </p:sp>
    </p:spTree>
    <p:extLst>
      <p:ext uri="{BB962C8B-B14F-4D97-AF65-F5344CB8AC3E}">
        <p14:creationId xmlns:p14="http://schemas.microsoft.com/office/powerpoint/2010/main" val="167331072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484784"/>
            <a:ext cx="74882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b="1" dirty="0">
                <a:solidFill>
                  <a:srgbClr val="000000"/>
                </a:solidFill>
              </a:rPr>
              <a:t>五、符号扩展指令</a:t>
            </a:r>
          </a:p>
          <a:p>
            <a:pPr eaLnBrk="1" hangingPunct="1"/>
            <a:r>
              <a:rPr lang="zh-CN" altLang="en-US" b="1" dirty="0">
                <a:solidFill>
                  <a:srgbClr val="000000"/>
                </a:solidFill>
              </a:rPr>
              <a:t>格式：</a:t>
            </a:r>
          </a:p>
          <a:p>
            <a:pPr eaLnBrk="1" hangingPunct="1"/>
            <a:r>
              <a:rPr lang="zh-CN" altLang="en-US" b="1" dirty="0">
                <a:solidFill>
                  <a:srgbClr val="000000"/>
                </a:solidFill>
              </a:rPr>
              <a:t>    </a:t>
            </a:r>
            <a:r>
              <a:rPr lang="en-US" altLang="zh-CN" b="1" dirty="0"/>
              <a:t>CBW </a:t>
            </a:r>
            <a:r>
              <a:rPr lang="en-US" altLang="zh-CN" b="1" dirty="0">
                <a:solidFill>
                  <a:srgbClr val="000000"/>
                </a:solidFill>
              </a:rPr>
              <a:t>	</a:t>
            </a:r>
            <a:r>
              <a:rPr lang="zh-CN" altLang="en-US" b="1" dirty="0">
                <a:solidFill>
                  <a:srgbClr val="000000"/>
                </a:solidFill>
              </a:rPr>
              <a:t>；将</a:t>
            </a:r>
            <a:r>
              <a:rPr lang="en-US" altLang="zh-CN" b="1" dirty="0">
                <a:solidFill>
                  <a:srgbClr val="FF0000"/>
                </a:solidFill>
              </a:rPr>
              <a:t>AL</a:t>
            </a:r>
            <a:r>
              <a:rPr lang="zh-CN" altLang="en-US" b="1" dirty="0">
                <a:solidFill>
                  <a:srgbClr val="000000"/>
                </a:solidFill>
              </a:rPr>
              <a:t>中的符号扩展到</a:t>
            </a:r>
            <a:r>
              <a:rPr lang="en-US" altLang="zh-CN" b="1" dirty="0">
                <a:solidFill>
                  <a:srgbClr val="FF0000"/>
                </a:solidFill>
              </a:rPr>
              <a:t>AH</a:t>
            </a:r>
            <a:r>
              <a:rPr lang="zh-CN" altLang="en-US" b="1" dirty="0">
                <a:solidFill>
                  <a:srgbClr val="000000"/>
                </a:solidFill>
              </a:rPr>
              <a:t>中，</a:t>
            </a:r>
          </a:p>
          <a:p>
            <a:pPr eaLnBrk="1" hangingPunct="1"/>
            <a:r>
              <a:rPr lang="zh-CN" altLang="en-US" b="1" dirty="0">
                <a:solidFill>
                  <a:srgbClr val="000000"/>
                </a:solidFill>
              </a:rPr>
              <a:t>           形成一个字</a:t>
            </a:r>
            <a:r>
              <a:rPr lang="en-US" altLang="zh-CN" b="1" dirty="0">
                <a:solidFill>
                  <a:srgbClr val="FF0000"/>
                </a:solidFill>
              </a:rPr>
              <a:t>AX</a:t>
            </a:r>
          </a:p>
          <a:p>
            <a:pPr eaLnBrk="1" hangingPunct="1"/>
            <a:r>
              <a:rPr lang="en-US" altLang="zh-CN" b="1" dirty="0">
                <a:solidFill>
                  <a:srgbClr val="000000"/>
                </a:solidFill>
              </a:rPr>
              <a:t>    </a:t>
            </a:r>
            <a:r>
              <a:rPr lang="en-US" altLang="zh-CN" b="1" dirty="0"/>
              <a:t>CWD </a:t>
            </a:r>
            <a:r>
              <a:rPr lang="en-US" altLang="zh-CN" b="1" dirty="0">
                <a:solidFill>
                  <a:srgbClr val="000000"/>
                </a:solidFill>
              </a:rPr>
              <a:t> </a:t>
            </a:r>
            <a:r>
              <a:rPr lang="zh-CN" altLang="en-US" b="1" dirty="0">
                <a:solidFill>
                  <a:srgbClr val="000000"/>
                </a:solidFill>
              </a:rPr>
              <a:t>；将</a:t>
            </a:r>
            <a:r>
              <a:rPr lang="en-US" altLang="zh-CN" b="1" dirty="0">
                <a:solidFill>
                  <a:srgbClr val="FF0000"/>
                </a:solidFill>
              </a:rPr>
              <a:t>AX</a:t>
            </a:r>
            <a:r>
              <a:rPr lang="zh-CN" altLang="en-US" b="1" dirty="0">
                <a:solidFill>
                  <a:srgbClr val="000000"/>
                </a:solidFill>
              </a:rPr>
              <a:t>中的符号扩展到</a:t>
            </a:r>
            <a:r>
              <a:rPr lang="en-US" altLang="zh-CN" b="1" dirty="0">
                <a:solidFill>
                  <a:srgbClr val="FF0000"/>
                </a:solidFill>
              </a:rPr>
              <a:t>DX</a:t>
            </a:r>
            <a:r>
              <a:rPr lang="zh-CN" altLang="en-US" b="1" dirty="0">
                <a:solidFill>
                  <a:srgbClr val="000000"/>
                </a:solidFill>
              </a:rPr>
              <a:t>中，</a:t>
            </a:r>
          </a:p>
          <a:p>
            <a:pPr eaLnBrk="1" hangingPunct="1"/>
            <a:r>
              <a:rPr lang="zh-CN" altLang="en-US" b="1" dirty="0">
                <a:solidFill>
                  <a:srgbClr val="000000"/>
                </a:solidFill>
              </a:rPr>
              <a:t>           形成双字（</a:t>
            </a:r>
            <a:r>
              <a:rPr lang="en-US" altLang="zh-CN" b="1" dirty="0">
                <a:solidFill>
                  <a:srgbClr val="FF0000"/>
                </a:solidFill>
              </a:rPr>
              <a:t>DX</a:t>
            </a:r>
            <a:r>
              <a:rPr lang="zh-CN" altLang="en-US" b="1" dirty="0">
                <a:solidFill>
                  <a:srgbClr val="FF0000"/>
                </a:solidFill>
              </a:rPr>
              <a:t>：</a:t>
            </a:r>
            <a:r>
              <a:rPr lang="en-US" altLang="zh-CN" b="1" dirty="0">
                <a:solidFill>
                  <a:srgbClr val="FF0000"/>
                </a:solidFill>
              </a:rPr>
              <a:t>AX</a:t>
            </a:r>
            <a:r>
              <a:rPr lang="zh-CN" altLang="en-US" b="1" dirty="0">
                <a:solidFill>
                  <a:srgbClr val="000000"/>
                </a:solidFill>
              </a:rPr>
              <a:t>）</a:t>
            </a:r>
          </a:p>
        </p:txBody>
      </p:sp>
      <p:sp>
        <p:nvSpPr>
          <p:cNvPr id="4" name="Text Box 6"/>
          <p:cNvSpPr txBox="1">
            <a:spLocks noChangeArrowheads="1"/>
          </p:cNvSpPr>
          <p:nvPr/>
        </p:nvSpPr>
        <p:spPr bwMode="auto">
          <a:xfrm>
            <a:off x="1187450" y="4510559"/>
            <a:ext cx="72009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b="1">
                <a:solidFill>
                  <a:srgbClr val="FF0101"/>
                </a:solidFill>
              </a:rPr>
              <a:t>CBW</a:t>
            </a:r>
            <a:r>
              <a:rPr lang="zh-CN" altLang="en-US" b="1">
                <a:solidFill>
                  <a:srgbClr val="FF0101"/>
                </a:solidFill>
              </a:rPr>
              <a:t>（</a:t>
            </a:r>
            <a:r>
              <a:rPr lang="en-US" altLang="zh-CN" b="1">
                <a:solidFill>
                  <a:srgbClr val="FF0101"/>
                </a:solidFill>
              </a:rPr>
              <a:t>Convert byte to word</a:t>
            </a:r>
            <a:r>
              <a:rPr lang="zh-CN" altLang="en-US" b="1">
                <a:solidFill>
                  <a:srgbClr val="FF0101"/>
                </a:solidFill>
              </a:rPr>
              <a:t>）</a:t>
            </a:r>
          </a:p>
          <a:p>
            <a:pPr eaLnBrk="1" hangingPunct="1">
              <a:spcBef>
                <a:spcPct val="50000"/>
              </a:spcBef>
            </a:pPr>
            <a:r>
              <a:rPr lang="en-US" altLang="zh-CN" b="1">
                <a:solidFill>
                  <a:srgbClr val="FF0101"/>
                </a:solidFill>
              </a:rPr>
              <a:t>CWD</a:t>
            </a:r>
            <a:r>
              <a:rPr lang="zh-CN" altLang="en-US" b="1">
                <a:solidFill>
                  <a:srgbClr val="FF0101"/>
                </a:solidFill>
              </a:rPr>
              <a:t>（</a:t>
            </a:r>
            <a:r>
              <a:rPr lang="en-US" altLang="zh-CN" b="1">
                <a:solidFill>
                  <a:srgbClr val="FF0101"/>
                </a:solidFill>
              </a:rPr>
              <a:t>Convert word to doubleword</a:t>
            </a:r>
            <a:r>
              <a:rPr lang="zh-CN" altLang="en-US" b="1">
                <a:solidFill>
                  <a:srgbClr val="FF0101"/>
                </a:solidFill>
              </a:rPr>
              <a:t>）</a:t>
            </a:r>
            <a:r>
              <a:rPr lang="zh-CN" altLang="en-US"/>
              <a:t>  </a:t>
            </a:r>
          </a:p>
        </p:txBody>
      </p:sp>
    </p:spTree>
    <p:extLst>
      <p:ext uri="{BB962C8B-B14F-4D97-AF65-F5344CB8AC3E}">
        <p14:creationId xmlns:p14="http://schemas.microsoft.com/office/powerpoint/2010/main" val="413207819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98525" y="1698625"/>
            <a:ext cx="7704138" cy="403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CBW</a:t>
            </a:r>
            <a:r>
              <a:rPr lang="zh-CN" altLang="en-US" b="1" dirty="0">
                <a:solidFill>
                  <a:srgbClr val="000000"/>
                </a:solidFill>
              </a:rPr>
              <a:t>（</a:t>
            </a:r>
            <a:r>
              <a:rPr lang="en-US" altLang="zh-CN" b="1" dirty="0">
                <a:solidFill>
                  <a:srgbClr val="000000"/>
                </a:solidFill>
              </a:rPr>
              <a:t>Convert byte to word</a:t>
            </a:r>
            <a:r>
              <a:rPr lang="zh-CN" altLang="en-US" b="1" dirty="0">
                <a:solidFill>
                  <a:srgbClr val="000000"/>
                </a:solidFill>
              </a:rPr>
              <a:t>）为</a:t>
            </a:r>
            <a:r>
              <a:rPr lang="zh-CN" altLang="en-US" b="1" dirty="0">
                <a:solidFill>
                  <a:srgbClr val="FF0000"/>
                </a:solidFill>
              </a:rPr>
              <a:t>字节到字</a:t>
            </a:r>
            <a:r>
              <a:rPr lang="zh-CN" altLang="en-US" b="1" dirty="0">
                <a:solidFill>
                  <a:srgbClr val="000000"/>
                </a:solidFill>
              </a:rPr>
              <a:t>的符号扩展指令，表示将</a:t>
            </a:r>
            <a:r>
              <a:rPr lang="en-US" altLang="zh-CN" b="1" dirty="0">
                <a:solidFill>
                  <a:srgbClr val="000000"/>
                </a:solidFill>
              </a:rPr>
              <a:t>AL</a:t>
            </a:r>
            <a:r>
              <a:rPr lang="zh-CN" altLang="en-US" b="1" dirty="0">
                <a:solidFill>
                  <a:srgbClr val="000000"/>
                </a:solidFill>
              </a:rPr>
              <a:t>中的有符号数扩展到</a:t>
            </a:r>
            <a:r>
              <a:rPr lang="en-US" altLang="zh-CN" b="1" dirty="0">
                <a:solidFill>
                  <a:srgbClr val="000000"/>
                </a:solidFill>
              </a:rPr>
              <a:t>AH</a:t>
            </a:r>
            <a:r>
              <a:rPr lang="zh-CN" altLang="en-US" b="1" dirty="0">
                <a:solidFill>
                  <a:srgbClr val="000000"/>
                </a:solidFill>
              </a:rPr>
              <a:t>，即根据</a:t>
            </a:r>
            <a:r>
              <a:rPr lang="en-US" altLang="zh-CN" b="1" dirty="0">
                <a:solidFill>
                  <a:srgbClr val="000000"/>
                </a:solidFill>
              </a:rPr>
              <a:t>AL</a:t>
            </a:r>
            <a:r>
              <a:rPr lang="zh-CN" altLang="en-US" b="1" dirty="0">
                <a:solidFill>
                  <a:srgbClr val="000000"/>
                </a:solidFill>
              </a:rPr>
              <a:t>中的符号位</a:t>
            </a:r>
            <a:r>
              <a:rPr lang="en-US" altLang="zh-CN" b="1" dirty="0">
                <a:solidFill>
                  <a:srgbClr val="000000"/>
                </a:solidFill>
              </a:rPr>
              <a:t>D7</a:t>
            </a:r>
            <a:r>
              <a:rPr lang="zh-CN" altLang="en-US" b="1" dirty="0">
                <a:solidFill>
                  <a:srgbClr val="000000"/>
                </a:solidFill>
              </a:rPr>
              <a:t>来扩展：</a:t>
            </a:r>
          </a:p>
          <a:p>
            <a:pPr eaLnBrk="1" hangingPunct="1">
              <a:buClr>
                <a:srgbClr val="FF0000"/>
              </a:buClr>
              <a:buFont typeface="Wingdings" pitchFamily="2" charset="2"/>
              <a:buChar char="p"/>
            </a:pPr>
            <a:r>
              <a:rPr lang="zh-CN" altLang="en-US" b="1" dirty="0">
                <a:solidFill>
                  <a:srgbClr val="000000"/>
                </a:solidFill>
              </a:rPr>
              <a:t>当</a:t>
            </a:r>
            <a:r>
              <a:rPr lang="en-US" altLang="zh-CN" b="1" dirty="0">
                <a:solidFill>
                  <a:srgbClr val="000000"/>
                </a:solidFill>
              </a:rPr>
              <a:t>D7</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时，</a:t>
            </a:r>
            <a:r>
              <a:rPr lang="en-US" altLang="zh-CN" b="1" dirty="0">
                <a:solidFill>
                  <a:srgbClr val="000000"/>
                </a:solidFill>
              </a:rPr>
              <a:t>AH</a:t>
            </a:r>
            <a:r>
              <a:rPr lang="zh-CN" altLang="en-US" b="1" dirty="0">
                <a:solidFill>
                  <a:srgbClr val="000000"/>
                </a:solidFill>
              </a:rPr>
              <a:t>＝</a:t>
            </a:r>
            <a:r>
              <a:rPr lang="en-US" altLang="zh-CN" b="1" dirty="0">
                <a:solidFill>
                  <a:srgbClr val="000000"/>
                </a:solidFill>
              </a:rPr>
              <a:t>00H</a:t>
            </a:r>
          </a:p>
          <a:p>
            <a:pPr eaLnBrk="1" hangingPunct="1">
              <a:buClr>
                <a:srgbClr val="FF0000"/>
              </a:buClr>
              <a:buFont typeface="Wingdings" pitchFamily="2" charset="2"/>
              <a:buChar char="p"/>
            </a:pPr>
            <a:r>
              <a:rPr lang="zh-CN" altLang="en-US" b="1" dirty="0">
                <a:solidFill>
                  <a:srgbClr val="000000"/>
                </a:solidFill>
              </a:rPr>
              <a:t>当</a:t>
            </a:r>
            <a:r>
              <a:rPr lang="en-US" altLang="zh-CN" b="1" dirty="0">
                <a:solidFill>
                  <a:srgbClr val="000000"/>
                </a:solidFill>
              </a:rPr>
              <a:t>D7</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时，</a:t>
            </a:r>
            <a:r>
              <a:rPr lang="en-US" altLang="zh-CN" b="1" dirty="0">
                <a:solidFill>
                  <a:srgbClr val="000000"/>
                </a:solidFill>
              </a:rPr>
              <a:t>AH</a:t>
            </a:r>
            <a:r>
              <a:rPr lang="zh-CN" altLang="en-US" b="1" dirty="0">
                <a:solidFill>
                  <a:srgbClr val="000000"/>
                </a:solidFill>
              </a:rPr>
              <a:t>＝</a:t>
            </a:r>
            <a:r>
              <a:rPr lang="en-US" altLang="zh-CN" b="1" dirty="0">
                <a:solidFill>
                  <a:srgbClr val="000000"/>
                </a:solidFill>
              </a:rPr>
              <a:t>FFH</a:t>
            </a:r>
          </a:p>
          <a:p>
            <a:pPr eaLnBrk="1" hangingPunct="1"/>
            <a:r>
              <a:rPr lang="zh-CN" altLang="en-US" b="1" dirty="0">
                <a:solidFill>
                  <a:srgbClr val="000000"/>
                </a:solidFill>
              </a:rPr>
              <a:t>这样可以保证有符号数</a:t>
            </a:r>
            <a:r>
              <a:rPr lang="en-US" altLang="zh-CN" b="1" dirty="0">
                <a:solidFill>
                  <a:srgbClr val="000000"/>
                </a:solidFill>
              </a:rPr>
              <a:t>AL</a:t>
            </a:r>
            <a:r>
              <a:rPr lang="zh-CN" altLang="en-US" b="1" dirty="0">
                <a:solidFill>
                  <a:srgbClr val="000000"/>
                </a:solidFill>
              </a:rPr>
              <a:t>与有符号数</a:t>
            </a:r>
            <a:r>
              <a:rPr lang="en-US" altLang="zh-CN" b="1" dirty="0">
                <a:solidFill>
                  <a:srgbClr val="000000"/>
                </a:solidFill>
              </a:rPr>
              <a:t>AX</a:t>
            </a:r>
            <a:r>
              <a:rPr lang="zh-CN" altLang="en-US" b="1" dirty="0">
                <a:solidFill>
                  <a:srgbClr val="000000"/>
                </a:solidFill>
              </a:rPr>
              <a:t>所表示的值相同。 </a:t>
            </a:r>
          </a:p>
        </p:txBody>
      </p:sp>
    </p:spTree>
    <p:extLst>
      <p:ext uri="{BB962C8B-B14F-4D97-AF65-F5344CB8AC3E}">
        <p14:creationId xmlns:p14="http://schemas.microsoft.com/office/powerpoint/2010/main" val="322787542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4213" y="1628775"/>
            <a:ext cx="792003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CWD</a:t>
            </a:r>
            <a:r>
              <a:rPr lang="zh-CN" altLang="en-US" b="1" dirty="0">
                <a:solidFill>
                  <a:srgbClr val="000000"/>
                </a:solidFill>
              </a:rPr>
              <a:t>（</a:t>
            </a:r>
            <a:r>
              <a:rPr lang="en-US" altLang="zh-CN" b="1" dirty="0">
                <a:solidFill>
                  <a:srgbClr val="000000"/>
                </a:solidFill>
              </a:rPr>
              <a:t>Convert word to </a:t>
            </a:r>
            <a:r>
              <a:rPr lang="en-US" altLang="zh-CN" b="1" dirty="0" err="1">
                <a:solidFill>
                  <a:srgbClr val="000000"/>
                </a:solidFill>
              </a:rPr>
              <a:t>doubleword</a:t>
            </a:r>
            <a:r>
              <a:rPr lang="zh-CN" altLang="en-US" b="1" dirty="0">
                <a:solidFill>
                  <a:srgbClr val="000000"/>
                </a:solidFill>
              </a:rPr>
              <a:t>）为</a:t>
            </a:r>
            <a:r>
              <a:rPr lang="zh-CN" altLang="en-US" b="1" dirty="0">
                <a:solidFill>
                  <a:srgbClr val="FF0000"/>
                </a:solidFill>
              </a:rPr>
              <a:t>字到双字</a:t>
            </a:r>
            <a:r>
              <a:rPr lang="zh-CN" altLang="en-US" b="1" dirty="0">
                <a:solidFill>
                  <a:srgbClr val="000000"/>
                </a:solidFill>
              </a:rPr>
              <a:t>的符号扩展指令，表示将</a:t>
            </a:r>
            <a:r>
              <a:rPr lang="en-US" altLang="zh-CN" b="1" dirty="0">
                <a:solidFill>
                  <a:srgbClr val="000000"/>
                </a:solidFill>
              </a:rPr>
              <a:t>AX</a:t>
            </a:r>
            <a:r>
              <a:rPr lang="zh-CN" altLang="en-US" b="1" dirty="0">
                <a:solidFill>
                  <a:srgbClr val="000000"/>
                </a:solidFill>
              </a:rPr>
              <a:t>中的有符号数扩展到</a:t>
            </a:r>
            <a:r>
              <a:rPr lang="en-US" altLang="zh-CN" b="1" dirty="0">
                <a:solidFill>
                  <a:srgbClr val="000000"/>
                </a:solidFill>
              </a:rPr>
              <a:t>DX</a:t>
            </a:r>
            <a:r>
              <a:rPr lang="zh-CN" altLang="en-US" b="1" dirty="0">
                <a:solidFill>
                  <a:srgbClr val="000000"/>
                </a:solidFill>
              </a:rPr>
              <a:t>，即根据</a:t>
            </a:r>
            <a:r>
              <a:rPr lang="en-US" altLang="zh-CN" b="1" dirty="0">
                <a:solidFill>
                  <a:srgbClr val="000000"/>
                </a:solidFill>
              </a:rPr>
              <a:t>AX</a:t>
            </a:r>
            <a:r>
              <a:rPr lang="zh-CN" altLang="en-US" b="1" dirty="0">
                <a:solidFill>
                  <a:srgbClr val="000000"/>
                </a:solidFill>
              </a:rPr>
              <a:t>中的符号位</a:t>
            </a:r>
            <a:r>
              <a:rPr lang="en-US" altLang="zh-CN" b="1" dirty="0">
                <a:solidFill>
                  <a:srgbClr val="000000"/>
                </a:solidFill>
              </a:rPr>
              <a:t>D15</a:t>
            </a:r>
            <a:r>
              <a:rPr lang="zh-CN" altLang="en-US" b="1" dirty="0">
                <a:solidFill>
                  <a:srgbClr val="000000"/>
                </a:solidFill>
              </a:rPr>
              <a:t>来扩展：</a:t>
            </a:r>
          </a:p>
          <a:p>
            <a:pPr eaLnBrk="1" hangingPunct="1">
              <a:buClr>
                <a:srgbClr val="FF0101"/>
              </a:buClr>
              <a:buFont typeface="Wingdings" pitchFamily="2" charset="2"/>
              <a:buChar char="p"/>
            </a:pPr>
            <a:r>
              <a:rPr lang="zh-CN" altLang="en-US" b="1" dirty="0">
                <a:solidFill>
                  <a:srgbClr val="000000"/>
                </a:solidFill>
              </a:rPr>
              <a:t>当</a:t>
            </a:r>
            <a:r>
              <a:rPr lang="en-US" altLang="zh-CN" b="1" dirty="0">
                <a:solidFill>
                  <a:srgbClr val="000000"/>
                </a:solidFill>
              </a:rPr>
              <a:t>D15</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时，</a:t>
            </a:r>
            <a:r>
              <a:rPr lang="en-US" altLang="zh-CN" b="1" dirty="0">
                <a:solidFill>
                  <a:srgbClr val="000000"/>
                </a:solidFill>
              </a:rPr>
              <a:t>DX</a:t>
            </a:r>
            <a:r>
              <a:rPr lang="zh-CN" altLang="en-US" b="1" dirty="0">
                <a:solidFill>
                  <a:srgbClr val="000000"/>
                </a:solidFill>
              </a:rPr>
              <a:t>＝</a:t>
            </a:r>
            <a:r>
              <a:rPr lang="en-US" altLang="zh-CN" b="1" dirty="0">
                <a:solidFill>
                  <a:srgbClr val="000000"/>
                </a:solidFill>
              </a:rPr>
              <a:t>0000H</a:t>
            </a:r>
          </a:p>
          <a:p>
            <a:pPr eaLnBrk="1" hangingPunct="1">
              <a:buClr>
                <a:srgbClr val="FF0101"/>
              </a:buClr>
              <a:buFont typeface="Wingdings" pitchFamily="2" charset="2"/>
              <a:buChar char="p"/>
            </a:pPr>
            <a:r>
              <a:rPr lang="zh-CN" altLang="en-US" b="1" dirty="0">
                <a:solidFill>
                  <a:srgbClr val="000000"/>
                </a:solidFill>
              </a:rPr>
              <a:t>当</a:t>
            </a:r>
            <a:r>
              <a:rPr lang="en-US" altLang="zh-CN" b="1" dirty="0">
                <a:solidFill>
                  <a:srgbClr val="000000"/>
                </a:solidFill>
              </a:rPr>
              <a:t>D15</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时，</a:t>
            </a:r>
            <a:r>
              <a:rPr lang="en-US" altLang="zh-CN" b="1" dirty="0">
                <a:solidFill>
                  <a:srgbClr val="000000"/>
                </a:solidFill>
              </a:rPr>
              <a:t>DX</a:t>
            </a:r>
            <a:r>
              <a:rPr lang="zh-CN" altLang="en-US" b="1" dirty="0">
                <a:solidFill>
                  <a:srgbClr val="000000"/>
                </a:solidFill>
              </a:rPr>
              <a:t>＝</a:t>
            </a:r>
            <a:r>
              <a:rPr lang="en-US" altLang="zh-CN" b="1" dirty="0">
                <a:solidFill>
                  <a:srgbClr val="000000"/>
                </a:solidFill>
              </a:rPr>
              <a:t>FFFFH</a:t>
            </a:r>
          </a:p>
          <a:p>
            <a:pPr eaLnBrk="1" hangingPunct="1"/>
            <a:r>
              <a:rPr lang="zh-CN" altLang="en-US" b="1" dirty="0">
                <a:solidFill>
                  <a:srgbClr val="000000"/>
                </a:solidFill>
              </a:rPr>
              <a:t>这样可以保证有符号数</a:t>
            </a:r>
            <a:r>
              <a:rPr lang="en-US" altLang="zh-CN" b="1" dirty="0">
                <a:solidFill>
                  <a:srgbClr val="000000"/>
                </a:solidFill>
              </a:rPr>
              <a:t>AX</a:t>
            </a:r>
            <a:r>
              <a:rPr lang="zh-CN" altLang="en-US" b="1" dirty="0">
                <a:solidFill>
                  <a:srgbClr val="000000"/>
                </a:solidFill>
              </a:rPr>
              <a:t>与有符号数</a:t>
            </a:r>
            <a:r>
              <a:rPr lang="en-US" altLang="zh-CN" b="1" dirty="0">
                <a:solidFill>
                  <a:srgbClr val="000000"/>
                </a:solidFill>
              </a:rPr>
              <a:t>DX</a:t>
            </a:r>
            <a:r>
              <a:rPr lang="zh-CN" altLang="en-US" b="1" dirty="0">
                <a:solidFill>
                  <a:srgbClr val="000000"/>
                </a:solidFill>
              </a:rPr>
              <a:t>：</a:t>
            </a:r>
            <a:r>
              <a:rPr lang="en-US" altLang="zh-CN" b="1" dirty="0">
                <a:solidFill>
                  <a:srgbClr val="000000"/>
                </a:solidFill>
              </a:rPr>
              <a:t>AX</a:t>
            </a:r>
            <a:r>
              <a:rPr lang="zh-CN" altLang="en-US" b="1" dirty="0">
                <a:solidFill>
                  <a:srgbClr val="000000"/>
                </a:solidFill>
              </a:rPr>
              <a:t>所表示的值相同。</a:t>
            </a:r>
          </a:p>
        </p:txBody>
      </p:sp>
    </p:spTree>
    <p:extLst>
      <p:ext uri="{BB962C8B-B14F-4D97-AF65-F5344CB8AC3E}">
        <p14:creationId xmlns:p14="http://schemas.microsoft.com/office/powerpoint/2010/main" val="1755433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pic>
        <p:nvPicPr>
          <p:cNvPr id="3" name="图片 2"/>
          <p:cNvPicPr>
            <a:picLocks noChangeAspect="1"/>
          </p:cNvPicPr>
          <p:nvPr/>
        </p:nvPicPr>
        <p:blipFill>
          <a:blip r:embed="rId2"/>
          <a:stretch>
            <a:fillRect/>
          </a:stretch>
        </p:blipFill>
        <p:spPr>
          <a:xfrm>
            <a:off x="1115616" y="1323246"/>
            <a:ext cx="5840097" cy="2016224"/>
          </a:xfrm>
          <a:prstGeom prst="rect">
            <a:avLst/>
          </a:prstGeom>
        </p:spPr>
      </p:pic>
      <p:pic>
        <p:nvPicPr>
          <p:cNvPr id="4" name="图片 3"/>
          <p:cNvPicPr>
            <a:picLocks noChangeAspect="1"/>
          </p:cNvPicPr>
          <p:nvPr/>
        </p:nvPicPr>
        <p:blipFill>
          <a:blip r:embed="rId3"/>
          <a:stretch>
            <a:fillRect/>
          </a:stretch>
        </p:blipFill>
        <p:spPr>
          <a:xfrm>
            <a:off x="1259632" y="3829397"/>
            <a:ext cx="7233027" cy="2016224"/>
          </a:xfrm>
          <a:prstGeom prst="rect">
            <a:avLst/>
          </a:prstGeom>
        </p:spPr>
      </p:pic>
    </p:spTree>
    <p:extLst>
      <p:ext uri="{BB962C8B-B14F-4D97-AF65-F5344CB8AC3E}">
        <p14:creationId xmlns:p14="http://schemas.microsoft.com/office/powerpoint/2010/main" val="389377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179512" y="1196752"/>
            <a:ext cx="2031325"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指令格式</a:t>
            </a:r>
            <a:endParaRPr lang="zh-CN" altLang="en-US" sz="3600" dirty="0">
              <a:solidFill>
                <a:srgbClr val="C00000"/>
              </a:solidFill>
              <a:latin typeface="华文琥珀" pitchFamily="2" charset="-122"/>
              <a:ea typeface="华文琥珀" pitchFamily="2"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837" y="1227734"/>
            <a:ext cx="6552728" cy="72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123728" y="1196752"/>
            <a:ext cx="1512168" cy="8640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6" name="TextBox 5"/>
          <p:cNvSpPr txBox="1"/>
          <p:nvPr/>
        </p:nvSpPr>
        <p:spPr>
          <a:xfrm>
            <a:off x="467544" y="1961800"/>
            <a:ext cx="7647949" cy="1384995"/>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7030A0"/>
                </a:solidFill>
                <a:latin typeface="Arial" charset="0"/>
              </a:rPr>
              <a:t>标识符：</a:t>
            </a:r>
            <a:endParaRPr lang="en-US" altLang="zh-CN" sz="2800" b="1" dirty="0" smtClean="0">
              <a:solidFill>
                <a:srgbClr val="7030A0"/>
              </a:solidFill>
              <a:latin typeface="Arial" charset="0"/>
            </a:endParaRPr>
          </a:p>
          <a:p>
            <a:pPr fontAlgn="base">
              <a:spcBef>
                <a:spcPct val="0"/>
              </a:spcBef>
              <a:spcAft>
                <a:spcPct val="0"/>
              </a:spcAft>
            </a:pPr>
            <a:r>
              <a:rPr lang="zh-CN" altLang="en-US" sz="2800" b="1" dirty="0">
                <a:solidFill>
                  <a:srgbClr val="1D528D"/>
                </a:solidFill>
                <a:latin typeface="Arial" charset="0"/>
              </a:rPr>
              <a:t>一</a:t>
            </a:r>
            <a:r>
              <a:rPr lang="zh-CN" altLang="en-US" sz="2800" b="1" dirty="0" smtClean="0">
                <a:solidFill>
                  <a:srgbClr val="1D528D"/>
                </a:solidFill>
                <a:latin typeface="Arial" charset="0"/>
              </a:rPr>
              <a:t>条语句或是</a:t>
            </a:r>
            <a:r>
              <a:rPr lang="zh-CN" altLang="en-US" sz="2800" b="1" dirty="0" smtClean="0">
                <a:solidFill>
                  <a:srgbClr val="FF0000"/>
                </a:solidFill>
                <a:latin typeface="Arial" charset="0"/>
              </a:rPr>
              <a:t>一段存储空间</a:t>
            </a:r>
            <a:r>
              <a:rPr lang="zh-CN" altLang="en-US" sz="2800" b="1" dirty="0" smtClean="0">
                <a:solidFill>
                  <a:srgbClr val="1D528D"/>
                </a:solidFill>
                <a:latin typeface="Arial" charset="0"/>
              </a:rPr>
              <a:t>的名字，没有特殊的意义，都是用户在编程的时候自定义开发的</a:t>
            </a:r>
            <a:endParaRPr lang="zh-CN" altLang="en-US" sz="2800" b="1" dirty="0">
              <a:solidFill>
                <a:srgbClr val="1D528D"/>
              </a:solidFill>
              <a:latin typeface="Arial" charset="0"/>
            </a:endParaRPr>
          </a:p>
        </p:txBody>
      </p:sp>
      <p:sp>
        <p:nvSpPr>
          <p:cNvPr id="12" name="矩形 11"/>
          <p:cNvSpPr/>
          <p:nvPr/>
        </p:nvSpPr>
        <p:spPr>
          <a:xfrm>
            <a:off x="683568" y="3445843"/>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  </a:t>
            </a:r>
            <a:r>
              <a:rPr lang="en-US" altLang="zh-CN" sz="2800" b="1" dirty="0" smtClean="0">
                <a:solidFill>
                  <a:srgbClr val="009999"/>
                </a:solidFill>
              </a:rPr>
              <a:t>DB</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13" name="TextBox 12"/>
          <p:cNvSpPr txBox="1"/>
          <p:nvPr/>
        </p:nvSpPr>
        <p:spPr>
          <a:xfrm>
            <a:off x="683568" y="4437112"/>
            <a:ext cx="3528392" cy="1015663"/>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1D528D"/>
                </a:solidFill>
                <a:latin typeface="Arial" charset="0"/>
              </a:rPr>
              <a:t>在数据段定义了一段数据空间，起始地址位  </a:t>
            </a:r>
            <a:r>
              <a:rPr lang="en-US" altLang="zh-CN" sz="2000" b="1" dirty="0" smtClean="0">
                <a:solidFill>
                  <a:srgbClr val="1D528D"/>
                </a:solidFill>
                <a:latin typeface="Arial" charset="0"/>
              </a:rPr>
              <a:t>DATA</a:t>
            </a:r>
            <a:r>
              <a:rPr lang="zh-CN" altLang="en-US" sz="2000" b="1" dirty="0" smtClean="0">
                <a:solidFill>
                  <a:srgbClr val="1D528D"/>
                </a:solidFill>
                <a:latin typeface="Arial" charset="0"/>
              </a:rPr>
              <a:t>，这段空间有</a:t>
            </a:r>
            <a:r>
              <a:rPr lang="en-US" altLang="zh-CN" sz="2000" b="1" dirty="0" smtClean="0">
                <a:solidFill>
                  <a:srgbClr val="1D528D"/>
                </a:solidFill>
                <a:latin typeface="Arial" charset="0"/>
              </a:rPr>
              <a:t>4</a:t>
            </a:r>
            <a:r>
              <a:rPr lang="zh-CN" altLang="en-US" sz="2000" b="1" dirty="0" smtClean="0">
                <a:solidFill>
                  <a:srgbClr val="1D528D"/>
                </a:solidFill>
                <a:latin typeface="Arial" charset="0"/>
              </a:rPr>
              <a:t>个字节的单元长度</a:t>
            </a:r>
            <a:endParaRPr lang="zh-CN" altLang="en-US" sz="2000" b="1" dirty="0">
              <a:solidFill>
                <a:srgbClr val="1D528D"/>
              </a:solidFill>
              <a:latin typeface="Arial" charset="0"/>
            </a:endParaRPr>
          </a:p>
        </p:txBody>
      </p:sp>
      <p:sp>
        <p:nvSpPr>
          <p:cNvPr id="14" name="矩形 13"/>
          <p:cNvSpPr/>
          <p:nvPr/>
        </p:nvSpPr>
        <p:spPr>
          <a:xfrm>
            <a:off x="5251434" y="4367862"/>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mtClean="0">
                <a:solidFill>
                  <a:srgbClr val="FF0000"/>
                </a:solidFill>
              </a:rPr>
              <a:t>20H</a:t>
            </a:r>
            <a:endParaRPr lang="zh-CN" altLang="en-US" dirty="0">
              <a:solidFill>
                <a:srgbClr val="FF0000"/>
              </a:solidFill>
            </a:endParaRPr>
          </a:p>
        </p:txBody>
      </p:sp>
      <p:sp>
        <p:nvSpPr>
          <p:cNvPr id="15" name="矩形 14"/>
          <p:cNvSpPr/>
          <p:nvPr/>
        </p:nvSpPr>
        <p:spPr>
          <a:xfrm>
            <a:off x="4427984" y="4437112"/>
            <a:ext cx="79162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a:t>
            </a:r>
            <a:endParaRPr lang="zh-CN" altLang="en-US" dirty="0">
              <a:solidFill>
                <a:srgbClr val="1D528D"/>
              </a:solidFill>
              <a:latin typeface="Arial" charset="0"/>
            </a:endParaRPr>
          </a:p>
        </p:txBody>
      </p:sp>
      <p:sp>
        <p:nvSpPr>
          <p:cNvPr id="17" name="矩形 16"/>
          <p:cNvSpPr/>
          <p:nvPr/>
        </p:nvSpPr>
        <p:spPr>
          <a:xfrm>
            <a:off x="5244174" y="4875693"/>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30H</a:t>
            </a:r>
            <a:endParaRPr lang="zh-CN" altLang="en-US" dirty="0">
              <a:solidFill>
                <a:srgbClr val="FF0000"/>
              </a:solidFill>
            </a:endParaRPr>
          </a:p>
        </p:txBody>
      </p:sp>
      <p:sp>
        <p:nvSpPr>
          <p:cNvPr id="18" name="矩形 17"/>
          <p:cNvSpPr/>
          <p:nvPr/>
        </p:nvSpPr>
        <p:spPr>
          <a:xfrm>
            <a:off x="4139952" y="4944943"/>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DATA+1</a:t>
            </a:r>
            <a:endParaRPr lang="zh-CN" altLang="en-US" dirty="0">
              <a:solidFill>
                <a:srgbClr val="1D528D"/>
              </a:solidFill>
              <a:latin typeface="Arial" charset="0"/>
            </a:endParaRPr>
          </a:p>
        </p:txBody>
      </p:sp>
      <p:sp>
        <p:nvSpPr>
          <p:cNvPr id="19" name="矩形 18"/>
          <p:cNvSpPr/>
          <p:nvPr/>
        </p:nvSpPr>
        <p:spPr>
          <a:xfrm>
            <a:off x="5251434" y="5383524"/>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11H</a:t>
            </a:r>
            <a:endParaRPr lang="zh-CN" altLang="en-US" dirty="0">
              <a:solidFill>
                <a:srgbClr val="FF0000"/>
              </a:solidFill>
            </a:endParaRPr>
          </a:p>
        </p:txBody>
      </p:sp>
      <p:sp>
        <p:nvSpPr>
          <p:cNvPr id="20" name="矩形 19"/>
          <p:cNvSpPr/>
          <p:nvPr/>
        </p:nvSpPr>
        <p:spPr>
          <a:xfrm>
            <a:off x="5278931" y="5891355"/>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0AH</a:t>
            </a:r>
            <a:endParaRPr lang="zh-CN" altLang="en-US" dirty="0">
              <a:solidFill>
                <a:srgbClr val="FF0000"/>
              </a:solidFill>
            </a:endParaRPr>
          </a:p>
        </p:txBody>
      </p:sp>
      <p:sp>
        <p:nvSpPr>
          <p:cNvPr id="21" name="矩形 20"/>
          <p:cNvSpPr/>
          <p:nvPr/>
        </p:nvSpPr>
        <p:spPr>
          <a:xfrm>
            <a:off x="4165090" y="6029854"/>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DATA+3</a:t>
            </a:r>
            <a:endParaRPr lang="zh-CN" altLang="en-US" dirty="0">
              <a:solidFill>
                <a:srgbClr val="1D528D"/>
              </a:solidFill>
              <a:latin typeface="Arial" charset="0"/>
            </a:endParaRPr>
          </a:p>
        </p:txBody>
      </p:sp>
      <p:sp>
        <p:nvSpPr>
          <p:cNvPr id="22" name="矩形 21"/>
          <p:cNvSpPr/>
          <p:nvPr/>
        </p:nvSpPr>
        <p:spPr>
          <a:xfrm>
            <a:off x="4165089" y="5447132"/>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DATA+2</a:t>
            </a:r>
            <a:endParaRPr lang="zh-CN" altLang="en-US" dirty="0">
              <a:solidFill>
                <a:srgbClr val="1D528D"/>
              </a:solidFill>
              <a:latin typeface="Arial" charset="0"/>
            </a:endParaRPr>
          </a:p>
        </p:txBody>
      </p:sp>
      <p:sp>
        <p:nvSpPr>
          <p:cNvPr id="16" name="TextBox 15"/>
          <p:cNvSpPr txBox="1"/>
          <p:nvPr/>
        </p:nvSpPr>
        <p:spPr>
          <a:xfrm>
            <a:off x="6876256" y="4437112"/>
            <a:ext cx="2088232" cy="369332"/>
          </a:xfrm>
          <a:prstGeom prst="rect">
            <a:avLst/>
          </a:prstGeom>
          <a:noFill/>
        </p:spPr>
        <p:txBody>
          <a:bodyPr wrap="square" rtlCol="0">
            <a:spAutoFit/>
          </a:bodyPr>
          <a:lstStyle/>
          <a:p>
            <a:pPr fontAlgn="base">
              <a:spcBef>
                <a:spcPct val="0"/>
              </a:spcBef>
              <a:spcAft>
                <a:spcPct val="0"/>
              </a:spcAft>
            </a:pPr>
            <a:r>
              <a:rPr lang="en-US" altLang="zh-CN" dirty="0" smtClean="0">
                <a:solidFill>
                  <a:srgbClr val="1D528D"/>
                </a:solidFill>
                <a:latin typeface="Arial" charset="0"/>
              </a:rPr>
              <a:t>MOV  AL, DATA</a:t>
            </a:r>
            <a:endParaRPr lang="zh-CN" altLang="en-US" dirty="0">
              <a:solidFill>
                <a:srgbClr val="1D528D"/>
              </a:solidFill>
              <a:latin typeface="Arial" charset="0"/>
            </a:endParaRPr>
          </a:p>
        </p:txBody>
      </p:sp>
      <p:sp>
        <p:nvSpPr>
          <p:cNvPr id="24" name="TextBox 23"/>
          <p:cNvSpPr txBox="1"/>
          <p:nvPr/>
        </p:nvSpPr>
        <p:spPr>
          <a:xfrm>
            <a:off x="6876256" y="5198858"/>
            <a:ext cx="2088232" cy="369332"/>
          </a:xfrm>
          <a:prstGeom prst="rect">
            <a:avLst/>
          </a:prstGeom>
          <a:noFill/>
        </p:spPr>
        <p:txBody>
          <a:bodyPr wrap="square" rtlCol="0">
            <a:spAutoFit/>
          </a:bodyPr>
          <a:lstStyle/>
          <a:p>
            <a:pPr fontAlgn="base">
              <a:spcBef>
                <a:spcPct val="0"/>
              </a:spcBef>
              <a:spcAft>
                <a:spcPct val="0"/>
              </a:spcAft>
            </a:pPr>
            <a:r>
              <a:rPr lang="en-US" altLang="zh-CN" dirty="0" smtClean="0">
                <a:solidFill>
                  <a:srgbClr val="1D528D"/>
                </a:solidFill>
                <a:latin typeface="Arial" charset="0"/>
              </a:rPr>
              <a:t>MOV  AL, DATA+2</a:t>
            </a:r>
            <a:endParaRPr lang="zh-CN" altLang="en-US" dirty="0">
              <a:solidFill>
                <a:srgbClr val="1D528D"/>
              </a:solidFill>
              <a:latin typeface="Arial" charset="0"/>
            </a:endParaRPr>
          </a:p>
        </p:txBody>
      </p:sp>
      <p:cxnSp>
        <p:nvCxnSpPr>
          <p:cNvPr id="25" name="直接连接符 24"/>
          <p:cNvCxnSpPr/>
          <p:nvPr/>
        </p:nvCxnSpPr>
        <p:spPr>
          <a:xfrm>
            <a:off x="2210837" y="5122426"/>
            <a:ext cx="7769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标注 25"/>
          <p:cNvSpPr/>
          <p:nvPr/>
        </p:nvSpPr>
        <p:spPr>
          <a:xfrm>
            <a:off x="683568" y="5637439"/>
            <a:ext cx="2016224" cy="577081"/>
          </a:xfrm>
          <a:prstGeom prst="wedgeRectCallout">
            <a:avLst>
              <a:gd name="adj1" fmla="val 41922"/>
              <a:gd name="adj2" fmla="val -13833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FF0000"/>
                </a:solidFill>
              </a:rPr>
              <a:t>代表地址</a:t>
            </a:r>
            <a:r>
              <a:rPr lang="en-US" altLang="zh-CN" b="1" dirty="0" smtClean="0">
                <a:solidFill>
                  <a:srgbClr val="FF0000"/>
                </a:solidFill>
              </a:rPr>
              <a:t>  </a:t>
            </a:r>
            <a:endParaRPr lang="zh-CN" altLang="en-US" b="1" dirty="0">
              <a:solidFill>
                <a:srgbClr val="FF0000"/>
              </a:solidFill>
            </a:endParaRPr>
          </a:p>
        </p:txBody>
      </p:sp>
    </p:spTree>
    <p:extLst>
      <p:ext uri="{BB962C8B-B14F-4D97-AF65-F5344CB8AC3E}">
        <p14:creationId xmlns:p14="http://schemas.microsoft.com/office/powerpoint/2010/main" val="41649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5"/>
          <p:cNvSpPr>
            <a:spLocks noChangeArrowheads="1"/>
          </p:cNvSpPr>
          <p:nvPr/>
        </p:nvSpPr>
        <p:spPr bwMode="auto">
          <a:xfrm>
            <a:off x="1295400" y="1752600"/>
            <a:ext cx="7575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b="1">
                <a:sym typeface="cajcd fnta7" pitchFamily="18" charset="2"/>
              </a:rPr>
              <a:t>应用场合：</a:t>
            </a:r>
            <a:r>
              <a:rPr lang="zh-CN" altLang="en-US" b="1">
                <a:sym typeface="cajcd fnta7" pitchFamily="18" charset="2"/>
              </a:rPr>
              <a:t>    </a:t>
            </a:r>
            <a:endParaRPr lang="zh-CN" altLang="en-US" sz="2800" b="1">
              <a:solidFill>
                <a:srgbClr val="000000"/>
              </a:solidFill>
              <a:sym typeface="cajcd fnta7" pitchFamily="18" charset="2"/>
            </a:endParaRPr>
          </a:p>
        </p:txBody>
      </p:sp>
      <p:sp>
        <p:nvSpPr>
          <p:cNvPr id="4" name="Rectangle 6"/>
          <p:cNvSpPr>
            <a:spLocks noChangeArrowheads="1"/>
          </p:cNvSpPr>
          <p:nvPr/>
        </p:nvSpPr>
        <p:spPr bwMode="auto">
          <a:xfrm>
            <a:off x="838200" y="2514600"/>
            <a:ext cx="75755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ym typeface="cajcd fnta7" pitchFamily="18" charset="2"/>
              </a:rPr>
              <a:t>    </a:t>
            </a:r>
            <a:r>
              <a:rPr lang="zh-CN" altLang="en-US" sz="2800" b="1" dirty="0">
                <a:solidFill>
                  <a:srgbClr val="000000"/>
                </a:solidFill>
                <a:sym typeface="cajcd fnta7" pitchFamily="18" charset="2"/>
              </a:rPr>
              <a:t>在算术运算中，有时会遇到两个长度不等的数进行加、减运算，此时，</a:t>
            </a:r>
            <a:r>
              <a:rPr lang="zh-CN" altLang="en-US" sz="2800" b="1" dirty="0">
                <a:solidFill>
                  <a:srgbClr val="FF0000"/>
                </a:solidFill>
                <a:sym typeface="cajcd fnta7" pitchFamily="18" charset="2"/>
              </a:rPr>
              <a:t>应将长度短的数的位数扩展，以使两数的长度一致</a:t>
            </a:r>
            <a:r>
              <a:rPr lang="zh-CN" altLang="en-US" sz="2800" b="1" dirty="0">
                <a:solidFill>
                  <a:srgbClr val="000000"/>
                </a:solidFill>
                <a:sym typeface="cajcd fnta7" pitchFamily="18" charset="2"/>
              </a:rPr>
              <a:t>，只有这样，才能保证参加运算的两个操作数的类型是一致的</a:t>
            </a:r>
            <a:r>
              <a:rPr lang="zh-CN" altLang="en-US" sz="2800" b="1" dirty="0" smtClean="0">
                <a:solidFill>
                  <a:srgbClr val="000000"/>
                </a:solidFill>
                <a:sym typeface="cajcd fnta7" pitchFamily="18" charset="2"/>
              </a:rPr>
              <a:t>。</a:t>
            </a:r>
            <a:endParaRPr lang="zh-CN" altLang="en-US" sz="2800" b="1" dirty="0">
              <a:solidFill>
                <a:srgbClr val="000000"/>
              </a:solidFill>
              <a:sym typeface="cajcd fnta7" pitchFamily="18" charset="2"/>
            </a:endParaRPr>
          </a:p>
        </p:txBody>
      </p:sp>
    </p:spTree>
    <p:extLst>
      <p:ext uri="{BB962C8B-B14F-4D97-AF65-F5344CB8AC3E}">
        <p14:creationId xmlns:p14="http://schemas.microsoft.com/office/powerpoint/2010/main" val="377000402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340768"/>
            <a:ext cx="7632700"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3.9  </a:t>
            </a:r>
            <a:r>
              <a:rPr lang="zh-CN" altLang="en-US" sz="2800" b="1" dirty="0">
                <a:solidFill>
                  <a:srgbClr val="000000"/>
                </a:solidFill>
              </a:rPr>
              <a:t>字节</a:t>
            </a:r>
            <a:r>
              <a:rPr lang="en-US" altLang="zh-CN" sz="2800" b="1" dirty="0">
                <a:solidFill>
                  <a:srgbClr val="000000"/>
                </a:solidFill>
              </a:rPr>
              <a:t>×</a:t>
            </a:r>
            <a:r>
              <a:rPr lang="zh-CN" altLang="en-US" sz="2800" b="1" dirty="0">
                <a:solidFill>
                  <a:srgbClr val="000000"/>
                </a:solidFill>
              </a:rPr>
              <a:t>字运算。要计算两个有符号数</a:t>
            </a:r>
            <a:r>
              <a:rPr lang="en-US" altLang="zh-CN" sz="2800" b="1" dirty="0">
                <a:solidFill>
                  <a:srgbClr val="000000"/>
                </a:solidFill>
              </a:rPr>
              <a:t>15H</a:t>
            </a:r>
            <a:r>
              <a:rPr lang="zh-CN" altLang="en-US" sz="2800" b="1" dirty="0">
                <a:solidFill>
                  <a:srgbClr val="000000"/>
                </a:solidFill>
              </a:rPr>
              <a:t>、</a:t>
            </a:r>
            <a:r>
              <a:rPr lang="en-US" altLang="zh-CN" sz="2800" b="1" dirty="0">
                <a:solidFill>
                  <a:srgbClr val="000000"/>
                </a:solidFill>
              </a:rPr>
              <a:t>FB78H</a:t>
            </a:r>
            <a:r>
              <a:rPr lang="zh-CN" altLang="en-US" sz="2800" b="1" dirty="0">
                <a:solidFill>
                  <a:srgbClr val="000000"/>
                </a:solidFill>
              </a:rPr>
              <a:t>的乘积。</a:t>
            </a:r>
          </a:p>
          <a:p>
            <a:pPr eaLnBrk="1" hangingPunct="1"/>
            <a:r>
              <a:rPr lang="zh-CN" altLang="en-US" sz="2800" b="1" dirty="0">
                <a:solidFill>
                  <a:srgbClr val="000000"/>
                </a:solidFill>
              </a:rPr>
              <a:t>解：实际上，有符号数</a:t>
            </a:r>
            <a:r>
              <a:rPr lang="en-US" altLang="zh-CN" sz="2800" b="1" dirty="0">
                <a:solidFill>
                  <a:srgbClr val="000000"/>
                </a:solidFill>
              </a:rPr>
              <a:t>FB78H</a:t>
            </a:r>
            <a:r>
              <a:rPr lang="zh-CN" altLang="en-US" sz="2800" b="1" dirty="0">
                <a:solidFill>
                  <a:srgbClr val="000000"/>
                </a:solidFill>
              </a:rPr>
              <a:t>为负数</a:t>
            </a:r>
            <a:r>
              <a:rPr lang="en-US" altLang="zh-CN" sz="2800" b="1" dirty="0">
                <a:solidFill>
                  <a:srgbClr val="000000"/>
                </a:solidFill>
              </a:rPr>
              <a:t>(-1160)</a:t>
            </a:r>
            <a:r>
              <a:rPr lang="zh-CN" altLang="en-US" sz="2800" b="1" dirty="0">
                <a:solidFill>
                  <a:srgbClr val="000000"/>
                </a:solidFill>
              </a:rPr>
              <a:t>。程序段为：</a:t>
            </a:r>
          </a:p>
          <a:p>
            <a:pPr eaLnBrk="1" hangingPunct="1"/>
            <a:r>
              <a:rPr lang="zh-CN" altLang="en-US" sz="2800" b="1" dirty="0">
                <a:solidFill>
                  <a:srgbClr val="000000"/>
                </a:solidFill>
              </a:rPr>
              <a:t>		</a:t>
            </a:r>
            <a:r>
              <a:rPr lang="en-US" altLang="zh-CN" sz="2800" b="1" dirty="0"/>
              <a:t>MOV	AL, 15H</a:t>
            </a:r>
          </a:p>
          <a:p>
            <a:pPr eaLnBrk="1" hangingPunct="1"/>
            <a:r>
              <a:rPr lang="en-US" altLang="zh-CN" sz="2800" b="1" dirty="0"/>
              <a:t>		CBW</a:t>
            </a:r>
          </a:p>
          <a:p>
            <a:pPr eaLnBrk="1" hangingPunct="1"/>
            <a:r>
              <a:rPr lang="en-US" altLang="zh-CN" sz="2800" b="1" dirty="0"/>
              <a:t>		MOV 	BX, 0FB78H</a:t>
            </a:r>
          </a:p>
          <a:p>
            <a:pPr eaLnBrk="1" hangingPunct="1"/>
            <a:r>
              <a:rPr lang="en-US" altLang="zh-CN" sz="2800" b="1" dirty="0"/>
              <a:t>		IMUL	BX</a:t>
            </a:r>
          </a:p>
          <a:p>
            <a:pPr eaLnBrk="1" hangingPunct="1"/>
            <a:r>
              <a:rPr lang="zh-CN" altLang="en-US" sz="2800" b="1" dirty="0">
                <a:solidFill>
                  <a:srgbClr val="000000"/>
                </a:solidFill>
              </a:rPr>
              <a:t>执行得到结果（</a:t>
            </a:r>
            <a:r>
              <a:rPr lang="en-US" altLang="zh-CN" sz="2800" b="1" dirty="0">
                <a:solidFill>
                  <a:srgbClr val="000000"/>
                </a:solidFill>
              </a:rPr>
              <a:t>DX</a:t>
            </a:r>
            <a:r>
              <a:rPr lang="zh-CN" altLang="en-US" sz="2800" b="1" dirty="0">
                <a:solidFill>
                  <a:srgbClr val="000000"/>
                </a:solidFill>
              </a:rPr>
              <a:t>）＝</a:t>
            </a:r>
            <a:r>
              <a:rPr lang="en-US" altLang="zh-CN" sz="2800" b="1" dirty="0">
                <a:solidFill>
                  <a:srgbClr val="000000"/>
                </a:solidFill>
              </a:rPr>
              <a:t>FFFFH</a:t>
            </a:r>
            <a:r>
              <a:rPr lang="zh-CN" altLang="en-US" sz="2800" b="1" dirty="0">
                <a:solidFill>
                  <a:srgbClr val="000000"/>
                </a:solidFill>
              </a:rPr>
              <a:t>，（</a:t>
            </a:r>
            <a:r>
              <a:rPr lang="en-US" altLang="zh-CN" sz="2800" b="1" dirty="0">
                <a:solidFill>
                  <a:srgbClr val="000000"/>
                </a:solidFill>
              </a:rPr>
              <a:t>AX</a:t>
            </a:r>
            <a:r>
              <a:rPr lang="zh-CN" altLang="en-US" sz="2800" b="1" dirty="0">
                <a:solidFill>
                  <a:srgbClr val="000000"/>
                </a:solidFill>
              </a:rPr>
              <a:t>）＝</a:t>
            </a:r>
            <a:r>
              <a:rPr lang="en-US" altLang="zh-CN" sz="2800" b="1" dirty="0">
                <a:solidFill>
                  <a:srgbClr val="000000"/>
                </a:solidFill>
              </a:rPr>
              <a:t>A0D8H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a:t>
            </a:r>
            <a:r>
              <a:rPr lang="en-US" altLang="zh-CN" sz="2800" b="1" dirty="0">
                <a:solidFill>
                  <a:srgbClr val="000000"/>
                </a:solidFill>
              </a:rPr>
              <a:t>OF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，这表示相乘结果只需要用一个字表示。 </a:t>
            </a:r>
          </a:p>
        </p:txBody>
      </p:sp>
    </p:spTree>
    <p:extLst>
      <p:ext uri="{BB962C8B-B14F-4D97-AF65-F5344CB8AC3E}">
        <p14:creationId xmlns:p14="http://schemas.microsoft.com/office/powerpoint/2010/main" val="28845629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Rectangle 4"/>
          <p:cNvSpPr>
            <a:spLocks noChangeArrowheads="1"/>
          </p:cNvSpPr>
          <p:nvPr/>
        </p:nvSpPr>
        <p:spPr bwMode="auto">
          <a:xfrm>
            <a:off x="533400" y="1600200"/>
            <a:ext cx="74831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15000"/>
              </a:spcBef>
            </a:pPr>
            <a:r>
              <a:rPr lang="zh-CN" altLang="en-US" sz="4000" b="1" dirty="0">
                <a:solidFill>
                  <a:srgbClr val="000000"/>
                </a:solidFill>
                <a:sym typeface="cajcd fnta7" pitchFamily="18" charset="2"/>
              </a:rPr>
              <a:t>例</a:t>
            </a:r>
            <a:r>
              <a:rPr lang="en-US" altLang="zh-CN" sz="4000" b="1" dirty="0">
                <a:solidFill>
                  <a:srgbClr val="000000"/>
                </a:solidFill>
                <a:sym typeface="cajcd fnta7" pitchFamily="18" charset="2"/>
              </a:rPr>
              <a:t>2.</a:t>
            </a:r>
            <a:r>
              <a:rPr lang="zh-CN" altLang="en-US" sz="4000" b="1" dirty="0">
                <a:solidFill>
                  <a:srgbClr val="000000"/>
                </a:solidFill>
                <a:sym typeface="cajcd fnta7" pitchFamily="18" charset="2"/>
              </a:rPr>
              <a:t>写出计算</a:t>
            </a:r>
            <a:r>
              <a:rPr lang="en-US" altLang="zh-CN" sz="4000" b="1" dirty="0">
                <a:solidFill>
                  <a:srgbClr val="000000"/>
                </a:solidFill>
                <a:sym typeface="cajcd fnta7" pitchFamily="18" charset="2"/>
              </a:rPr>
              <a:t>Y=a*b+c-18</a:t>
            </a:r>
            <a:r>
              <a:rPr lang="zh-CN" altLang="en-US" sz="4000" b="1" dirty="0">
                <a:solidFill>
                  <a:srgbClr val="000000"/>
                </a:solidFill>
                <a:sym typeface="cajcd fnta7" pitchFamily="18" charset="2"/>
              </a:rPr>
              <a:t>的</a:t>
            </a:r>
            <a:r>
              <a:rPr lang="zh-CN" altLang="en-US" sz="4000" b="1" dirty="0" smtClean="0">
                <a:solidFill>
                  <a:srgbClr val="000000"/>
                </a:solidFill>
                <a:sym typeface="cajcd fnta7" pitchFamily="18" charset="2"/>
              </a:rPr>
              <a:t>程序</a:t>
            </a:r>
            <a:endParaRPr lang="zh-CN" altLang="en-US" sz="4000" b="1" dirty="0">
              <a:solidFill>
                <a:srgbClr val="000000"/>
              </a:solidFill>
              <a:sym typeface="cajcd fnta7" pitchFamily="18" charset="2"/>
            </a:endParaRPr>
          </a:p>
        </p:txBody>
      </p:sp>
      <p:sp>
        <p:nvSpPr>
          <p:cNvPr id="5" name="Rectangle 5"/>
          <p:cNvSpPr>
            <a:spLocks noChangeArrowheads="1"/>
          </p:cNvSpPr>
          <p:nvPr/>
        </p:nvSpPr>
        <p:spPr bwMode="auto">
          <a:xfrm>
            <a:off x="381000" y="3124200"/>
            <a:ext cx="8458200" cy="2763834"/>
          </a:xfrm>
          <a:prstGeom prst="rect">
            <a:avLst/>
          </a:prstGeom>
          <a:gradFill rotWithShape="0">
            <a:gsLst>
              <a:gs pos="0">
                <a:srgbClr val="800000"/>
              </a:gs>
              <a:gs pos="100000">
                <a:srgbClr val="2300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30000"/>
              </a:spcBef>
            </a:pPr>
            <a:r>
              <a:rPr lang="zh-CN" altLang="en-US" sz="2800" b="1" dirty="0">
                <a:solidFill>
                  <a:schemeClr val="bg1"/>
                </a:solidFill>
              </a:rPr>
              <a:t>；在数据段定义变量如下：            </a:t>
            </a:r>
          </a:p>
          <a:p>
            <a:pPr>
              <a:spcBef>
                <a:spcPct val="30000"/>
              </a:spcBef>
            </a:pPr>
            <a:r>
              <a:rPr lang="zh-CN" altLang="en-US" sz="2800" b="1" dirty="0">
                <a:solidFill>
                  <a:schemeClr val="bg1"/>
                </a:solidFill>
              </a:rPr>
              <a:t>  </a:t>
            </a:r>
            <a:r>
              <a:rPr lang="en-US" altLang="zh-CN" sz="2800" b="1" dirty="0">
                <a:solidFill>
                  <a:schemeClr val="bg1"/>
                </a:solidFill>
              </a:rPr>
              <a:t>DAT1 DB  34H  ;34H</a:t>
            </a:r>
            <a:r>
              <a:rPr lang="zh-CN" altLang="en-US" sz="2800" b="1" dirty="0">
                <a:solidFill>
                  <a:schemeClr val="bg1"/>
                </a:solidFill>
              </a:rPr>
              <a:t>为变量</a:t>
            </a:r>
            <a:r>
              <a:rPr lang="en-US" altLang="zh-CN" sz="2800" b="1" dirty="0">
                <a:solidFill>
                  <a:schemeClr val="bg1"/>
                </a:solidFill>
              </a:rPr>
              <a:t>a</a:t>
            </a:r>
            <a:r>
              <a:rPr lang="zh-CN" altLang="en-US" sz="2800" b="1" dirty="0">
                <a:solidFill>
                  <a:schemeClr val="bg1"/>
                </a:solidFill>
              </a:rPr>
              <a:t>的一个设定值</a:t>
            </a:r>
          </a:p>
          <a:p>
            <a:pPr>
              <a:spcBef>
                <a:spcPct val="30000"/>
              </a:spcBef>
            </a:pPr>
            <a:r>
              <a:rPr lang="zh-CN" altLang="en-US" sz="2800" b="1" dirty="0">
                <a:solidFill>
                  <a:schemeClr val="bg1"/>
                </a:solidFill>
              </a:rPr>
              <a:t>  </a:t>
            </a:r>
            <a:r>
              <a:rPr lang="en-US" altLang="zh-CN" sz="2800" b="1" dirty="0">
                <a:solidFill>
                  <a:schemeClr val="bg1"/>
                </a:solidFill>
              </a:rPr>
              <a:t>DAT2 DB  56H  ;56H</a:t>
            </a:r>
            <a:r>
              <a:rPr lang="zh-CN" altLang="en-US" sz="2800" b="1" dirty="0">
                <a:solidFill>
                  <a:schemeClr val="bg1"/>
                </a:solidFill>
              </a:rPr>
              <a:t>为变量</a:t>
            </a:r>
            <a:r>
              <a:rPr lang="en-US" altLang="zh-CN" sz="2800" b="1" dirty="0">
                <a:solidFill>
                  <a:schemeClr val="bg1"/>
                </a:solidFill>
              </a:rPr>
              <a:t>b</a:t>
            </a:r>
            <a:r>
              <a:rPr lang="zh-CN" altLang="en-US" sz="2800" b="1" dirty="0">
                <a:solidFill>
                  <a:schemeClr val="bg1"/>
                </a:solidFill>
              </a:rPr>
              <a:t>的一个设定值</a:t>
            </a:r>
          </a:p>
          <a:p>
            <a:pPr>
              <a:spcBef>
                <a:spcPct val="30000"/>
              </a:spcBef>
            </a:pPr>
            <a:r>
              <a:rPr lang="zh-CN" altLang="en-US" sz="2800" b="1" dirty="0">
                <a:solidFill>
                  <a:schemeClr val="bg1"/>
                </a:solidFill>
              </a:rPr>
              <a:t>  </a:t>
            </a:r>
            <a:r>
              <a:rPr lang="en-US" altLang="zh-CN" sz="2800" b="1" dirty="0">
                <a:solidFill>
                  <a:schemeClr val="bg1"/>
                </a:solidFill>
              </a:rPr>
              <a:t>DAT3 DB  0E7H ;0E7H</a:t>
            </a:r>
            <a:r>
              <a:rPr lang="zh-CN" altLang="en-US" sz="2800" b="1" dirty="0">
                <a:solidFill>
                  <a:schemeClr val="bg1"/>
                </a:solidFill>
              </a:rPr>
              <a:t>为变量</a:t>
            </a:r>
            <a:r>
              <a:rPr lang="en-US" altLang="zh-CN" sz="2800" b="1" dirty="0">
                <a:solidFill>
                  <a:schemeClr val="bg1"/>
                </a:solidFill>
              </a:rPr>
              <a:t>c</a:t>
            </a:r>
            <a:r>
              <a:rPr lang="zh-CN" altLang="en-US" sz="2800" b="1" dirty="0">
                <a:solidFill>
                  <a:schemeClr val="bg1"/>
                </a:solidFill>
              </a:rPr>
              <a:t>的一个设定值</a:t>
            </a:r>
          </a:p>
          <a:p>
            <a:pPr>
              <a:spcBef>
                <a:spcPct val="30000"/>
              </a:spcBef>
            </a:pPr>
            <a:r>
              <a:rPr lang="zh-CN" altLang="en-US" sz="2800" b="1" dirty="0">
                <a:solidFill>
                  <a:schemeClr val="bg1"/>
                </a:solidFill>
              </a:rPr>
              <a:t>  </a:t>
            </a:r>
            <a:r>
              <a:rPr lang="en-US" altLang="zh-CN" sz="2800" b="1" dirty="0">
                <a:solidFill>
                  <a:schemeClr val="bg1"/>
                </a:solidFill>
              </a:rPr>
              <a:t>DATY DW ?     ;DATY</a:t>
            </a:r>
            <a:r>
              <a:rPr lang="zh-CN" altLang="en-US" sz="2800" b="1" dirty="0">
                <a:solidFill>
                  <a:schemeClr val="bg1"/>
                </a:solidFill>
              </a:rPr>
              <a:t>单元存放结果</a:t>
            </a:r>
          </a:p>
        </p:txBody>
      </p:sp>
    </p:spTree>
    <p:extLst>
      <p:ext uri="{BB962C8B-B14F-4D97-AF65-F5344CB8AC3E}">
        <p14:creationId xmlns:p14="http://schemas.microsoft.com/office/powerpoint/2010/main" val="142378999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4"/>
          <p:cNvSpPr>
            <a:spLocks noChangeArrowheads="1"/>
          </p:cNvSpPr>
          <p:nvPr/>
        </p:nvSpPr>
        <p:spPr bwMode="auto">
          <a:xfrm>
            <a:off x="457200" y="1600200"/>
            <a:ext cx="8229600" cy="4789488"/>
          </a:xfrm>
          <a:prstGeom prst="rect">
            <a:avLst/>
          </a:prstGeom>
          <a:gradFill rotWithShape="0">
            <a:gsLst>
              <a:gs pos="0">
                <a:srgbClr val="800000"/>
              </a:gs>
              <a:gs pos="100000">
                <a:srgbClr val="2300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rPr>
              <a:t>；在代码段编写程序</a:t>
            </a:r>
          </a:p>
          <a:p>
            <a:r>
              <a:rPr lang="zh-CN" altLang="en-US" sz="2800" b="1" dirty="0">
                <a:solidFill>
                  <a:schemeClr val="bg1"/>
                </a:solidFill>
              </a:rPr>
              <a:t>  </a:t>
            </a:r>
            <a:r>
              <a:rPr lang="en-US" altLang="zh-CN" sz="2800" b="1" dirty="0">
                <a:solidFill>
                  <a:schemeClr val="bg1"/>
                </a:solidFill>
              </a:rPr>
              <a:t>MOV  AL,DAT1             ;</a:t>
            </a:r>
            <a:r>
              <a:rPr lang="zh-CN" altLang="en-US" sz="2800" b="1" dirty="0">
                <a:solidFill>
                  <a:schemeClr val="bg1"/>
                </a:solidFill>
              </a:rPr>
              <a:t>取</a:t>
            </a:r>
            <a:r>
              <a:rPr lang="en-US" altLang="zh-CN" sz="2800" b="1" dirty="0">
                <a:solidFill>
                  <a:schemeClr val="bg1"/>
                </a:solidFill>
              </a:rPr>
              <a:t>a</a:t>
            </a:r>
          </a:p>
          <a:p>
            <a:r>
              <a:rPr lang="en-US" altLang="zh-CN" sz="2800" b="1" dirty="0">
                <a:solidFill>
                  <a:schemeClr val="bg1"/>
                </a:solidFill>
              </a:rPr>
              <a:t>  MOV  BL,DAT2             ;</a:t>
            </a:r>
            <a:r>
              <a:rPr lang="zh-CN" altLang="en-US" sz="2800" b="1" dirty="0">
                <a:solidFill>
                  <a:schemeClr val="bg1"/>
                </a:solidFill>
              </a:rPr>
              <a:t>取</a:t>
            </a:r>
            <a:r>
              <a:rPr lang="en-US" altLang="zh-CN" sz="2800" b="1" dirty="0">
                <a:solidFill>
                  <a:schemeClr val="bg1"/>
                </a:solidFill>
              </a:rPr>
              <a:t>b</a:t>
            </a:r>
          </a:p>
          <a:p>
            <a:r>
              <a:rPr lang="en-US" altLang="zh-CN" sz="2800" b="1" dirty="0">
                <a:solidFill>
                  <a:schemeClr val="bg1"/>
                </a:solidFill>
              </a:rPr>
              <a:t>  IMUL BL                  ;(AL)*(BL) </a:t>
            </a:r>
            <a:r>
              <a:rPr lang="en-US" altLang="zh-CN" sz="2800" b="1" dirty="0" smtClean="0">
                <a:solidFill>
                  <a:schemeClr val="bg1"/>
                </a:solidFill>
              </a:rPr>
              <a:t>     </a:t>
            </a:r>
            <a:r>
              <a:rPr lang="en-US" altLang="zh-CN" sz="2800" b="1" dirty="0">
                <a:solidFill>
                  <a:schemeClr val="bg1"/>
                </a:solidFill>
              </a:rPr>
              <a:t>(AX)</a:t>
            </a:r>
          </a:p>
          <a:p>
            <a:r>
              <a:rPr lang="en-US" altLang="zh-CN" sz="2800" b="1" dirty="0">
                <a:solidFill>
                  <a:schemeClr val="bg1"/>
                </a:solidFill>
              </a:rPr>
              <a:t>  MOV  BX,AX               ;(AX)  </a:t>
            </a:r>
            <a:r>
              <a:rPr lang="en-US" altLang="zh-CN" sz="2800" b="1" dirty="0" smtClean="0">
                <a:solidFill>
                  <a:schemeClr val="bg1"/>
                </a:solidFill>
              </a:rPr>
              <a:t>     </a:t>
            </a:r>
            <a:r>
              <a:rPr lang="en-US" altLang="zh-CN" sz="2800" b="1" dirty="0">
                <a:solidFill>
                  <a:schemeClr val="bg1"/>
                </a:solidFill>
              </a:rPr>
              <a:t>(BX)</a:t>
            </a:r>
          </a:p>
          <a:p>
            <a:r>
              <a:rPr lang="en-US" altLang="zh-CN" sz="2800" b="1" dirty="0">
                <a:solidFill>
                  <a:schemeClr val="bg1"/>
                </a:solidFill>
              </a:rPr>
              <a:t>  MOV  AL,DAT3             ;</a:t>
            </a:r>
            <a:r>
              <a:rPr lang="zh-CN" altLang="en-US" sz="2800" b="1" dirty="0">
                <a:solidFill>
                  <a:schemeClr val="bg1"/>
                </a:solidFill>
              </a:rPr>
              <a:t>取</a:t>
            </a:r>
            <a:r>
              <a:rPr lang="en-US" altLang="zh-CN" sz="2800" b="1" dirty="0">
                <a:solidFill>
                  <a:schemeClr val="bg1"/>
                </a:solidFill>
              </a:rPr>
              <a:t>c</a:t>
            </a:r>
          </a:p>
          <a:p>
            <a:r>
              <a:rPr lang="en-US" altLang="zh-CN" sz="2800" b="1" dirty="0">
                <a:solidFill>
                  <a:schemeClr val="bg1"/>
                </a:solidFill>
              </a:rPr>
              <a:t>  CBW                      ;</a:t>
            </a:r>
            <a:r>
              <a:rPr lang="zh-CN" altLang="en-US" sz="2800" b="1" dirty="0">
                <a:solidFill>
                  <a:schemeClr val="bg1"/>
                </a:solidFill>
              </a:rPr>
              <a:t>扩展</a:t>
            </a:r>
            <a:r>
              <a:rPr lang="en-US" altLang="zh-CN" sz="2800" b="1" dirty="0">
                <a:solidFill>
                  <a:schemeClr val="bg1"/>
                </a:solidFill>
              </a:rPr>
              <a:t>AL  </a:t>
            </a:r>
            <a:r>
              <a:rPr lang="en-US" altLang="zh-CN" sz="2800" b="1" dirty="0" smtClean="0">
                <a:solidFill>
                  <a:schemeClr val="bg1"/>
                </a:solidFill>
              </a:rPr>
              <a:t>     </a:t>
            </a:r>
            <a:r>
              <a:rPr lang="en-US" altLang="zh-CN" sz="2800" b="1" dirty="0">
                <a:solidFill>
                  <a:schemeClr val="bg1"/>
                </a:solidFill>
              </a:rPr>
              <a:t>AX</a:t>
            </a:r>
          </a:p>
          <a:p>
            <a:r>
              <a:rPr lang="en-US" altLang="zh-CN" sz="2800" b="1" dirty="0">
                <a:solidFill>
                  <a:schemeClr val="bg1"/>
                </a:solidFill>
              </a:rPr>
              <a:t>  ADD  AX,BX               ;(AX)+(BX)  </a:t>
            </a:r>
            <a:r>
              <a:rPr lang="en-US" altLang="zh-CN" sz="2800" b="1" dirty="0" smtClean="0">
                <a:solidFill>
                  <a:schemeClr val="bg1"/>
                </a:solidFill>
              </a:rPr>
              <a:t>    </a:t>
            </a:r>
            <a:r>
              <a:rPr lang="en-US" altLang="zh-CN" sz="2800" b="1" dirty="0">
                <a:solidFill>
                  <a:schemeClr val="bg1"/>
                </a:solidFill>
              </a:rPr>
              <a:t>(AX)</a:t>
            </a:r>
          </a:p>
          <a:p>
            <a:r>
              <a:rPr lang="en-US" altLang="zh-CN" sz="2800" b="1" dirty="0">
                <a:solidFill>
                  <a:schemeClr val="bg1"/>
                </a:solidFill>
              </a:rPr>
              <a:t>  SUB  AX,18               </a:t>
            </a:r>
          </a:p>
          <a:p>
            <a:r>
              <a:rPr lang="en-US" altLang="zh-CN" sz="2800" b="1" dirty="0">
                <a:solidFill>
                  <a:schemeClr val="bg1"/>
                </a:solidFill>
              </a:rPr>
              <a:t>  MOV  DATY,AX             </a:t>
            </a:r>
          </a:p>
          <a:p>
            <a:r>
              <a:rPr lang="en-US" altLang="zh-CN" sz="2800" b="1" dirty="0">
                <a:solidFill>
                  <a:schemeClr val="bg1"/>
                </a:solidFill>
              </a:rPr>
              <a:t> </a:t>
            </a:r>
          </a:p>
        </p:txBody>
      </p:sp>
      <p:sp>
        <p:nvSpPr>
          <p:cNvPr id="4" name="Rectangle 5"/>
          <p:cNvSpPr>
            <a:spLocks noChangeArrowheads="1"/>
          </p:cNvSpPr>
          <p:nvPr/>
        </p:nvSpPr>
        <p:spPr bwMode="auto">
          <a:xfrm rot="5400000">
            <a:off x="1894682" y="5877718"/>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bg1"/>
                </a:solidFill>
                <a:latin typeface="Times New Roman" pitchFamily="18" charset="0"/>
              </a:rPr>
              <a:t>…</a:t>
            </a:r>
            <a:endParaRPr lang="en-US" altLang="zh-CN" sz="2800" b="1">
              <a:solidFill>
                <a:schemeClr val="bg1"/>
              </a:solidFill>
            </a:endParaRPr>
          </a:p>
        </p:txBody>
      </p:sp>
      <p:sp>
        <p:nvSpPr>
          <p:cNvPr id="5" name="Line 6"/>
          <p:cNvSpPr>
            <a:spLocks noChangeShapeType="1"/>
          </p:cNvSpPr>
          <p:nvPr/>
        </p:nvSpPr>
        <p:spPr bwMode="auto">
          <a:xfrm flipH="1">
            <a:off x="6134100" y="4876800"/>
            <a:ext cx="3810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 name="Line 7"/>
          <p:cNvSpPr>
            <a:spLocks noChangeShapeType="1"/>
          </p:cNvSpPr>
          <p:nvPr/>
        </p:nvSpPr>
        <p:spPr bwMode="auto">
          <a:xfrm flipH="1">
            <a:off x="5220072" y="4419600"/>
            <a:ext cx="3810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Line 8"/>
          <p:cNvSpPr>
            <a:spLocks noChangeShapeType="1"/>
          </p:cNvSpPr>
          <p:nvPr/>
        </p:nvSpPr>
        <p:spPr bwMode="auto">
          <a:xfrm flipH="1">
            <a:off x="5677272" y="3173730"/>
            <a:ext cx="3810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9"/>
          <p:cNvSpPr>
            <a:spLocks noChangeShapeType="1"/>
          </p:cNvSpPr>
          <p:nvPr/>
        </p:nvSpPr>
        <p:spPr bwMode="auto">
          <a:xfrm flipH="1">
            <a:off x="5296272" y="3596640"/>
            <a:ext cx="3810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Rectangle 10"/>
          <p:cNvSpPr>
            <a:spLocks noChangeArrowheads="1"/>
          </p:cNvSpPr>
          <p:nvPr/>
        </p:nvSpPr>
        <p:spPr bwMode="auto">
          <a:xfrm>
            <a:off x="5076056" y="5562600"/>
            <a:ext cx="3534544" cy="701675"/>
          </a:xfrm>
          <a:prstGeom prst="rect">
            <a:avLst/>
          </a:prstGeom>
          <a:gradFill rotWithShape="0">
            <a:gsLst>
              <a:gs pos="0">
                <a:srgbClr val="CC99FF"/>
              </a:gs>
              <a:gs pos="100000">
                <a:srgbClr val="5E47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b="1" dirty="0">
                <a:solidFill>
                  <a:schemeClr val="bg1"/>
                </a:solidFill>
                <a:sym typeface="cajcd fnta7" pitchFamily="18" charset="2"/>
              </a:rPr>
              <a:t>Y=a*b+c-18</a:t>
            </a:r>
          </a:p>
        </p:txBody>
      </p:sp>
    </p:spTree>
    <p:extLst>
      <p:ext uri="{BB962C8B-B14F-4D97-AF65-F5344CB8AC3E}">
        <p14:creationId xmlns:p14="http://schemas.microsoft.com/office/powerpoint/2010/main" val="315681051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2625" y="1628775"/>
            <a:ext cx="79914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六、</a:t>
            </a:r>
            <a:r>
              <a:rPr lang="en-US" altLang="zh-CN" sz="2800" b="1" dirty="0">
                <a:solidFill>
                  <a:srgbClr val="000000"/>
                </a:solidFill>
              </a:rPr>
              <a:t>BCD</a:t>
            </a:r>
            <a:r>
              <a:rPr lang="zh-CN" altLang="en-US" sz="2800" b="1" dirty="0">
                <a:solidFill>
                  <a:srgbClr val="000000"/>
                </a:solidFill>
              </a:rPr>
              <a:t>数运算调整指令</a:t>
            </a:r>
          </a:p>
          <a:p>
            <a:pPr eaLnBrk="1" hangingPunct="1"/>
            <a:r>
              <a:rPr lang="en-US" altLang="zh-CN" sz="2800" b="1" dirty="0">
                <a:solidFill>
                  <a:srgbClr val="000000"/>
                </a:solidFill>
              </a:rPr>
              <a:t>BCD</a:t>
            </a:r>
            <a:r>
              <a:rPr lang="zh-CN" altLang="en-US" sz="2800" b="1" dirty="0">
                <a:solidFill>
                  <a:srgbClr val="000000"/>
                </a:solidFill>
              </a:rPr>
              <a:t>码（数）是用四位二进制码来表示一位十进制数。利用</a:t>
            </a:r>
            <a:r>
              <a:rPr lang="en-US" altLang="zh-CN" sz="2800" b="1" dirty="0">
                <a:solidFill>
                  <a:srgbClr val="000000"/>
                </a:solidFill>
              </a:rPr>
              <a:t>BCD</a:t>
            </a:r>
            <a:r>
              <a:rPr lang="zh-CN" altLang="en-US" sz="2800" b="1" dirty="0">
                <a:solidFill>
                  <a:srgbClr val="000000"/>
                </a:solidFill>
              </a:rPr>
              <a:t>码可进行加、减、乘、除运算，但为了得到正确的结果，必须进行修正。</a:t>
            </a:r>
          </a:p>
          <a:p>
            <a:pPr eaLnBrk="1" hangingPunct="1"/>
            <a:r>
              <a:rPr lang="en-US" altLang="zh-CN" sz="2800" b="1" dirty="0">
                <a:solidFill>
                  <a:srgbClr val="000000"/>
                </a:solidFill>
              </a:rPr>
              <a:t>BCD</a:t>
            </a:r>
            <a:r>
              <a:rPr lang="zh-CN" altLang="en-US" sz="2800" b="1" dirty="0">
                <a:solidFill>
                  <a:srgbClr val="000000"/>
                </a:solidFill>
              </a:rPr>
              <a:t>码表示可分为两类：</a:t>
            </a:r>
          </a:p>
          <a:p>
            <a:pPr eaLnBrk="1" hangingPunct="1"/>
            <a:r>
              <a:rPr lang="zh-CN" altLang="en-US" sz="2800" b="1" dirty="0">
                <a:solidFill>
                  <a:srgbClr val="000000"/>
                </a:solidFill>
              </a:rPr>
              <a:t>分离</a:t>
            </a:r>
            <a:r>
              <a:rPr lang="en-US" altLang="zh-CN" sz="2800" b="1" dirty="0">
                <a:solidFill>
                  <a:srgbClr val="000000"/>
                </a:solidFill>
              </a:rPr>
              <a:t>BCD</a:t>
            </a:r>
            <a:r>
              <a:rPr lang="zh-CN" altLang="en-US" sz="2800" b="1" dirty="0">
                <a:solidFill>
                  <a:srgbClr val="000000"/>
                </a:solidFill>
              </a:rPr>
              <a:t>码：</a:t>
            </a:r>
            <a:r>
              <a:rPr lang="en-US" altLang="zh-CN" sz="2800" b="1" dirty="0">
                <a:solidFill>
                  <a:srgbClr val="000000"/>
                </a:solidFill>
              </a:rPr>
              <a:t>8</a:t>
            </a:r>
            <a:r>
              <a:rPr lang="zh-CN" altLang="en-US" sz="2800" b="1" dirty="0">
                <a:solidFill>
                  <a:srgbClr val="000000"/>
                </a:solidFill>
              </a:rPr>
              <a:t>位的寄存器中只包含一位</a:t>
            </a:r>
            <a:r>
              <a:rPr lang="en-US" altLang="zh-CN" sz="2800" b="1" dirty="0">
                <a:solidFill>
                  <a:srgbClr val="000000"/>
                </a:solidFill>
              </a:rPr>
              <a:t>BCD</a:t>
            </a:r>
            <a:r>
              <a:rPr lang="zh-CN" altLang="en-US" sz="2800" b="1" dirty="0">
                <a:solidFill>
                  <a:srgbClr val="000000"/>
                </a:solidFill>
              </a:rPr>
              <a:t>码（</a:t>
            </a:r>
            <a:r>
              <a:rPr lang="en-US" altLang="zh-CN" sz="2800" b="1" dirty="0">
                <a:solidFill>
                  <a:srgbClr val="000000"/>
                </a:solidFill>
              </a:rPr>
              <a:t>D0</a:t>
            </a:r>
            <a:r>
              <a:rPr lang="zh-CN" altLang="en-US" sz="2800" b="1" dirty="0">
                <a:solidFill>
                  <a:srgbClr val="000000"/>
                </a:solidFill>
              </a:rPr>
              <a:t>～</a:t>
            </a:r>
            <a:r>
              <a:rPr lang="en-US" altLang="zh-CN" sz="2800" b="1" dirty="0">
                <a:solidFill>
                  <a:srgbClr val="000000"/>
                </a:solidFill>
              </a:rPr>
              <a:t>D3</a:t>
            </a:r>
            <a:r>
              <a:rPr lang="zh-CN" altLang="en-US" sz="2800" b="1" dirty="0">
                <a:solidFill>
                  <a:srgbClr val="000000"/>
                </a:solidFill>
              </a:rPr>
              <a:t>）；</a:t>
            </a:r>
          </a:p>
          <a:p>
            <a:pPr eaLnBrk="1" hangingPunct="1"/>
            <a:r>
              <a:rPr lang="zh-CN" altLang="en-US" sz="2800" b="1" dirty="0">
                <a:solidFill>
                  <a:srgbClr val="000000"/>
                </a:solidFill>
              </a:rPr>
              <a:t>组合</a:t>
            </a:r>
            <a:r>
              <a:rPr lang="en-US" altLang="zh-CN" sz="2800" b="1" dirty="0">
                <a:solidFill>
                  <a:srgbClr val="000000"/>
                </a:solidFill>
              </a:rPr>
              <a:t>BCD</a:t>
            </a:r>
            <a:r>
              <a:rPr lang="zh-CN" altLang="en-US" sz="2800" b="1" dirty="0">
                <a:solidFill>
                  <a:srgbClr val="000000"/>
                </a:solidFill>
              </a:rPr>
              <a:t>码：</a:t>
            </a:r>
            <a:r>
              <a:rPr lang="en-US" altLang="zh-CN" sz="2800" b="1" dirty="0">
                <a:solidFill>
                  <a:srgbClr val="000000"/>
                </a:solidFill>
              </a:rPr>
              <a:t>8</a:t>
            </a:r>
            <a:r>
              <a:rPr lang="zh-CN" altLang="en-US" sz="2800" b="1" dirty="0">
                <a:solidFill>
                  <a:srgbClr val="000000"/>
                </a:solidFill>
              </a:rPr>
              <a:t>位的寄存器中包含了两位</a:t>
            </a:r>
            <a:r>
              <a:rPr lang="en-US" altLang="zh-CN" sz="2800" b="1" dirty="0">
                <a:solidFill>
                  <a:srgbClr val="000000"/>
                </a:solidFill>
              </a:rPr>
              <a:t>BCD</a:t>
            </a:r>
            <a:r>
              <a:rPr lang="zh-CN" altLang="en-US" sz="2800" b="1" dirty="0">
                <a:solidFill>
                  <a:srgbClr val="000000"/>
                </a:solidFill>
              </a:rPr>
              <a:t>码。</a:t>
            </a:r>
          </a:p>
          <a:p>
            <a:pPr eaLnBrk="1" hangingPunct="1"/>
            <a:r>
              <a:rPr lang="zh-CN" altLang="en-US" sz="2800" b="1" dirty="0">
                <a:solidFill>
                  <a:srgbClr val="000000"/>
                </a:solidFill>
              </a:rPr>
              <a:t>在这两种情况下，修正的方法是不同的，其调整指令也不同。</a:t>
            </a:r>
          </a:p>
        </p:txBody>
      </p:sp>
    </p:spTree>
    <p:extLst>
      <p:ext uri="{BB962C8B-B14F-4D97-AF65-F5344CB8AC3E}">
        <p14:creationId xmlns:p14="http://schemas.microsoft.com/office/powerpoint/2010/main" val="264191390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pic>
        <p:nvPicPr>
          <p:cNvPr id="3" name="Picture 4"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8117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1219200" y="1628775"/>
            <a:ext cx="6213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ym typeface="cajcd fnta7" pitchFamily="18" charset="2"/>
              </a:rPr>
              <a:t>BCD</a:t>
            </a:r>
            <a:r>
              <a:rPr lang="zh-CN" altLang="en-US" sz="2800" b="1" dirty="0">
                <a:sym typeface="cajcd fnta7" pitchFamily="18" charset="2"/>
              </a:rPr>
              <a:t>数调整指令共有</a:t>
            </a:r>
            <a:r>
              <a:rPr lang="en-US" altLang="zh-CN" sz="2800" b="1" dirty="0">
                <a:sym typeface="cajcd fnta7" pitchFamily="18" charset="2"/>
              </a:rPr>
              <a:t>6</a:t>
            </a:r>
            <a:r>
              <a:rPr lang="zh-CN" altLang="en-US" sz="2800" b="1" dirty="0">
                <a:sym typeface="cajcd fnta7" pitchFamily="18" charset="2"/>
              </a:rPr>
              <a:t>条，如下所示：</a:t>
            </a:r>
          </a:p>
        </p:txBody>
      </p:sp>
      <p:graphicFrame>
        <p:nvGraphicFramePr>
          <p:cNvPr id="5" name="Group 6"/>
          <p:cNvGraphicFramePr>
            <a:graphicFrameLocks noGrp="1"/>
          </p:cNvGraphicFramePr>
          <p:nvPr/>
        </p:nvGraphicFramePr>
        <p:xfrm>
          <a:off x="1524000" y="2438400"/>
          <a:ext cx="6096000" cy="3727452"/>
        </p:xfrm>
        <a:graphic>
          <a:graphicData uri="http://schemas.openxmlformats.org/drawingml/2006/table">
            <a:tbl>
              <a:tblPr/>
              <a:tblGrid>
                <a:gridCol w="2362200"/>
                <a:gridCol w="3733800"/>
              </a:tblGrid>
              <a:tr h="5334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助记符格式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功   能   说   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5397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AAA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加法分离</a:t>
                      </a: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5413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AAS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减法分离</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5635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DAA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加法组合</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5397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DAS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减法组合</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5159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AAM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乘法分离</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r h="4937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AAD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除法分离</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BCD</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调整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800000"/>
                        </a:gs>
                        <a:gs pos="100000">
                          <a:srgbClr val="800000">
                            <a:gamma/>
                            <a:shade val="46275"/>
                            <a:invGamma/>
                          </a:srgbClr>
                        </a:gs>
                      </a:gsLst>
                      <a:path path="rect">
                        <a:fillToRect r="100000" b="100000"/>
                      </a:path>
                    </a:gradFill>
                  </a:tcPr>
                </a:tc>
              </a:tr>
            </a:tbl>
          </a:graphicData>
        </a:graphic>
      </p:graphicFrame>
      <p:sp>
        <p:nvSpPr>
          <p:cNvPr id="6" name="矩形 5"/>
          <p:cNvSpPr/>
          <p:nvPr/>
        </p:nvSpPr>
        <p:spPr>
          <a:xfrm>
            <a:off x="1043608" y="2348880"/>
            <a:ext cx="6840760" cy="28083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624406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900113" y="2349500"/>
            <a:ext cx="7777162"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1. </a:t>
            </a:r>
            <a:r>
              <a:rPr lang="zh-CN" altLang="en-US" b="1" dirty="0">
                <a:solidFill>
                  <a:srgbClr val="000000"/>
                </a:solidFill>
              </a:rPr>
              <a:t>加法调整指令</a:t>
            </a:r>
          </a:p>
          <a:p>
            <a:pPr eaLnBrk="1" hangingPunct="1"/>
            <a:r>
              <a:rPr lang="zh-CN" altLang="en-US" b="1" dirty="0">
                <a:solidFill>
                  <a:srgbClr val="000000"/>
                </a:solidFill>
              </a:rPr>
              <a:t>格式：</a:t>
            </a:r>
          </a:p>
          <a:p>
            <a:pPr eaLnBrk="1" hangingPunct="1"/>
            <a:r>
              <a:rPr lang="en-US" altLang="zh-CN" b="1" dirty="0">
                <a:solidFill>
                  <a:srgbClr val="000000"/>
                </a:solidFill>
              </a:rPr>
              <a:t>AAA	</a:t>
            </a:r>
            <a:r>
              <a:rPr lang="zh-CN" altLang="en-US" b="1" dirty="0">
                <a:solidFill>
                  <a:srgbClr val="000000"/>
                </a:solidFill>
              </a:rPr>
              <a:t>；加法分离</a:t>
            </a:r>
            <a:r>
              <a:rPr lang="en-US" altLang="zh-CN" b="1" dirty="0">
                <a:solidFill>
                  <a:srgbClr val="000000"/>
                </a:solidFill>
              </a:rPr>
              <a:t>BCD</a:t>
            </a:r>
            <a:r>
              <a:rPr lang="zh-CN" altLang="en-US" b="1" dirty="0">
                <a:solidFill>
                  <a:srgbClr val="000000"/>
                </a:solidFill>
              </a:rPr>
              <a:t>码调整</a:t>
            </a:r>
          </a:p>
          <a:p>
            <a:pPr eaLnBrk="1" hangingPunct="1"/>
            <a:r>
              <a:rPr lang="en-US" altLang="zh-CN" b="1" dirty="0">
                <a:solidFill>
                  <a:srgbClr val="000000"/>
                </a:solidFill>
              </a:rPr>
              <a:t>DAA	</a:t>
            </a:r>
            <a:r>
              <a:rPr lang="zh-CN" altLang="en-US" b="1" dirty="0">
                <a:solidFill>
                  <a:srgbClr val="000000"/>
                </a:solidFill>
              </a:rPr>
              <a:t>；加法组合</a:t>
            </a:r>
            <a:r>
              <a:rPr lang="en-US" altLang="zh-CN" b="1" dirty="0">
                <a:solidFill>
                  <a:srgbClr val="000000"/>
                </a:solidFill>
              </a:rPr>
              <a:t>BCD</a:t>
            </a:r>
            <a:r>
              <a:rPr lang="zh-CN" altLang="en-US" b="1" dirty="0">
                <a:solidFill>
                  <a:srgbClr val="000000"/>
                </a:solidFill>
              </a:rPr>
              <a:t>码调整</a:t>
            </a:r>
          </a:p>
          <a:p>
            <a:pPr eaLnBrk="1" hangingPunct="1"/>
            <a:r>
              <a:rPr lang="en-US" altLang="zh-CN" b="1" dirty="0">
                <a:solidFill>
                  <a:srgbClr val="FF0101"/>
                </a:solidFill>
              </a:rPr>
              <a:t>AAA</a:t>
            </a:r>
            <a:r>
              <a:rPr lang="zh-CN" altLang="en-US" b="1" dirty="0">
                <a:solidFill>
                  <a:srgbClr val="FF0101"/>
                </a:solidFill>
              </a:rPr>
              <a:t>（</a:t>
            </a:r>
            <a:r>
              <a:rPr lang="en-US" altLang="zh-CN" b="1" dirty="0">
                <a:solidFill>
                  <a:srgbClr val="FF0101"/>
                </a:solidFill>
              </a:rPr>
              <a:t>ASCII adjust for addition</a:t>
            </a:r>
            <a:r>
              <a:rPr lang="zh-CN" altLang="en-US" b="1" dirty="0">
                <a:solidFill>
                  <a:srgbClr val="FF0101"/>
                </a:solidFill>
              </a:rPr>
              <a:t>） </a:t>
            </a:r>
          </a:p>
          <a:p>
            <a:pPr eaLnBrk="1" hangingPunct="1"/>
            <a:r>
              <a:rPr lang="en-US" altLang="zh-CN" b="1" dirty="0">
                <a:solidFill>
                  <a:srgbClr val="FF0101"/>
                </a:solidFill>
              </a:rPr>
              <a:t>DAA</a:t>
            </a:r>
            <a:r>
              <a:rPr lang="zh-CN" altLang="en-US" b="1" dirty="0">
                <a:solidFill>
                  <a:srgbClr val="FF0101"/>
                </a:solidFill>
              </a:rPr>
              <a:t>（</a:t>
            </a:r>
            <a:r>
              <a:rPr lang="en-US" altLang="zh-CN" b="1" dirty="0">
                <a:solidFill>
                  <a:srgbClr val="FF0101"/>
                </a:solidFill>
              </a:rPr>
              <a:t>Decimal adjust for addition</a:t>
            </a:r>
            <a:r>
              <a:rPr lang="zh-CN" altLang="en-US" b="1" dirty="0">
                <a:solidFill>
                  <a:srgbClr val="FF0101"/>
                </a:solidFill>
              </a:rPr>
              <a:t>）</a:t>
            </a:r>
            <a:r>
              <a:rPr lang="zh-CN" altLang="en-US" dirty="0"/>
              <a:t> </a:t>
            </a:r>
          </a:p>
        </p:txBody>
      </p:sp>
    </p:spTree>
    <p:extLst>
      <p:ext uri="{BB962C8B-B14F-4D97-AF65-F5344CB8AC3E}">
        <p14:creationId xmlns:p14="http://schemas.microsoft.com/office/powerpoint/2010/main" val="138873928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628775"/>
            <a:ext cx="7777162"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AAA</a:t>
            </a:r>
            <a:r>
              <a:rPr lang="zh-CN" altLang="en-US" b="1" dirty="0">
                <a:solidFill>
                  <a:srgbClr val="000000"/>
                </a:solidFill>
              </a:rPr>
              <a:t>（</a:t>
            </a:r>
            <a:r>
              <a:rPr lang="en-US" altLang="zh-CN" b="1" dirty="0">
                <a:solidFill>
                  <a:srgbClr val="000000"/>
                </a:solidFill>
              </a:rPr>
              <a:t>ASCII adjust for addition</a:t>
            </a:r>
            <a:r>
              <a:rPr lang="zh-CN" altLang="en-US" b="1" dirty="0">
                <a:solidFill>
                  <a:srgbClr val="000000"/>
                </a:solidFill>
              </a:rPr>
              <a:t>）为分离</a:t>
            </a:r>
            <a:r>
              <a:rPr lang="en-US" altLang="zh-CN" b="1" dirty="0">
                <a:solidFill>
                  <a:srgbClr val="000000"/>
                </a:solidFill>
              </a:rPr>
              <a:t>BCD</a:t>
            </a:r>
            <a:r>
              <a:rPr lang="zh-CN" altLang="en-US" b="1" dirty="0">
                <a:solidFill>
                  <a:srgbClr val="000000"/>
                </a:solidFill>
              </a:rPr>
              <a:t>码加法运算后的调整指令，表示对相加结果</a:t>
            </a:r>
            <a:r>
              <a:rPr lang="en-US" altLang="zh-CN" b="1" dirty="0">
                <a:solidFill>
                  <a:srgbClr val="000000"/>
                </a:solidFill>
              </a:rPr>
              <a:t>AL</a:t>
            </a:r>
            <a:r>
              <a:rPr lang="zh-CN" altLang="en-US" b="1" dirty="0">
                <a:solidFill>
                  <a:srgbClr val="000000"/>
                </a:solidFill>
              </a:rPr>
              <a:t>的低</a:t>
            </a:r>
            <a:r>
              <a:rPr lang="en-US" altLang="zh-CN" b="1" dirty="0">
                <a:solidFill>
                  <a:srgbClr val="000000"/>
                </a:solidFill>
              </a:rPr>
              <a:t>4</a:t>
            </a:r>
            <a:r>
              <a:rPr lang="zh-CN" altLang="en-US" b="1" dirty="0">
                <a:solidFill>
                  <a:srgbClr val="000000"/>
                </a:solidFill>
              </a:rPr>
              <a:t>位进行加</a:t>
            </a:r>
            <a:r>
              <a:rPr lang="en-US" altLang="zh-CN" b="1" dirty="0">
                <a:solidFill>
                  <a:srgbClr val="000000"/>
                </a:solidFill>
              </a:rPr>
              <a:t>6</a:t>
            </a:r>
            <a:r>
              <a:rPr lang="zh-CN" altLang="en-US" b="1" dirty="0">
                <a:solidFill>
                  <a:srgbClr val="000000"/>
                </a:solidFill>
              </a:rPr>
              <a:t>修正。根据运算结果及修正结果的</a:t>
            </a:r>
            <a:r>
              <a:rPr lang="en-US" altLang="zh-CN" b="1" dirty="0">
                <a:solidFill>
                  <a:srgbClr val="000000"/>
                </a:solidFill>
              </a:rPr>
              <a:t>AF</a:t>
            </a:r>
            <a:r>
              <a:rPr lang="zh-CN" altLang="en-US" b="1" dirty="0">
                <a:solidFill>
                  <a:srgbClr val="000000"/>
                </a:solidFill>
              </a:rPr>
              <a:t>有无进位，进行下列操作：</a:t>
            </a:r>
          </a:p>
          <a:p>
            <a:pPr eaLnBrk="1" hangingPunct="1">
              <a:buClr>
                <a:srgbClr val="FF0101"/>
              </a:buClr>
              <a:buFont typeface="Wingdings" pitchFamily="2" charset="2"/>
              <a:buChar char="p"/>
            </a:pPr>
            <a:r>
              <a:rPr lang="en-US" altLang="zh-CN" b="1" dirty="0">
                <a:solidFill>
                  <a:srgbClr val="000000"/>
                </a:solidFill>
              </a:rPr>
              <a:t>AF</a:t>
            </a:r>
            <a:r>
              <a:rPr lang="zh-CN" altLang="en-US" b="1" dirty="0">
                <a:solidFill>
                  <a:srgbClr val="000000"/>
                </a:solidFill>
              </a:rPr>
              <a:t>有进位，则</a:t>
            </a:r>
            <a:r>
              <a:rPr lang="en-US" altLang="zh-CN" b="1" dirty="0">
                <a:solidFill>
                  <a:srgbClr val="000000"/>
                </a:solidFill>
              </a:rPr>
              <a:t>AH</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p>
          <a:p>
            <a:pPr eaLnBrk="1" hangingPunct="1">
              <a:buClr>
                <a:srgbClr val="FF0101"/>
              </a:buClr>
              <a:buFont typeface="Wingdings" pitchFamily="2" charset="2"/>
              <a:buChar char="p"/>
            </a:pPr>
            <a:r>
              <a:rPr lang="en-US" altLang="zh-CN" b="1" dirty="0">
                <a:solidFill>
                  <a:srgbClr val="000000"/>
                </a:solidFill>
              </a:rPr>
              <a:t>AF</a:t>
            </a:r>
            <a:r>
              <a:rPr lang="zh-CN" altLang="en-US" b="1" dirty="0">
                <a:solidFill>
                  <a:srgbClr val="000000"/>
                </a:solidFill>
              </a:rPr>
              <a:t>无进位，则</a:t>
            </a:r>
            <a:r>
              <a:rPr lang="en-US" altLang="zh-CN" b="1" dirty="0">
                <a:solidFill>
                  <a:srgbClr val="000000"/>
                </a:solidFill>
              </a:rPr>
              <a:t>AH</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p>
          <a:p>
            <a:pPr eaLnBrk="1" hangingPunct="1"/>
            <a:r>
              <a:rPr lang="zh-CN" altLang="en-US" b="1" dirty="0">
                <a:solidFill>
                  <a:srgbClr val="000000"/>
                </a:solidFill>
              </a:rPr>
              <a:t>并清掉</a:t>
            </a:r>
            <a:r>
              <a:rPr lang="en-US" altLang="zh-CN" b="1" dirty="0">
                <a:solidFill>
                  <a:srgbClr val="000000"/>
                </a:solidFill>
              </a:rPr>
              <a:t>AL</a:t>
            </a:r>
            <a:r>
              <a:rPr lang="zh-CN" altLang="en-US" b="1" dirty="0">
                <a:solidFill>
                  <a:srgbClr val="000000"/>
                </a:solidFill>
              </a:rPr>
              <a:t>中的高</a:t>
            </a:r>
            <a:r>
              <a:rPr lang="en-US" altLang="zh-CN" b="1" dirty="0">
                <a:solidFill>
                  <a:srgbClr val="000000"/>
                </a:solidFill>
              </a:rPr>
              <a:t>4</a:t>
            </a:r>
            <a:r>
              <a:rPr lang="zh-CN" altLang="en-US" b="1" dirty="0">
                <a:solidFill>
                  <a:srgbClr val="000000"/>
                </a:solidFill>
              </a:rPr>
              <a:t>位。</a:t>
            </a:r>
            <a:r>
              <a:rPr lang="zh-CN" altLang="en-US" dirty="0">
                <a:solidFill>
                  <a:srgbClr val="FF0101"/>
                </a:solidFill>
              </a:rPr>
              <a:t> </a:t>
            </a:r>
          </a:p>
        </p:txBody>
      </p:sp>
    </p:spTree>
    <p:extLst>
      <p:ext uri="{BB962C8B-B14F-4D97-AF65-F5344CB8AC3E}">
        <p14:creationId xmlns:p14="http://schemas.microsoft.com/office/powerpoint/2010/main" val="255874614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2420938"/>
            <a:ext cx="7777163"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spcBef>
                <a:spcPct val="50000"/>
              </a:spcBef>
            </a:pPr>
            <a:r>
              <a:rPr lang="en-US" altLang="zh-CN" b="1" dirty="0">
                <a:solidFill>
                  <a:srgbClr val="000000"/>
                </a:solidFill>
              </a:rPr>
              <a:t>DAA</a:t>
            </a:r>
            <a:r>
              <a:rPr lang="zh-CN" altLang="en-US" b="1" dirty="0">
                <a:solidFill>
                  <a:srgbClr val="000000"/>
                </a:solidFill>
              </a:rPr>
              <a:t>（</a:t>
            </a:r>
            <a:r>
              <a:rPr lang="en-US" altLang="zh-CN" b="1" dirty="0">
                <a:solidFill>
                  <a:srgbClr val="000000"/>
                </a:solidFill>
              </a:rPr>
              <a:t>Decimal adjust for addition</a:t>
            </a:r>
            <a:r>
              <a:rPr lang="zh-CN" altLang="en-US" b="1" dirty="0">
                <a:solidFill>
                  <a:srgbClr val="000000"/>
                </a:solidFill>
              </a:rPr>
              <a:t>）为组合</a:t>
            </a:r>
            <a:r>
              <a:rPr lang="en-US" altLang="zh-CN" b="1" dirty="0">
                <a:solidFill>
                  <a:srgbClr val="000000"/>
                </a:solidFill>
              </a:rPr>
              <a:t>BCD</a:t>
            </a:r>
            <a:r>
              <a:rPr lang="zh-CN" altLang="en-US" b="1" dirty="0">
                <a:solidFill>
                  <a:srgbClr val="000000"/>
                </a:solidFill>
              </a:rPr>
              <a:t>码加法运算后的调整指令，表示对相加结果</a:t>
            </a:r>
            <a:r>
              <a:rPr lang="en-US" altLang="zh-CN" b="1" dirty="0">
                <a:solidFill>
                  <a:srgbClr val="000000"/>
                </a:solidFill>
              </a:rPr>
              <a:t>AL</a:t>
            </a:r>
            <a:r>
              <a:rPr lang="zh-CN" altLang="en-US" b="1" dirty="0">
                <a:solidFill>
                  <a:srgbClr val="000000"/>
                </a:solidFill>
              </a:rPr>
              <a:t>的低</a:t>
            </a:r>
            <a:r>
              <a:rPr lang="en-US" altLang="zh-CN" b="1" dirty="0">
                <a:solidFill>
                  <a:srgbClr val="000000"/>
                </a:solidFill>
              </a:rPr>
              <a:t>4</a:t>
            </a:r>
            <a:r>
              <a:rPr lang="zh-CN" altLang="en-US" b="1" dirty="0">
                <a:solidFill>
                  <a:srgbClr val="000000"/>
                </a:solidFill>
              </a:rPr>
              <a:t>位和高</a:t>
            </a:r>
            <a:r>
              <a:rPr lang="en-US" altLang="zh-CN" b="1" dirty="0">
                <a:solidFill>
                  <a:srgbClr val="000000"/>
                </a:solidFill>
              </a:rPr>
              <a:t>4</a:t>
            </a:r>
            <a:r>
              <a:rPr lang="zh-CN" altLang="en-US" b="1" dirty="0">
                <a:solidFill>
                  <a:srgbClr val="000000"/>
                </a:solidFill>
              </a:rPr>
              <a:t>位分别进行加</a:t>
            </a:r>
            <a:r>
              <a:rPr lang="en-US" altLang="zh-CN" b="1" dirty="0">
                <a:solidFill>
                  <a:srgbClr val="000000"/>
                </a:solidFill>
              </a:rPr>
              <a:t>6</a:t>
            </a:r>
            <a:r>
              <a:rPr lang="zh-CN" altLang="en-US" b="1" dirty="0">
                <a:solidFill>
                  <a:srgbClr val="000000"/>
                </a:solidFill>
              </a:rPr>
              <a:t>修正。</a:t>
            </a:r>
            <a:r>
              <a:rPr lang="en-US" altLang="zh-CN" b="1" dirty="0">
                <a:solidFill>
                  <a:srgbClr val="000000"/>
                </a:solidFill>
              </a:rPr>
              <a:t>DAA</a:t>
            </a:r>
            <a:r>
              <a:rPr lang="zh-CN" altLang="en-US" b="1" dirty="0">
                <a:solidFill>
                  <a:srgbClr val="000000"/>
                </a:solidFill>
              </a:rPr>
              <a:t>指令对</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SF</a:t>
            </a:r>
            <a:r>
              <a:rPr lang="zh-CN" altLang="en-US" b="1" dirty="0">
                <a:solidFill>
                  <a:srgbClr val="000000"/>
                </a:solidFill>
              </a:rPr>
              <a:t>、</a:t>
            </a:r>
            <a:r>
              <a:rPr lang="en-US" altLang="zh-CN" b="1" dirty="0">
                <a:solidFill>
                  <a:srgbClr val="000000"/>
                </a:solidFill>
              </a:rPr>
              <a:t>ZF</a:t>
            </a:r>
            <a:r>
              <a:rPr lang="zh-CN" altLang="en-US" b="1" dirty="0">
                <a:solidFill>
                  <a:srgbClr val="000000"/>
                </a:solidFill>
              </a:rPr>
              <a:t>、</a:t>
            </a:r>
            <a:r>
              <a:rPr lang="en-US" altLang="zh-CN" b="1" dirty="0">
                <a:solidFill>
                  <a:srgbClr val="000000"/>
                </a:solidFill>
              </a:rPr>
              <a:t>PF</a:t>
            </a:r>
            <a:r>
              <a:rPr lang="zh-CN" altLang="en-US" b="1" dirty="0">
                <a:solidFill>
                  <a:srgbClr val="000000"/>
                </a:solidFill>
              </a:rPr>
              <a:t>都有影响，其效果等同于</a:t>
            </a:r>
            <a:r>
              <a:rPr lang="en-US" altLang="zh-CN" b="1" dirty="0">
                <a:solidFill>
                  <a:srgbClr val="000000"/>
                </a:solidFill>
              </a:rPr>
              <a:t>ADD</a:t>
            </a:r>
            <a:r>
              <a:rPr lang="zh-CN" altLang="en-US" b="1" dirty="0">
                <a:solidFill>
                  <a:srgbClr val="000000"/>
                </a:solidFill>
              </a:rPr>
              <a:t>指令</a:t>
            </a:r>
            <a:r>
              <a:rPr lang="zh-CN" altLang="en-US" dirty="0">
                <a:solidFill>
                  <a:srgbClr val="000000"/>
                </a:solidFill>
              </a:rPr>
              <a:t>。</a:t>
            </a:r>
          </a:p>
        </p:txBody>
      </p:sp>
    </p:spTree>
    <p:extLst>
      <p:ext uri="{BB962C8B-B14F-4D97-AF65-F5344CB8AC3E}">
        <p14:creationId xmlns:p14="http://schemas.microsoft.com/office/powerpoint/2010/main" val="1104225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11188" y="1340768"/>
            <a:ext cx="838835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3.13  </a:t>
            </a:r>
            <a:r>
              <a:rPr lang="zh-CN" altLang="en-US" sz="2800" b="1" dirty="0">
                <a:solidFill>
                  <a:srgbClr val="000000"/>
                </a:solidFill>
              </a:rPr>
              <a:t>计算十进制数的加法运算，设要计算</a:t>
            </a:r>
            <a:r>
              <a:rPr lang="en-US" altLang="zh-CN" sz="2800" b="1" dirty="0">
                <a:solidFill>
                  <a:srgbClr val="000000"/>
                </a:solidFill>
              </a:rPr>
              <a:t>4</a:t>
            </a:r>
            <a:r>
              <a:rPr lang="zh-CN" altLang="en-US" sz="2800" b="1" dirty="0">
                <a:solidFill>
                  <a:srgbClr val="000000"/>
                </a:solidFill>
              </a:rPr>
              <a:t>＋</a:t>
            </a:r>
            <a:r>
              <a:rPr lang="en-US" altLang="zh-CN" sz="2800" b="1" dirty="0">
                <a:solidFill>
                  <a:srgbClr val="000000"/>
                </a:solidFill>
              </a:rPr>
              <a:t>8</a:t>
            </a:r>
            <a:r>
              <a:rPr lang="zh-CN" altLang="en-US" sz="2800" b="1" dirty="0">
                <a:solidFill>
                  <a:srgbClr val="000000"/>
                </a:solidFill>
              </a:rPr>
              <a:t>。</a:t>
            </a:r>
          </a:p>
          <a:p>
            <a:pPr eaLnBrk="1" hangingPunct="1"/>
            <a:r>
              <a:rPr lang="zh-CN" altLang="en-US" sz="2800" b="1" dirty="0">
                <a:solidFill>
                  <a:srgbClr val="000000"/>
                </a:solidFill>
              </a:rPr>
              <a:t>解：当通过键盘输入这两个十进制数时，我们得到的是其</a:t>
            </a:r>
            <a:r>
              <a:rPr lang="en-US" altLang="zh-CN" sz="2800" b="1" dirty="0">
                <a:solidFill>
                  <a:srgbClr val="000000"/>
                </a:solidFill>
              </a:rPr>
              <a:t>ASCII</a:t>
            </a:r>
            <a:r>
              <a:rPr lang="zh-CN" altLang="en-US" sz="2800" b="1" dirty="0">
                <a:solidFill>
                  <a:srgbClr val="000000"/>
                </a:solidFill>
              </a:rPr>
              <a:t>码，如果将其看作为分离</a:t>
            </a:r>
            <a:r>
              <a:rPr lang="en-US" altLang="zh-CN" sz="2800" b="1" dirty="0">
                <a:solidFill>
                  <a:srgbClr val="000000"/>
                </a:solidFill>
              </a:rPr>
              <a:t>BCD</a:t>
            </a:r>
            <a:r>
              <a:rPr lang="zh-CN" altLang="en-US" sz="2800" b="1" dirty="0">
                <a:solidFill>
                  <a:srgbClr val="000000"/>
                </a:solidFill>
              </a:rPr>
              <a:t>码，则高</a:t>
            </a:r>
            <a:r>
              <a:rPr lang="en-US" altLang="zh-CN" sz="2800" b="1" dirty="0">
                <a:solidFill>
                  <a:srgbClr val="000000"/>
                </a:solidFill>
              </a:rPr>
              <a:t>4</a:t>
            </a:r>
            <a:r>
              <a:rPr lang="zh-CN" altLang="en-US" sz="2800" b="1" dirty="0">
                <a:solidFill>
                  <a:srgbClr val="000000"/>
                </a:solidFill>
              </a:rPr>
              <a:t>位为无效部分，因此不需要将高</a:t>
            </a:r>
            <a:r>
              <a:rPr lang="en-US" altLang="zh-CN" sz="2800" b="1" dirty="0">
                <a:solidFill>
                  <a:srgbClr val="000000"/>
                </a:solidFill>
              </a:rPr>
              <a:t>4</a:t>
            </a:r>
            <a:r>
              <a:rPr lang="zh-CN" altLang="en-US" sz="2800" b="1" dirty="0">
                <a:solidFill>
                  <a:srgbClr val="000000"/>
                </a:solidFill>
              </a:rPr>
              <a:t>位清除。</a:t>
            </a:r>
          </a:p>
          <a:p>
            <a:pPr eaLnBrk="1" hangingPunct="1"/>
            <a:r>
              <a:rPr lang="zh-CN" altLang="en-US" sz="2800" b="1" dirty="0">
                <a:solidFill>
                  <a:srgbClr val="000000"/>
                </a:solidFill>
              </a:rPr>
              <a:t>          </a:t>
            </a:r>
            <a:r>
              <a:rPr lang="en-US" altLang="zh-CN" sz="2800" b="1" dirty="0"/>
              <a:t>MOV  AL, </a:t>
            </a:r>
            <a:r>
              <a:rPr lang="en-US" altLang="zh-CN" sz="2800" b="1" dirty="0">
                <a:latin typeface="Times New Roman" pitchFamily="18" charset="0"/>
              </a:rPr>
              <a:t>‘</a:t>
            </a:r>
            <a:r>
              <a:rPr lang="en-US" altLang="zh-CN" sz="2800" b="1" dirty="0"/>
              <a:t>4</a:t>
            </a:r>
            <a:r>
              <a:rPr lang="en-US" altLang="zh-CN" sz="2800" b="1" dirty="0">
                <a:latin typeface="Times New Roman" pitchFamily="18" charset="0"/>
              </a:rPr>
              <a:t>’</a:t>
            </a:r>
            <a:r>
              <a:rPr lang="en-US" altLang="zh-CN" sz="2800" b="1" dirty="0"/>
              <a:t>      </a:t>
            </a:r>
          </a:p>
          <a:p>
            <a:pPr eaLnBrk="1" hangingPunct="1"/>
            <a:r>
              <a:rPr lang="en-US" altLang="zh-CN" sz="2800" b="1" dirty="0"/>
              <a:t>       	MOV  BL, </a:t>
            </a:r>
            <a:r>
              <a:rPr lang="en-US" altLang="zh-CN" sz="2800" b="1" dirty="0">
                <a:latin typeface="Times New Roman" pitchFamily="18" charset="0"/>
              </a:rPr>
              <a:t>‘</a:t>
            </a:r>
            <a:r>
              <a:rPr lang="en-US" altLang="zh-CN" sz="2800" b="1" dirty="0"/>
              <a:t>8</a:t>
            </a:r>
            <a:r>
              <a:rPr lang="en-US" altLang="zh-CN" sz="2800" b="1" dirty="0">
                <a:latin typeface="Times New Roman" pitchFamily="18" charset="0"/>
              </a:rPr>
              <a:t>’</a:t>
            </a:r>
            <a:r>
              <a:rPr lang="en-US" altLang="zh-CN" sz="2800" b="1" dirty="0"/>
              <a:t>      </a:t>
            </a:r>
          </a:p>
          <a:p>
            <a:pPr eaLnBrk="1" hangingPunct="1"/>
            <a:r>
              <a:rPr lang="en-US" altLang="zh-CN" sz="2800" b="1" dirty="0"/>
              <a:t>       	ADD  AL, BL     </a:t>
            </a:r>
          </a:p>
          <a:p>
            <a:pPr eaLnBrk="1" hangingPunct="1"/>
            <a:r>
              <a:rPr lang="en-US" altLang="zh-CN" sz="2800" b="1" dirty="0"/>
              <a:t>          AAA  </a:t>
            </a:r>
          </a:p>
          <a:p>
            <a:pPr eaLnBrk="1" hangingPunct="1"/>
            <a:r>
              <a:rPr lang="en-US" altLang="zh-CN" sz="2800" b="1" dirty="0">
                <a:solidFill>
                  <a:srgbClr val="000000"/>
                </a:solidFill>
              </a:rPr>
              <a:t>AAA</a:t>
            </a:r>
            <a:r>
              <a:rPr lang="zh-CN" altLang="en-US" sz="2800" b="1" dirty="0">
                <a:solidFill>
                  <a:srgbClr val="000000"/>
                </a:solidFill>
              </a:rPr>
              <a:t>指令调整之前，（</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6CH</a:t>
            </a:r>
            <a:r>
              <a:rPr lang="zh-CN" altLang="en-US" sz="2800" b="1" dirty="0">
                <a:solidFill>
                  <a:srgbClr val="000000"/>
                </a:solidFill>
              </a:rPr>
              <a:t>，执行</a:t>
            </a:r>
            <a:r>
              <a:rPr lang="en-US" altLang="zh-CN" sz="2800" b="1" dirty="0">
                <a:solidFill>
                  <a:srgbClr val="000000"/>
                </a:solidFill>
              </a:rPr>
              <a:t>AAA</a:t>
            </a:r>
            <a:r>
              <a:rPr lang="zh-CN" altLang="en-US" sz="2800" b="1" dirty="0">
                <a:solidFill>
                  <a:srgbClr val="000000"/>
                </a:solidFill>
              </a:rPr>
              <a:t>指令后，其结果为（</a:t>
            </a:r>
            <a:r>
              <a:rPr lang="en-US" altLang="zh-CN" sz="2800" b="1" dirty="0">
                <a:solidFill>
                  <a:srgbClr val="000000"/>
                </a:solidFill>
              </a:rPr>
              <a:t>AX</a:t>
            </a:r>
            <a:r>
              <a:rPr lang="zh-CN" altLang="en-US" sz="2800" b="1" dirty="0">
                <a:solidFill>
                  <a:srgbClr val="000000"/>
                </a:solidFill>
              </a:rPr>
              <a:t>）＝</a:t>
            </a:r>
            <a:r>
              <a:rPr lang="en-US" altLang="zh-CN" sz="2800" b="1" dirty="0">
                <a:solidFill>
                  <a:srgbClr val="000000"/>
                </a:solidFill>
              </a:rPr>
              <a:t>0102H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p>
          <a:p>
            <a:pPr eaLnBrk="1" hangingPunct="1"/>
            <a:r>
              <a:rPr lang="zh-CN" altLang="en-US" sz="2800" b="1" dirty="0">
                <a:solidFill>
                  <a:srgbClr val="000000"/>
                </a:solidFill>
              </a:rPr>
              <a:t>这说明</a:t>
            </a:r>
            <a:r>
              <a:rPr lang="zh-CN" altLang="en-US" sz="2800" b="1" dirty="0">
                <a:solidFill>
                  <a:srgbClr val="000000"/>
                </a:solidFill>
                <a:latin typeface="Times New Roman" pitchFamily="18" charset="0"/>
              </a:rPr>
              <a:t>“</a:t>
            </a:r>
            <a:r>
              <a:rPr lang="en-US" altLang="zh-CN" sz="2800" b="1" dirty="0">
                <a:solidFill>
                  <a:srgbClr val="000000"/>
                </a:solidFill>
              </a:rPr>
              <a:t>4</a:t>
            </a:r>
            <a:r>
              <a:rPr lang="zh-CN" altLang="en-US" sz="2800" b="1" dirty="0">
                <a:solidFill>
                  <a:srgbClr val="000000"/>
                </a:solidFill>
              </a:rPr>
              <a:t>＋</a:t>
            </a:r>
            <a:r>
              <a:rPr lang="en-US" altLang="zh-CN" sz="2800" b="1" dirty="0">
                <a:solidFill>
                  <a:srgbClr val="000000"/>
                </a:solidFill>
              </a:rPr>
              <a:t>8</a:t>
            </a:r>
            <a:r>
              <a:rPr lang="zh-CN" altLang="en-US" sz="2800" b="1" dirty="0">
                <a:solidFill>
                  <a:srgbClr val="000000"/>
                </a:solidFill>
              </a:rPr>
              <a:t>＝</a:t>
            </a:r>
            <a:r>
              <a:rPr lang="en-US" altLang="zh-CN" sz="2800" b="1" dirty="0">
                <a:solidFill>
                  <a:srgbClr val="000000"/>
                </a:solidFill>
              </a:rPr>
              <a:t>12</a:t>
            </a:r>
            <a:r>
              <a:rPr lang="en-US" altLang="zh-CN" sz="2800" b="1" dirty="0">
                <a:solidFill>
                  <a:srgbClr val="000000"/>
                </a:solidFill>
                <a:latin typeface="Times New Roman" pitchFamily="18" charset="0"/>
              </a:rPr>
              <a:t>”</a:t>
            </a:r>
            <a:r>
              <a:rPr lang="zh-CN" altLang="en-US" sz="2800" b="1" dirty="0">
                <a:solidFill>
                  <a:srgbClr val="000000"/>
                </a:solidFill>
              </a:rPr>
              <a:t>。</a:t>
            </a:r>
          </a:p>
        </p:txBody>
      </p:sp>
    </p:spTree>
    <p:extLst>
      <p:ext uri="{BB962C8B-B14F-4D97-AF65-F5344CB8AC3E}">
        <p14:creationId xmlns:p14="http://schemas.microsoft.com/office/powerpoint/2010/main" val="1222530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179512" y="1196752"/>
            <a:ext cx="3416320" cy="646331"/>
          </a:xfrm>
          <a:prstGeom prst="rect">
            <a:avLst/>
          </a:prstGeom>
        </p:spPr>
        <p:txBody>
          <a:bodyPr wrap="non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指令中的操作数</a:t>
            </a:r>
            <a:endParaRPr lang="zh-CN" altLang="en-US" sz="3600" dirty="0">
              <a:solidFill>
                <a:srgbClr val="C00000"/>
              </a:solidFill>
              <a:latin typeface="华文琥珀" pitchFamily="2" charset="-122"/>
              <a:ea typeface="华文琥珀" pitchFamily="2" charset="-122"/>
            </a:endParaRPr>
          </a:p>
        </p:txBody>
      </p:sp>
      <p:sp>
        <p:nvSpPr>
          <p:cNvPr id="4" name="Rectangle 3"/>
          <p:cNvSpPr txBox="1">
            <a:spLocks noChangeArrowheads="1"/>
          </p:cNvSpPr>
          <p:nvPr/>
        </p:nvSpPr>
        <p:spPr>
          <a:xfrm>
            <a:off x="1573213" y="2019473"/>
            <a:ext cx="3529012" cy="2633663"/>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spcAft>
                <a:spcPct val="45000"/>
              </a:spcAft>
              <a:buClr>
                <a:srgbClr val="CA3B1E"/>
              </a:buClr>
              <a:buFont typeface="Wingdings" pitchFamily="2" charset="2"/>
              <a:buNone/>
            </a:pPr>
            <a:r>
              <a:rPr lang="zh-CN" altLang="en-US" dirty="0" smtClean="0">
                <a:solidFill>
                  <a:srgbClr val="1D528D"/>
                </a:solidFill>
              </a:rPr>
              <a:t>立即数</a:t>
            </a:r>
          </a:p>
          <a:p>
            <a:pPr>
              <a:spcBef>
                <a:spcPct val="50000"/>
              </a:spcBef>
              <a:spcAft>
                <a:spcPct val="20000"/>
              </a:spcAft>
              <a:buClr>
                <a:srgbClr val="CA3B1E"/>
              </a:buClr>
              <a:buFont typeface="Wingdings" pitchFamily="2" charset="2"/>
              <a:buNone/>
            </a:pPr>
            <a:r>
              <a:rPr kumimoji="1" lang="zh-CN" altLang="en-US" dirty="0" smtClean="0">
                <a:solidFill>
                  <a:srgbClr val="1D528D"/>
                </a:solidFill>
              </a:rPr>
              <a:t>寄存器</a:t>
            </a:r>
            <a:endParaRPr lang="zh-CN" altLang="en-US" dirty="0" smtClean="0">
              <a:solidFill>
                <a:srgbClr val="1D528D"/>
              </a:solidFill>
            </a:endParaRPr>
          </a:p>
          <a:p>
            <a:pPr>
              <a:spcAft>
                <a:spcPct val="45000"/>
              </a:spcAft>
              <a:buClr>
                <a:srgbClr val="CA3B1E"/>
              </a:buClr>
              <a:buFont typeface="Wingdings" pitchFamily="2" charset="2"/>
              <a:buNone/>
            </a:pPr>
            <a:r>
              <a:rPr kumimoji="1" lang="zh-CN" altLang="en-US" dirty="0" smtClean="0">
                <a:solidFill>
                  <a:srgbClr val="1D528D"/>
                </a:solidFill>
              </a:rPr>
              <a:t>存储器</a:t>
            </a:r>
            <a:endParaRPr kumimoji="1" lang="zh-CN" altLang="en-US" dirty="0">
              <a:solidFill>
                <a:srgbClr val="1D528D"/>
              </a:solidFill>
            </a:endParaRPr>
          </a:p>
        </p:txBody>
      </p:sp>
      <p:sp>
        <p:nvSpPr>
          <p:cNvPr id="5" name="AutoShape 4"/>
          <p:cNvSpPr>
            <a:spLocks/>
          </p:cNvSpPr>
          <p:nvPr/>
        </p:nvSpPr>
        <p:spPr bwMode="auto">
          <a:xfrm>
            <a:off x="1212850" y="2253953"/>
            <a:ext cx="336550" cy="1512887"/>
          </a:xfrm>
          <a:prstGeom prst="leftBrace">
            <a:avLst>
              <a:gd name="adj1" fmla="val 37461"/>
              <a:gd name="adj2" fmla="val 50000"/>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
        <p:nvSpPr>
          <p:cNvPr id="6" name="Line 7"/>
          <p:cNvSpPr>
            <a:spLocks noChangeShapeType="1"/>
          </p:cNvSpPr>
          <p:nvPr/>
        </p:nvSpPr>
        <p:spPr bwMode="auto">
          <a:xfrm>
            <a:off x="2870200" y="2253953"/>
            <a:ext cx="611188" cy="0"/>
          </a:xfrm>
          <a:prstGeom prst="line">
            <a:avLst/>
          </a:prstGeom>
          <a:noFill/>
          <a:ln w="22225"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D528D"/>
              </a:solidFill>
              <a:latin typeface="Arial" charset="0"/>
            </a:endParaRPr>
          </a:p>
        </p:txBody>
      </p:sp>
      <p:sp>
        <p:nvSpPr>
          <p:cNvPr id="7" name="AutoShape 8"/>
          <p:cNvSpPr>
            <a:spLocks/>
          </p:cNvSpPr>
          <p:nvPr/>
        </p:nvSpPr>
        <p:spPr bwMode="auto">
          <a:xfrm rot="10800000">
            <a:off x="2941638" y="3046115"/>
            <a:ext cx="200025" cy="792163"/>
          </a:xfrm>
          <a:prstGeom prst="leftBrace">
            <a:avLst>
              <a:gd name="adj1" fmla="val 33003"/>
              <a:gd name="adj2" fmla="val 50000"/>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zh-CN" altLang="en-US">
              <a:solidFill>
                <a:srgbClr val="1D528D"/>
              </a:solidFill>
              <a:latin typeface="Arial" charset="0"/>
            </a:endParaRPr>
          </a:p>
        </p:txBody>
      </p:sp>
      <p:sp>
        <p:nvSpPr>
          <p:cNvPr id="8" name="Text Box 9"/>
          <p:cNvSpPr txBox="1">
            <a:spLocks noChangeArrowheads="1"/>
          </p:cNvSpPr>
          <p:nvPr/>
        </p:nvSpPr>
        <p:spPr bwMode="auto">
          <a:xfrm>
            <a:off x="3490913" y="1988840"/>
            <a:ext cx="4321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base">
              <a:spcBef>
                <a:spcPct val="50000"/>
              </a:spcBef>
              <a:spcAft>
                <a:spcPct val="0"/>
              </a:spcAft>
            </a:pPr>
            <a:r>
              <a:rPr lang="zh-CN" altLang="zh-CN" sz="2800" b="1">
                <a:solidFill>
                  <a:srgbClr val="000000"/>
                </a:solidFill>
                <a:latin typeface="Arial" charset="0"/>
              </a:rPr>
              <a:t>表征参加操作的数据本身</a:t>
            </a:r>
            <a:endParaRPr lang="zh-CN" altLang="en-US" sz="2800" b="1">
              <a:solidFill>
                <a:srgbClr val="000000"/>
              </a:solidFill>
              <a:latin typeface="Arial" charset="0"/>
            </a:endParaRPr>
          </a:p>
        </p:txBody>
      </p:sp>
      <p:sp>
        <p:nvSpPr>
          <p:cNvPr id="9" name="Text Box 10"/>
          <p:cNvSpPr txBox="1">
            <a:spLocks noChangeArrowheads="1"/>
          </p:cNvSpPr>
          <p:nvPr/>
        </p:nvSpPr>
        <p:spPr bwMode="auto">
          <a:xfrm>
            <a:off x="3228975" y="3174703"/>
            <a:ext cx="4319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base">
              <a:spcBef>
                <a:spcPct val="50000"/>
              </a:spcBef>
              <a:spcAft>
                <a:spcPct val="0"/>
              </a:spcAft>
            </a:pPr>
            <a:r>
              <a:rPr lang="zh-CN" altLang="zh-CN" sz="2800" b="1">
                <a:solidFill>
                  <a:srgbClr val="000000"/>
                </a:solidFill>
                <a:latin typeface="Arial" charset="0"/>
              </a:rPr>
              <a:t>表征数据存放的地址</a:t>
            </a:r>
            <a:endParaRPr lang="zh-CN" altLang="en-US" sz="2800" b="1">
              <a:solidFill>
                <a:srgbClr val="000000"/>
              </a:solidFill>
              <a:latin typeface="Arial" charset="0"/>
            </a:endParaRPr>
          </a:p>
        </p:txBody>
      </p:sp>
      <p:sp>
        <p:nvSpPr>
          <p:cNvPr id="10" name="矩形 9"/>
          <p:cNvSpPr/>
          <p:nvPr/>
        </p:nvSpPr>
        <p:spPr>
          <a:xfrm>
            <a:off x="323528" y="4221088"/>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AL</a:t>
            </a:r>
            <a:r>
              <a:rPr lang="zh-CN" altLang="en-US" sz="3200" b="1" dirty="0" smtClean="0">
                <a:solidFill>
                  <a:srgbClr val="C00000"/>
                </a:solidFill>
              </a:rPr>
              <a:t>，</a:t>
            </a:r>
            <a:r>
              <a:rPr lang="en-US" altLang="zh-CN" sz="3200" b="1" dirty="0" smtClean="0">
                <a:solidFill>
                  <a:srgbClr val="1D528D"/>
                </a:solidFill>
              </a:rPr>
              <a:t>10H</a:t>
            </a:r>
            <a:endParaRPr lang="zh-CN" altLang="en-US" sz="3200" b="1" dirty="0">
              <a:solidFill>
                <a:srgbClr val="1D528D"/>
              </a:solidFill>
            </a:endParaRPr>
          </a:p>
        </p:txBody>
      </p:sp>
      <p:sp>
        <p:nvSpPr>
          <p:cNvPr id="11" name="矩形 10"/>
          <p:cNvSpPr/>
          <p:nvPr/>
        </p:nvSpPr>
        <p:spPr>
          <a:xfrm>
            <a:off x="4455016" y="4221087"/>
            <a:ext cx="3861400"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DH</a:t>
            </a:r>
            <a:r>
              <a:rPr lang="zh-CN" altLang="en-US" sz="3200" b="1" dirty="0" smtClean="0">
                <a:solidFill>
                  <a:srgbClr val="C00000"/>
                </a:solidFill>
              </a:rPr>
              <a:t>，</a:t>
            </a:r>
            <a:r>
              <a:rPr lang="en-US" altLang="zh-CN" sz="3200" b="1" dirty="0" smtClean="0">
                <a:solidFill>
                  <a:srgbClr val="1D528D"/>
                </a:solidFill>
              </a:rPr>
              <a:t>DATA</a:t>
            </a:r>
            <a:endParaRPr lang="zh-CN" altLang="en-US" sz="3200" b="1" dirty="0">
              <a:solidFill>
                <a:srgbClr val="1D528D"/>
              </a:solidFill>
            </a:endParaRPr>
          </a:p>
        </p:txBody>
      </p:sp>
      <p:sp>
        <p:nvSpPr>
          <p:cNvPr id="12" name="圆角矩形标注 11"/>
          <p:cNvSpPr/>
          <p:nvPr/>
        </p:nvSpPr>
        <p:spPr>
          <a:xfrm>
            <a:off x="561904" y="5207822"/>
            <a:ext cx="1440160" cy="936104"/>
          </a:xfrm>
          <a:prstGeom prst="wedgeRoundRectCallout">
            <a:avLst>
              <a:gd name="adj1" fmla="val 33759"/>
              <a:gd name="adj2" fmla="val -10333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009999"/>
                </a:solidFill>
              </a:rPr>
              <a:t>寄存器寻址</a:t>
            </a:r>
            <a:endParaRPr lang="zh-CN" altLang="en-US" b="1" dirty="0">
              <a:solidFill>
                <a:srgbClr val="009999"/>
              </a:solidFill>
            </a:endParaRPr>
          </a:p>
        </p:txBody>
      </p:sp>
      <p:sp>
        <p:nvSpPr>
          <p:cNvPr id="13" name="圆角矩形标注 12"/>
          <p:cNvSpPr/>
          <p:nvPr/>
        </p:nvSpPr>
        <p:spPr>
          <a:xfrm>
            <a:off x="2321570" y="5207822"/>
            <a:ext cx="1440160" cy="936104"/>
          </a:xfrm>
          <a:prstGeom prst="wedgeRoundRectCallout">
            <a:avLst>
              <a:gd name="adj1" fmla="val 14564"/>
              <a:gd name="adj2" fmla="val -1067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009999"/>
                </a:solidFill>
              </a:rPr>
              <a:t>立即数寻址</a:t>
            </a:r>
            <a:endParaRPr lang="zh-CN" altLang="en-US" b="1" dirty="0">
              <a:solidFill>
                <a:srgbClr val="009999"/>
              </a:solidFill>
            </a:endParaRPr>
          </a:p>
        </p:txBody>
      </p:sp>
      <p:sp>
        <p:nvSpPr>
          <p:cNvPr id="14" name="圆角矩形标注 13"/>
          <p:cNvSpPr/>
          <p:nvPr/>
        </p:nvSpPr>
        <p:spPr>
          <a:xfrm>
            <a:off x="5102225" y="5207822"/>
            <a:ext cx="1440160" cy="936104"/>
          </a:xfrm>
          <a:prstGeom prst="wedgeRoundRectCallout">
            <a:avLst>
              <a:gd name="adj1" fmla="val 14564"/>
              <a:gd name="adj2" fmla="val -1067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009999"/>
                </a:solidFill>
              </a:rPr>
              <a:t>寄存器寻址</a:t>
            </a:r>
            <a:endParaRPr lang="zh-CN" altLang="en-US" b="1" dirty="0">
              <a:solidFill>
                <a:srgbClr val="009999"/>
              </a:solidFill>
            </a:endParaRPr>
          </a:p>
        </p:txBody>
      </p:sp>
      <p:sp>
        <p:nvSpPr>
          <p:cNvPr id="15" name="圆角矩形标注 14"/>
          <p:cNvSpPr/>
          <p:nvPr/>
        </p:nvSpPr>
        <p:spPr>
          <a:xfrm>
            <a:off x="7020272" y="5269705"/>
            <a:ext cx="1440160" cy="936104"/>
          </a:xfrm>
          <a:prstGeom prst="wedgeRoundRectCallout">
            <a:avLst>
              <a:gd name="adj1" fmla="val 14564"/>
              <a:gd name="adj2" fmla="val -1067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009999"/>
                </a:solidFill>
              </a:rPr>
              <a:t>存储器寻址</a:t>
            </a:r>
            <a:endParaRPr lang="zh-CN" altLang="en-US" b="1" dirty="0">
              <a:solidFill>
                <a:srgbClr val="009999"/>
              </a:solidFill>
            </a:endParaRPr>
          </a:p>
        </p:txBody>
      </p:sp>
    </p:spTree>
    <p:extLst>
      <p:ext uri="{BB962C8B-B14F-4D97-AF65-F5344CB8AC3E}">
        <p14:creationId xmlns:p14="http://schemas.microsoft.com/office/powerpoint/2010/main" val="372189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Right)">
                                      <p:cBhvr>
                                        <p:cTn id="7" dur="500"/>
                                        <p:tgtEl>
                                          <p:spTgt spid="4">
                                            <p:txEl>
                                              <p:pRg st="0" end="0"/>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strips(downRight)">
                                      <p:cBhvr>
                                        <p:cTn id="21" dur="500"/>
                                        <p:tgtEl>
                                          <p:spTgt spid="4">
                                            <p:txEl>
                                              <p:pRg st="1" end="1"/>
                                            </p:txEl>
                                          </p:spTgt>
                                        </p:tgtEl>
                                      </p:cBhvr>
                                    </p:animEffect>
                                  </p:childTnLst>
                                </p:cTn>
                              </p:par>
                            </p:childTnLst>
                          </p:cTn>
                        </p:par>
                        <p:par>
                          <p:cTn id="22" fill="hold">
                            <p:stCondLst>
                              <p:cond delay="500"/>
                            </p:stCondLst>
                            <p:childTnLst>
                              <p:par>
                                <p:cTn id="23" presetID="18" presetClass="entr" presetSubtype="6" fill="hold"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strips(downRight)">
                                      <p:cBhvr>
                                        <p:cTn id="25" dur="500"/>
                                        <p:tgtEl>
                                          <p:spTgt spid="4">
                                            <p:txEl>
                                              <p:pRg st="2" end="2"/>
                                            </p:txEl>
                                          </p:spTgt>
                                        </p:tgtEl>
                                      </p:cBhvr>
                                    </p:animEffect>
                                  </p:childTnLst>
                                </p:cTn>
                              </p:par>
                            </p:childTnLst>
                          </p:cTn>
                        </p:par>
                        <p:par>
                          <p:cTn id="26" fill="hold">
                            <p:stCondLst>
                              <p:cond delay="1000"/>
                            </p:stCondLst>
                            <p:childTnLst>
                              <p:par>
                                <p:cTn id="27" presetID="18" presetClass="entr" presetSubtype="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strips(downRigh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Right)">
                                      <p:cBhvr>
                                        <p:cTn id="34" dur="500"/>
                                        <p:tgtEl>
                                          <p:spTgt spid="9"/>
                                        </p:tgtEl>
                                      </p:cBhvr>
                                    </p:animEffect>
                                  </p:childTnLst>
                                </p:cTn>
                              </p:par>
                            </p:childTnLst>
                          </p:cTn>
                        </p:par>
                        <p:par>
                          <p:cTn id="35" fill="hold">
                            <p:stCondLst>
                              <p:cond delay="500"/>
                            </p:stCondLst>
                            <p:childTnLst>
                              <p:par>
                                <p:cTn id="36" presetID="18" presetClass="entr" presetSubtype="12"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strips(down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animBg="1"/>
      <p:bldP spid="11" grpId="0" animBg="1"/>
      <p:bldP spid="12" grpId="0" animBg="1"/>
      <p:bldP spid="13" grpId="0" animBg="1"/>
      <p:bldP spid="14" grpId="0" animBg="1"/>
      <p:bldP spid="1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340768"/>
            <a:ext cx="7704138"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3.14  </a:t>
            </a:r>
            <a:r>
              <a:rPr lang="zh-CN" altLang="en-US" sz="2800" b="1" dirty="0">
                <a:solidFill>
                  <a:srgbClr val="000000"/>
                </a:solidFill>
              </a:rPr>
              <a:t>计算十进制数的加法运算，设要计算</a:t>
            </a:r>
            <a:r>
              <a:rPr lang="en-US" altLang="zh-CN" sz="2800" b="1" dirty="0">
                <a:solidFill>
                  <a:srgbClr val="000000"/>
                </a:solidFill>
              </a:rPr>
              <a:t>34</a:t>
            </a:r>
            <a:r>
              <a:rPr lang="zh-CN" altLang="en-US" sz="2800" b="1" dirty="0">
                <a:solidFill>
                  <a:srgbClr val="000000"/>
                </a:solidFill>
              </a:rPr>
              <a:t>＋</a:t>
            </a:r>
            <a:r>
              <a:rPr lang="en-US" altLang="zh-CN" sz="2800" b="1" dirty="0">
                <a:solidFill>
                  <a:srgbClr val="000000"/>
                </a:solidFill>
              </a:rPr>
              <a:t>28</a:t>
            </a:r>
            <a:r>
              <a:rPr lang="zh-CN" altLang="en-US" sz="2800" b="1" dirty="0">
                <a:solidFill>
                  <a:srgbClr val="000000"/>
                </a:solidFill>
              </a:rPr>
              <a:t>。</a:t>
            </a:r>
          </a:p>
          <a:p>
            <a:pPr eaLnBrk="1" hangingPunct="1"/>
            <a:r>
              <a:rPr lang="zh-CN" altLang="en-US" sz="2800" b="1" dirty="0">
                <a:solidFill>
                  <a:srgbClr val="000000"/>
                </a:solidFill>
              </a:rPr>
              <a:t>解：采用组合</a:t>
            </a:r>
            <a:r>
              <a:rPr lang="en-US" altLang="zh-CN" sz="2800" b="1" dirty="0">
                <a:solidFill>
                  <a:srgbClr val="000000"/>
                </a:solidFill>
              </a:rPr>
              <a:t>BCD</a:t>
            </a:r>
            <a:r>
              <a:rPr lang="zh-CN" altLang="en-US" sz="2800" b="1" dirty="0">
                <a:solidFill>
                  <a:srgbClr val="000000"/>
                </a:solidFill>
              </a:rPr>
              <a:t>表示数</a:t>
            </a:r>
            <a:r>
              <a:rPr lang="en-US" altLang="zh-CN" sz="2800" b="1" dirty="0">
                <a:solidFill>
                  <a:srgbClr val="000000"/>
                </a:solidFill>
              </a:rPr>
              <a:t>34</a:t>
            </a:r>
            <a:r>
              <a:rPr lang="zh-CN" altLang="en-US" sz="2800" b="1" dirty="0">
                <a:solidFill>
                  <a:srgbClr val="000000"/>
                </a:solidFill>
              </a:rPr>
              <a:t>，这时应将</a:t>
            </a:r>
            <a:r>
              <a:rPr lang="zh-CN" altLang="en-US" sz="2800" b="1" dirty="0">
                <a:solidFill>
                  <a:srgbClr val="000000"/>
                </a:solidFill>
                <a:latin typeface="Times New Roman" pitchFamily="18" charset="0"/>
              </a:rPr>
              <a:t>“</a:t>
            </a:r>
            <a:r>
              <a:rPr lang="en-US" altLang="zh-CN" sz="2800" b="1" dirty="0">
                <a:solidFill>
                  <a:srgbClr val="000000"/>
                </a:solidFill>
              </a:rPr>
              <a:t>34H</a:t>
            </a:r>
            <a:r>
              <a:rPr lang="en-US" altLang="zh-CN" sz="2800" b="1" dirty="0">
                <a:solidFill>
                  <a:srgbClr val="000000"/>
                </a:solidFill>
                <a:latin typeface="Times New Roman" pitchFamily="18" charset="0"/>
              </a:rPr>
              <a:t>”</a:t>
            </a:r>
            <a:r>
              <a:rPr lang="zh-CN" altLang="en-US" sz="2800" b="1" dirty="0">
                <a:solidFill>
                  <a:srgbClr val="000000"/>
                </a:solidFill>
              </a:rPr>
              <a:t>送入某寄存器。程序段如下：</a:t>
            </a:r>
          </a:p>
          <a:p>
            <a:pPr eaLnBrk="1" hangingPunct="1"/>
            <a:r>
              <a:rPr lang="zh-CN" altLang="en-US" sz="2800" b="1" dirty="0">
                <a:solidFill>
                  <a:srgbClr val="000000"/>
                </a:solidFill>
              </a:rPr>
              <a:t>          </a:t>
            </a:r>
            <a:r>
              <a:rPr lang="en-US" altLang="zh-CN" sz="2800" b="1" dirty="0"/>
              <a:t>MOV  AL, 34H      </a:t>
            </a:r>
          </a:p>
          <a:p>
            <a:pPr eaLnBrk="1" hangingPunct="1"/>
            <a:r>
              <a:rPr lang="en-US" altLang="zh-CN" sz="2800" b="1" dirty="0"/>
              <a:t>       	MOV  BL, 28H      </a:t>
            </a:r>
          </a:p>
          <a:p>
            <a:pPr eaLnBrk="1" hangingPunct="1"/>
            <a:r>
              <a:rPr lang="en-US" altLang="zh-CN" sz="2800" b="1" dirty="0"/>
              <a:t>       	ADD  AL, BL     </a:t>
            </a:r>
          </a:p>
          <a:p>
            <a:pPr eaLnBrk="1" hangingPunct="1"/>
            <a:r>
              <a:rPr lang="en-US" altLang="zh-CN" sz="2800" b="1" dirty="0"/>
              <a:t>          DAA</a:t>
            </a:r>
            <a:r>
              <a:rPr lang="en-US" altLang="zh-CN" sz="2800" b="1" dirty="0">
                <a:solidFill>
                  <a:srgbClr val="000000"/>
                </a:solidFill>
              </a:rPr>
              <a:t>  </a:t>
            </a:r>
          </a:p>
          <a:p>
            <a:pPr eaLnBrk="1" hangingPunct="1"/>
            <a:r>
              <a:rPr lang="en-US" altLang="zh-CN" sz="2800" b="1" dirty="0">
                <a:solidFill>
                  <a:srgbClr val="000000"/>
                </a:solidFill>
              </a:rPr>
              <a:t>DAA</a:t>
            </a:r>
            <a:r>
              <a:rPr lang="zh-CN" altLang="en-US" sz="2800" b="1" dirty="0">
                <a:solidFill>
                  <a:srgbClr val="000000"/>
                </a:solidFill>
              </a:rPr>
              <a:t>指令调整之前，（</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5CH</a:t>
            </a:r>
            <a:r>
              <a:rPr lang="zh-CN" altLang="en-US" sz="2800" b="1" dirty="0">
                <a:solidFill>
                  <a:srgbClr val="000000"/>
                </a:solidFill>
              </a:rPr>
              <a:t>，执行</a:t>
            </a:r>
            <a:r>
              <a:rPr lang="en-US" altLang="zh-CN" sz="2800" b="1" dirty="0">
                <a:solidFill>
                  <a:srgbClr val="000000"/>
                </a:solidFill>
              </a:rPr>
              <a:t>DAA</a:t>
            </a:r>
            <a:r>
              <a:rPr lang="zh-CN" altLang="en-US" sz="2800" b="1" dirty="0">
                <a:solidFill>
                  <a:srgbClr val="000000"/>
                </a:solidFill>
              </a:rPr>
              <a:t>指令后，其结果为（</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62H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SF=0</a:t>
            </a:r>
            <a:r>
              <a:rPr lang="zh-CN" altLang="en-US" sz="2800" b="1" dirty="0">
                <a:solidFill>
                  <a:srgbClr val="000000"/>
                </a:solidFill>
              </a:rPr>
              <a:t>，</a:t>
            </a:r>
            <a:r>
              <a:rPr lang="en-US" altLang="zh-CN" sz="2800" b="1" dirty="0">
                <a:solidFill>
                  <a:srgbClr val="000000"/>
                </a:solidFill>
              </a:rPr>
              <a:t>PF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a:t>
            </a:r>
            <a:r>
              <a:rPr lang="en-US" altLang="zh-CN" sz="2800" b="1" dirty="0">
                <a:solidFill>
                  <a:srgbClr val="000000"/>
                </a:solidFill>
              </a:rPr>
              <a:t>ZF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，这说明</a:t>
            </a:r>
            <a:r>
              <a:rPr lang="zh-CN" altLang="en-US" sz="2800" b="1" dirty="0">
                <a:solidFill>
                  <a:srgbClr val="000000"/>
                </a:solidFill>
                <a:latin typeface="Times New Roman" pitchFamily="18" charset="0"/>
              </a:rPr>
              <a:t>“</a:t>
            </a:r>
            <a:r>
              <a:rPr lang="en-US" altLang="zh-CN" sz="2800" b="1" dirty="0">
                <a:solidFill>
                  <a:srgbClr val="000000"/>
                </a:solidFill>
              </a:rPr>
              <a:t>34</a:t>
            </a:r>
            <a:r>
              <a:rPr lang="zh-CN" altLang="en-US" sz="2800" b="1" dirty="0">
                <a:solidFill>
                  <a:srgbClr val="000000"/>
                </a:solidFill>
              </a:rPr>
              <a:t>＋</a:t>
            </a:r>
            <a:r>
              <a:rPr lang="en-US" altLang="zh-CN" sz="2800" b="1" dirty="0">
                <a:solidFill>
                  <a:srgbClr val="000000"/>
                </a:solidFill>
              </a:rPr>
              <a:t>28</a:t>
            </a:r>
            <a:r>
              <a:rPr lang="zh-CN" altLang="en-US" sz="2800" b="1" dirty="0">
                <a:solidFill>
                  <a:srgbClr val="000000"/>
                </a:solidFill>
              </a:rPr>
              <a:t>＝</a:t>
            </a:r>
            <a:r>
              <a:rPr lang="en-US" altLang="zh-CN" sz="2800" b="1" dirty="0">
                <a:solidFill>
                  <a:srgbClr val="000000"/>
                </a:solidFill>
              </a:rPr>
              <a:t>62</a:t>
            </a:r>
            <a:r>
              <a:rPr lang="en-US" altLang="zh-CN" sz="2800" b="1" dirty="0">
                <a:solidFill>
                  <a:srgbClr val="000000"/>
                </a:solidFill>
                <a:latin typeface="Times New Roman" pitchFamily="18" charset="0"/>
              </a:rPr>
              <a:t>”</a:t>
            </a:r>
            <a:r>
              <a:rPr lang="zh-CN" altLang="en-US" sz="2800" b="1" dirty="0">
                <a:solidFill>
                  <a:srgbClr val="000000"/>
                </a:solidFill>
              </a:rPr>
              <a:t>。</a:t>
            </a:r>
          </a:p>
        </p:txBody>
      </p:sp>
    </p:spTree>
    <p:extLst>
      <p:ext uri="{BB962C8B-B14F-4D97-AF65-F5344CB8AC3E}">
        <p14:creationId xmlns:p14="http://schemas.microsoft.com/office/powerpoint/2010/main" val="1301148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340768"/>
            <a:ext cx="784860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3.15  </a:t>
            </a:r>
            <a:r>
              <a:rPr lang="zh-CN" altLang="en-US" sz="2800" b="1" dirty="0">
                <a:solidFill>
                  <a:srgbClr val="000000"/>
                </a:solidFill>
              </a:rPr>
              <a:t>计算十进制数的加法运算，设要计算</a:t>
            </a:r>
            <a:r>
              <a:rPr lang="en-US" altLang="zh-CN" sz="2800" b="1" dirty="0">
                <a:solidFill>
                  <a:srgbClr val="000000"/>
                </a:solidFill>
              </a:rPr>
              <a:t>56</a:t>
            </a:r>
            <a:r>
              <a:rPr lang="zh-CN" altLang="en-US" sz="2800" b="1" dirty="0">
                <a:solidFill>
                  <a:srgbClr val="000000"/>
                </a:solidFill>
              </a:rPr>
              <a:t>＋</a:t>
            </a:r>
            <a:r>
              <a:rPr lang="en-US" altLang="zh-CN" sz="2800" b="1" dirty="0">
                <a:solidFill>
                  <a:srgbClr val="000000"/>
                </a:solidFill>
              </a:rPr>
              <a:t>73</a:t>
            </a:r>
            <a:r>
              <a:rPr lang="zh-CN" altLang="en-US" sz="2800" b="1" dirty="0">
                <a:solidFill>
                  <a:srgbClr val="000000"/>
                </a:solidFill>
              </a:rPr>
              <a:t>。</a:t>
            </a:r>
          </a:p>
          <a:p>
            <a:pPr eaLnBrk="1" hangingPunct="1"/>
            <a:r>
              <a:rPr lang="zh-CN" altLang="en-US" sz="2800" b="1" dirty="0">
                <a:solidFill>
                  <a:srgbClr val="000000"/>
                </a:solidFill>
              </a:rPr>
              <a:t>解：程序段如下：</a:t>
            </a:r>
          </a:p>
          <a:p>
            <a:pPr eaLnBrk="1" hangingPunct="1"/>
            <a:r>
              <a:rPr lang="zh-CN" altLang="en-US" sz="2800" b="1" dirty="0">
                <a:solidFill>
                  <a:srgbClr val="000000"/>
                </a:solidFill>
              </a:rPr>
              <a:t>          </a:t>
            </a:r>
            <a:r>
              <a:rPr lang="en-US" altLang="zh-CN" sz="2800" b="1" dirty="0"/>
              <a:t>MOV  AL, 56H      </a:t>
            </a:r>
          </a:p>
          <a:p>
            <a:pPr eaLnBrk="1" hangingPunct="1"/>
            <a:r>
              <a:rPr lang="en-US" altLang="zh-CN" sz="2800" b="1" dirty="0"/>
              <a:t>       	MOV  BL, 73H      </a:t>
            </a:r>
          </a:p>
          <a:p>
            <a:pPr eaLnBrk="1" hangingPunct="1"/>
            <a:r>
              <a:rPr lang="en-US" altLang="zh-CN" sz="2800" b="1" dirty="0"/>
              <a:t>       	ADD  AL, BL     </a:t>
            </a:r>
          </a:p>
          <a:p>
            <a:pPr eaLnBrk="1" hangingPunct="1"/>
            <a:r>
              <a:rPr lang="en-US" altLang="zh-CN" sz="2800" b="1" dirty="0"/>
              <a:t>          DAA  </a:t>
            </a:r>
          </a:p>
          <a:p>
            <a:pPr eaLnBrk="1" hangingPunct="1"/>
            <a:r>
              <a:rPr lang="en-US" altLang="zh-CN" sz="2800" b="1" dirty="0">
                <a:solidFill>
                  <a:srgbClr val="000000"/>
                </a:solidFill>
              </a:rPr>
              <a:t>DAA</a:t>
            </a:r>
            <a:r>
              <a:rPr lang="zh-CN" altLang="en-US" sz="2800" b="1" dirty="0">
                <a:solidFill>
                  <a:srgbClr val="000000"/>
                </a:solidFill>
              </a:rPr>
              <a:t>指令调整之前，（</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C9H</a:t>
            </a:r>
            <a:r>
              <a:rPr lang="zh-CN" altLang="en-US" sz="2800" b="1" dirty="0">
                <a:solidFill>
                  <a:srgbClr val="000000"/>
                </a:solidFill>
              </a:rPr>
              <a:t>，执行</a:t>
            </a:r>
            <a:r>
              <a:rPr lang="en-US" altLang="zh-CN" sz="2800" b="1" dirty="0">
                <a:solidFill>
                  <a:srgbClr val="000000"/>
                </a:solidFill>
              </a:rPr>
              <a:t>DAA</a:t>
            </a:r>
            <a:r>
              <a:rPr lang="zh-CN" altLang="en-US" sz="2800" b="1" dirty="0">
                <a:solidFill>
                  <a:srgbClr val="000000"/>
                </a:solidFill>
              </a:rPr>
              <a:t>指令后，其结果为（</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29H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a:t>
            </a:r>
            <a:r>
              <a:rPr lang="en-US" altLang="zh-CN" sz="2800" b="1" dirty="0">
                <a:solidFill>
                  <a:srgbClr val="000000"/>
                </a:solidFill>
              </a:rPr>
              <a:t>SF=0</a:t>
            </a:r>
            <a:r>
              <a:rPr lang="zh-CN" altLang="en-US" sz="2800" b="1" dirty="0">
                <a:solidFill>
                  <a:srgbClr val="000000"/>
                </a:solidFill>
              </a:rPr>
              <a:t>，</a:t>
            </a:r>
            <a:r>
              <a:rPr lang="en-US" altLang="zh-CN" sz="2800" b="1" dirty="0">
                <a:solidFill>
                  <a:srgbClr val="000000"/>
                </a:solidFill>
              </a:rPr>
              <a:t>PF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a:t>
            </a:r>
            <a:r>
              <a:rPr lang="en-US" altLang="zh-CN" sz="2800" b="1" dirty="0">
                <a:solidFill>
                  <a:srgbClr val="000000"/>
                </a:solidFill>
              </a:rPr>
              <a:t>ZF</a:t>
            </a:r>
            <a:r>
              <a:rPr lang="zh-CN" altLang="en-US" sz="2800" b="1" dirty="0">
                <a:solidFill>
                  <a:srgbClr val="000000"/>
                </a:solidFill>
              </a:rPr>
              <a:t>＝</a:t>
            </a:r>
            <a:r>
              <a:rPr lang="en-US" altLang="zh-CN" sz="2800" b="1" dirty="0">
                <a:solidFill>
                  <a:srgbClr val="000000"/>
                </a:solidFill>
              </a:rPr>
              <a:t>0</a:t>
            </a:r>
            <a:r>
              <a:rPr lang="zh-CN" altLang="en-US" sz="2800" b="1" dirty="0">
                <a:solidFill>
                  <a:srgbClr val="000000"/>
                </a:solidFill>
              </a:rPr>
              <a:t>，这说明</a:t>
            </a:r>
            <a:r>
              <a:rPr lang="zh-CN" altLang="en-US" sz="2800" b="1" dirty="0">
                <a:solidFill>
                  <a:srgbClr val="000000"/>
                </a:solidFill>
                <a:latin typeface="Times New Roman" pitchFamily="18" charset="0"/>
              </a:rPr>
              <a:t>“</a:t>
            </a:r>
            <a:r>
              <a:rPr lang="en-US" altLang="zh-CN" sz="2800" b="1" dirty="0">
                <a:solidFill>
                  <a:srgbClr val="000000"/>
                </a:solidFill>
              </a:rPr>
              <a:t>56</a:t>
            </a:r>
            <a:r>
              <a:rPr lang="zh-CN" altLang="en-US" sz="2800" b="1" dirty="0">
                <a:solidFill>
                  <a:srgbClr val="000000"/>
                </a:solidFill>
              </a:rPr>
              <a:t>＋</a:t>
            </a:r>
            <a:r>
              <a:rPr lang="en-US" altLang="zh-CN" sz="2800" b="1" dirty="0">
                <a:solidFill>
                  <a:srgbClr val="000000"/>
                </a:solidFill>
              </a:rPr>
              <a:t>73</a:t>
            </a:r>
            <a:r>
              <a:rPr lang="zh-CN" altLang="en-US" sz="2800" b="1" dirty="0">
                <a:solidFill>
                  <a:srgbClr val="000000"/>
                </a:solidFill>
              </a:rPr>
              <a:t>＝</a:t>
            </a:r>
            <a:r>
              <a:rPr lang="en-US" altLang="zh-CN" sz="2800" b="1" dirty="0">
                <a:solidFill>
                  <a:srgbClr val="000000"/>
                </a:solidFill>
              </a:rPr>
              <a:t>129</a:t>
            </a:r>
            <a:r>
              <a:rPr lang="en-US" altLang="zh-CN" sz="2800" b="1" dirty="0">
                <a:solidFill>
                  <a:srgbClr val="000000"/>
                </a:solidFill>
                <a:latin typeface="Times New Roman" pitchFamily="18" charset="0"/>
              </a:rPr>
              <a:t>”</a:t>
            </a:r>
            <a:r>
              <a:rPr lang="zh-CN" altLang="en-US" sz="2800" b="1" dirty="0">
                <a:solidFill>
                  <a:srgbClr val="000000"/>
                </a:solidFill>
              </a:rPr>
              <a:t>（注意，</a:t>
            </a:r>
            <a:r>
              <a:rPr lang="en-US" altLang="zh-CN" sz="2800" b="1" dirty="0">
                <a:solidFill>
                  <a:srgbClr val="000000"/>
                </a:solidFill>
              </a:rPr>
              <a:t>CF</a:t>
            </a:r>
            <a:r>
              <a:rPr lang="zh-CN" altLang="en-US" sz="2800" b="1" dirty="0">
                <a:solidFill>
                  <a:srgbClr val="000000"/>
                </a:solidFill>
              </a:rPr>
              <a:t>的值为百位数）。</a:t>
            </a:r>
          </a:p>
        </p:txBody>
      </p:sp>
    </p:spTree>
    <p:extLst>
      <p:ext uri="{BB962C8B-B14F-4D97-AF65-F5344CB8AC3E}">
        <p14:creationId xmlns:p14="http://schemas.microsoft.com/office/powerpoint/2010/main" val="11043282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916113"/>
            <a:ext cx="7993063"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2. </a:t>
            </a:r>
            <a:r>
              <a:rPr lang="zh-CN" altLang="en-US" b="1" dirty="0">
                <a:solidFill>
                  <a:srgbClr val="000000"/>
                </a:solidFill>
              </a:rPr>
              <a:t>减法调整指令</a:t>
            </a:r>
          </a:p>
          <a:p>
            <a:pPr eaLnBrk="1" hangingPunct="1"/>
            <a:r>
              <a:rPr lang="zh-CN" altLang="en-US" b="1" dirty="0">
                <a:solidFill>
                  <a:srgbClr val="000000"/>
                </a:solidFill>
              </a:rPr>
              <a:t>格式：</a:t>
            </a:r>
          </a:p>
          <a:p>
            <a:pPr eaLnBrk="1" hangingPunct="1"/>
            <a:r>
              <a:rPr lang="zh-CN" altLang="en-US" b="1" dirty="0">
                <a:solidFill>
                  <a:srgbClr val="000000"/>
                </a:solidFill>
              </a:rPr>
              <a:t>    </a:t>
            </a:r>
            <a:r>
              <a:rPr lang="en-US" altLang="zh-CN" b="1" dirty="0">
                <a:solidFill>
                  <a:srgbClr val="000000"/>
                </a:solidFill>
              </a:rPr>
              <a:t>AAS       </a:t>
            </a:r>
            <a:r>
              <a:rPr lang="zh-CN" altLang="en-US" b="1" dirty="0">
                <a:solidFill>
                  <a:srgbClr val="000000"/>
                </a:solidFill>
              </a:rPr>
              <a:t>；减法分离</a:t>
            </a:r>
            <a:r>
              <a:rPr lang="en-US" altLang="zh-CN" b="1" dirty="0">
                <a:solidFill>
                  <a:srgbClr val="000000"/>
                </a:solidFill>
              </a:rPr>
              <a:t>BCD</a:t>
            </a:r>
            <a:r>
              <a:rPr lang="zh-CN" altLang="en-US" b="1" dirty="0">
                <a:solidFill>
                  <a:srgbClr val="000000"/>
                </a:solidFill>
              </a:rPr>
              <a:t>码调整</a:t>
            </a:r>
          </a:p>
          <a:p>
            <a:pPr eaLnBrk="1" hangingPunct="1"/>
            <a:r>
              <a:rPr lang="zh-CN" altLang="en-US" b="1" dirty="0">
                <a:solidFill>
                  <a:srgbClr val="000000"/>
                </a:solidFill>
              </a:rPr>
              <a:t>    </a:t>
            </a:r>
            <a:r>
              <a:rPr lang="en-US" altLang="zh-CN" b="1" dirty="0">
                <a:solidFill>
                  <a:srgbClr val="000000"/>
                </a:solidFill>
              </a:rPr>
              <a:t>DAS       </a:t>
            </a:r>
            <a:r>
              <a:rPr lang="zh-CN" altLang="en-US" b="1" dirty="0">
                <a:solidFill>
                  <a:srgbClr val="000000"/>
                </a:solidFill>
              </a:rPr>
              <a:t>；减法组合</a:t>
            </a:r>
            <a:r>
              <a:rPr lang="en-US" altLang="zh-CN" b="1" dirty="0">
                <a:solidFill>
                  <a:srgbClr val="000000"/>
                </a:solidFill>
              </a:rPr>
              <a:t>BCD</a:t>
            </a:r>
            <a:r>
              <a:rPr lang="zh-CN" altLang="en-US" b="1" dirty="0">
                <a:solidFill>
                  <a:srgbClr val="000000"/>
                </a:solidFill>
              </a:rPr>
              <a:t>码调整</a:t>
            </a:r>
          </a:p>
          <a:p>
            <a:pPr eaLnBrk="1" hangingPunct="1"/>
            <a:r>
              <a:rPr lang="zh-CN" altLang="en-US" b="1" dirty="0">
                <a:solidFill>
                  <a:srgbClr val="000000"/>
                </a:solidFill>
              </a:rPr>
              <a:t>说明：</a:t>
            </a:r>
          </a:p>
          <a:p>
            <a:pPr eaLnBrk="1" hangingPunct="1"/>
            <a:r>
              <a:rPr lang="en-US" altLang="zh-CN" b="1" dirty="0">
                <a:solidFill>
                  <a:srgbClr val="FF0101"/>
                </a:solidFill>
              </a:rPr>
              <a:t>AAS</a:t>
            </a:r>
            <a:r>
              <a:rPr lang="zh-CN" altLang="en-US" b="1" dirty="0">
                <a:solidFill>
                  <a:srgbClr val="FF0101"/>
                </a:solidFill>
              </a:rPr>
              <a:t>（</a:t>
            </a:r>
            <a:r>
              <a:rPr lang="en-US" altLang="zh-CN" b="1" dirty="0">
                <a:solidFill>
                  <a:srgbClr val="FF0101"/>
                </a:solidFill>
              </a:rPr>
              <a:t>ASCII adjust for subtraction</a:t>
            </a:r>
            <a:r>
              <a:rPr lang="zh-CN" altLang="en-US" b="1" dirty="0">
                <a:solidFill>
                  <a:srgbClr val="FF0101"/>
                </a:solidFill>
              </a:rPr>
              <a:t>）</a:t>
            </a:r>
          </a:p>
          <a:p>
            <a:pPr eaLnBrk="1" hangingPunct="1"/>
            <a:r>
              <a:rPr lang="en-US" altLang="zh-CN" b="1" dirty="0">
                <a:solidFill>
                  <a:srgbClr val="FF0101"/>
                </a:solidFill>
              </a:rPr>
              <a:t>DAS</a:t>
            </a:r>
            <a:r>
              <a:rPr lang="zh-CN" altLang="en-US" b="1" dirty="0">
                <a:solidFill>
                  <a:srgbClr val="FF0101"/>
                </a:solidFill>
              </a:rPr>
              <a:t>（</a:t>
            </a:r>
            <a:r>
              <a:rPr lang="en-US" altLang="zh-CN" b="1" dirty="0">
                <a:solidFill>
                  <a:srgbClr val="FF0101"/>
                </a:solidFill>
              </a:rPr>
              <a:t>Decimal adjust for subtraction</a:t>
            </a:r>
            <a:r>
              <a:rPr lang="zh-CN" altLang="en-US" b="1" dirty="0">
                <a:solidFill>
                  <a:srgbClr val="FF0101"/>
                </a:solidFill>
              </a:rPr>
              <a:t>）</a:t>
            </a:r>
            <a:r>
              <a:rPr lang="zh-CN" altLang="en-US" dirty="0"/>
              <a:t> </a:t>
            </a:r>
            <a:r>
              <a:rPr lang="zh-CN" altLang="en-US" dirty="0">
                <a:solidFill>
                  <a:srgbClr val="FF0101"/>
                </a:solidFill>
              </a:rPr>
              <a:t> </a:t>
            </a:r>
          </a:p>
        </p:txBody>
      </p:sp>
    </p:spTree>
    <p:extLst>
      <p:ext uri="{BB962C8B-B14F-4D97-AF65-F5344CB8AC3E}">
        <p14:creationId xmlns:p14="http://schemas.microsoft.com/office/powerpoint/2010/main" val="101742789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827088" y="1700213"/>
            <a:ext cx="76327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en-US" altLang="zh-CN" b="1" dirty="0">
                <a:solidFill>
                  <a:srgbClr val="000000"/>
                </a:solidFill>
              </a:rPr>
              <a:t>AAS</a:t>
            </a:r>
            <a:r>
              <a:rPr lang="zh-CN" altLang="en-US" b="1" dirty="0">
                <a:solidFill>
                  <a:srgbClr val="000000"/>
                </a:solidFill>
              </a:rPr>
              <a:t>（</a:t>
            </a:r>
            <a:r>
              <a:rPr lang="en-US" altLang="zh-CN" b="1" dirty="0">
                <a:solidFill>
                  <a:srgbClr val="000000"/>
                </a:solidFill>
              </a:rPr>
              <a:t>ASCII adjust for subtraction</a:t>
            </a:r>
            <a:r>
              <a:rPr lang="zh-CN" altLang="en-US" b="1" dirty="0">
                <a:solidFill>
                  <a:srgbClr val="000000"/>
                </a:solidFill>
              </a:rPr>
              <a:t>）为分离</a:t>
            </a:r>
            <a:r>
              <a:rPr lang="en-US" altLang="zh-CN" b="1" dirty="0">
                <a:solidFill>
                  <a:srgbClr val="000000"/>
                </a:solidFill>
              </a:rPr>
              <a:t>BCD</a:t>
            </a:r>
            <a:r>
              <a:rPr lang="zh-CN" altLang="en-US" b="1" dirty="0">
                <a:solidFill>
                  <a:srgbClr val="000000"/>
                </a:solidFill>
              </a:rPr>
              <a:t>码减法运算后的调整指令，表示对相减结果</a:t>
            </a:r>
            <a:r>
              <a:rPr lang="en-US" altLang="zh-CN" b="1" dirty="0">
                <a:solidFill>
                  <a:srgbClr val="000000"/>
                </a:solidFill>
              </a:rPr>
              <a:t>AL</a:t>
            </a:r>
            <a:r>
              <a:rPr lang="zh-CN" altLang="en-US" b="1" dirty="0">
                <a:solidFill>
                  <a:srgbClr val="000000"/>
                </a:solidFill>
              </a:rPr>
              <a:t>的低</a:t>
            </a:r>
            <a:r>
              <a:rPr lang="en-US" altLang="zh-CN" b="1" dirty="0">
                <a:solidFill>
                  <a:srgbClr val="000000"/>
                </a:solidFill>
              </a:rPr>
              <a:t>4</a:t>
            </a:r>
            <a:r>
              <a:rPr lang="zh-CN" altLang="en-US" b="1" dirty="0">
                <a:solidFill>
                  <a:srgbClr val="000000"/>
                </a:solidFill>
              </a:rPr>
              <a:t>位进行减</a:t>
            </a:r>
            <a:r>
              <a:rPr lang="en-US" altLang="zh-CN" b="1" dirty="0">
                <a:solidFill>
                  <a:srgbClr val="000000"/>
                </a:solidFill>
              </a:rPr>
              <a:t>6</a:t>
            </a:r>
            <a:r>
              <a:rPr lang="zh-CN" altLang="en-US" b="1" dirty="0">
                <a:solidFill>
                  <a:srgbClr val="000000"/>
                </a:solidFill>
              </a:rPr>
              <a:t>修正。根据运算结果及修正结果的</a:t>
            </a:r>
            <a:r>
              <a:rPr lang="en-US" altLang="zh-CN" b="1" dirty="0">
                <a:solidFill>
                  <a:srgbClr val="000000"/>
                </a:solidFill>
              </a:rPr>
              <a:t>AF</a:t>
            </a:r>
            <a:r>
              <a:rPr lang="zh-CN" altLang="en-US" b="1" dirty="0">
                <a:solidFill>
                  <a:srgbClr val="000000"/>
                </a:solidFill>
              </a:rPr>
              <a:t>有无借位，进行下列操作：</a:t>
            </a:r>
          </a:p>
          <a:p>
            <a:pPr eaLnBrk="1" hangingPunct="1">
              <a:buClr>
                <a:srgbClr val="FF0000"/>
              </a:buClr>
              <a:buFont typeface="Wingdings" pitchFamily="2" charset="2"/>
              <a:buChar char="p"/>
            </a:pPr>
            <a:r>
              <a:rPr lang="en-US" altLang="zh-CN" b="1" dirty="0">
                <a:solidFill>
                  <a:srgbClr val="000000"/>
                </a:solidFill>
              </a:rPr>
              <a:t>AF</a:t>
            </a:r>
            <a:r>
              <a:rPr lang="zh-CN" altLang="en-US" b="1" dirty="0">
                <a:solidFill>
                  <a:srgbClr val="000000"/>
                </a:solidFill>
              </a:rPr>
              <a:t>有借位，则</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1</a:t>
            </a:r>
            <a:r>
              <a:rPr lang="zh-CN" altLang="en-US" b="1" dirty="0">
                <a:solidFill>
                  <a:srgbClr val="000000"/>
                </a:solidFill>
              </a:rPr>
              <a:t>；</a:t>
            </a:r>
          </a:p>
          <a:p>
            <a:pPr eaLnBrk="1" hangingPunct="1">
              <a:buClr>
                <a:srgbClr val="FF0000"/>
              </a:buClr>
              <a:buFont typeface="Wingdings" pitchFamily="2" charset="2"/>
              <a:buChar char="p"/>
            </a:pPr>
            <a:r>
              <a:rPr lang="en-US" altLang="zh-CN" b="1" dirty="0">
                <a:solidFill>
                  <a:srgbClr val="000000"/>
                </a:solidFill>
              </a:rPr>
              <a:t>AF</a:t>
            </a:r>
            <a:r>
              <a:rPr lang="zh-CN" altLang="en-US" b="1" dirty="0">
                <a:solidFill>
                  <a:srgbClr val="000000"/>
                </a:solidFill>
              </a:rPr>
              <a:t>无借位，则</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0</a:t>
            </a:r>
            <a:r>
              <a:rPr lang="zh-CN" altLang="en-US" b="1" dirty="0">
                <a:solidFill>
                  <a:srgbClr val="000000"/>
                </a:solidFill>
              </a:rPr>
              <a:t>。</a:t>
            </a:r>
          </a:p>
          <a:p>
            <a:pPr eaLnBrk="1" hangingPunct="1"/>
            <a:r>
              <a:rPr lang="zh-CN" altLang="en-US" b="1" dirty="0">
                <a:solidFill>
                  <a:srgbClr val="000000"/>
                </a:solidFill>
              </a:rPr>
              <a:t>并清掉</a:t>
            </a:r>
            <a:r>
              <a:rPr lang="en-US" altLang="zh-CN" b="1" dirty="0">
                <a:solidFill>
                  <a:srgbClr val="000000"/>
                </a:solidFill>
              </a:rPr>
              <a:t>AL</a:t>
            </a:r>
            <a:r>
              <a:rPr lang="zh-CN" altLang="en-US" b="1" dirty="0">
                <a:solidFill>
                  <a:srgbClr val="000000"/>
                </a:solidFill>
              </a:rPr>
              <a:t>中的高</a:t>
            </a:r>
            <a:r>
              <a:rPr lang="en-US" altLang="zh-CN" b="1" dirty="0">
                <a:solidFill>
                  <a:srgbClr val="000000"/>
                </a:solidFill>
              </a:rPr>
              <a:t>4</a:t>
            </a:r>
            <a:r>
              <a:rPr lang="zh-CN" altLang="en-US" b="1" dirty="0">
                <a:solidFill>
                  <a:srgbClr val="000000"/>
                </a:solidFill>
              </a:rPr>
              <a:t>位。 </a:t>
            </a:r>
          </a:p>
        </p:txBody>
      </p:sp>
    </p:spTree>
    <p:extLst>
      <p:ext uri="{BB962C8B-B14F-4D97-AF65-F5344CB8AC3E}">
        <p14:creationId xmlns:p14="http://schemas.microsoft.com/office/powerpoint/2010/main" val="20901498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4213" y="2133600"/>
            <a:ext cx="7991475"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lnSpc>
                <a:spcPct val="150000"/>
              </a:lnSpc>
              <a:spcBef>
                <a:spcPct val="50000"/>
              </a:spcBef>
            </a:pPr>
            <a:r>
              <a:rPr lang="en-US" altLang="zh-CN" b="1" dirty="0">
                <a:solidFill>
                  <a:srgbClr val="000000"/>
                </a:solidFill>
              </a:rPr>
              <a:t>DAS</a:t>
            </a:r>
            <a:r>
              <a:rPr lang="zh-CN" altLang="en-US" b="1" dirty="0">
                <a:solidFill>
                  <a:srgbClr val="000000"/>
                </a:solidFill>
              </a:rPr>
              <a:t>（</a:t>
            </a:r>
            <a:r>
              <a:rPr lang="en-US" altLang="zh-CN" b="1" dirty="0">
                <a:solidFill>
                  <a:srgbClr val="000000"/>
                </a:solidFill>
              </a:rPr>
              <a:t>Decimal adjust for subtraction</a:t>
            </a:r>
            <a:r>
              <a:rPr lang="zh-CN" altLang="en-US" b="1" dirty="0">
                <a:solidFill>
                  <a:srgbClr val="000000"/>
                </a:solidFill>
              </a:rPr>
              <a:t>）为组合</a:t>
            </a:r>
            <a:r>
              <a:rPr lang="en-US" altLang="zh-CN" b="1" dirty="0">
                <a:solidFill>
                  <a:srgbClr val="000000"/>
                </a:solidFill>
              </a:rPr>
              <a:t>BCD</a:t>
            </a:r>
            <a:r>
              <a:rPr lang="zh-CN" altLang="en-US" b="1" dirty="0">
                <a:solidFill>
                  <a:srgbClr val="000000"/>
                </a:solidFill>
              </a:rPr>
              <a:t>码减法运算后的调整指令，表示对相减结果</a:t>
            </a:r>
            <a:r>
              <a:rPr lang="en-US" altLang="zh-CN" b="1" dirty="0">
                <a:solidFill>
                  <a:srgbClr val="000000"/>
                </a:solidFill>
              </a:rPr>
              <a:t>AL</a:t>
            </a:r>
            <a:r>
              <a:rPr lang="zh-CN" altLang="en-US" b="1" dirty="0">
                <a:solidFill>
                  <a:srgbClr val="000000"/>
                </a:solidFill>
              </a:rPr>
              <a:t>的低</a:t>
            </a:r>
            <a:r>
              <a:rPr lang="en-US" altLang="zh-CN" b="1" dirty="0">
                <a:solidFill>
                  <a:srgbClr val="000000"/>
                </a:solidFill>
              </a:rPr>
              <a:t>4</a:t>
            </a:r>
            <a:r>
              <a:rPr lang="zh-CN" altLang="en-US" b="1" dirty="0">
                <a:solidFill>
                  <a:srgbClr val="000000"/>
                </a:solidFill>
              </a:rPr>
              <a:t>位和高</a:t>
            </a:r>
            <a:r>
              <a:rPr lang="en-US" altLang="zh-CN" b="1" dirty="0">
                <a:solidFill>
                  <a:srgbClr val="000000"/>
                </a:solidFill>
              </a:rPr>
              <a:t>4</a:t>
            </a:r>
            <a:r>
              <a:rPr lang="zh-CN" altLang="en-US" b="1" dirty="0">
                <a:solidFill>
                  <a:srgbClr val="000000"/>
                </a:solidFill>
              </a:rPr>
              <a:t>位分别进行减</a:t>
            </a:r>
            <a:r>
              <a:rPr lang="en-US" altLang="zh-CN" b="1" dirty="0">
                <a:solidFill>
                  <a:srgbClr val="000000"/>
                </a:solidFill>
              </a:rPr>
              <a:t>6</a:t>
            </a:r>
            <a:r>
              <a:rPr lang="zh-CN" altLang="en-US" b="1" dirty="0">
                <a:solidFill>
                  <a:srgbClr val="000000"/>
                </a:solidFill>
              </a:rPr>
              <a:t>修正。</a:t>
            </a:r>
            <a:r>
              <a:rPr lang="en-US" altLang="zh-CN" b="1" dirty="0">
                <a:solidFill>
                  <a:srgbClr val="000000"/>
                </a:solidFill>
              </a:rPr>
              <a:t>DAS</a:t>
            </a:r>
            <a:r>
              <a:rPr lang="zh-CN" altLang="en-US" b="1" dirty="0">
                <a:solidFill>
                  <a:srgbClr val="000000"/>
                </a:solidFill>
              </a:rPr>
              <a:t>指令对</a:t>
            </a:r>
            <a:r>
              <a:rPr lang="en-US" altLang="zh-CN" b="1" dirty="0">
                <a:solidFill>
                  <a:srgbClr val="000000"/>
                </a:solidFill>
              </a:rPr>
              <a:t>PSW</a:t>
            </a:r>
            <a:r>
              <a:rPr lang="zh-CN" altLang="en-US" b="1" dirty="0">
                <a:solidFill>
                  <a:srgbClr val="000000"/>
                </a:solidFill>
              </a:rPr>
              <a:t>中的</a:t>
            </a:r>
            <a:r>
              <a:rPr lang="en-US" altLang="zh-CN" b="1" dirty="0">
                <a:solidFill>
                  <a:srgbClr val="000000"/>
                </a:solidFill>
              </a:rPr>
              <a:t>AF</a:t>
            </a:r>
            <a:r>
              <a:rPr lang="zh-CN" altLang="en-US" b="1" dirty="0">
                <a:solidFill>
                  <a:srgbClr val="000000"/>
                </a:solidFill>
              </a:rPr>
              <a:t>、</a:t>
            </a:r>
            <a:r>
              <a:rPr lang="en-US" altLang="zh-CN" b="1" dirty="0">
                <a:solidFill>
                  <a:srgbClr val="000000"/>
                </a:solidFill>
              </a:rPr>
              <a:t>CF</a:t>
            </a:r>
            <a:r>
              <a:rPr lang="zh-CN" altLang="en-US" b="1" dirty="0">
                <a:solidFill>
                  <a:srgbClr val="000000"/>
                </a:solidFill>
              </a:rPr>
              <a:t>、</a:t>
            </a:r>
            <a:r>
              <a:rPr lang="en-US" altLang="zh-CN" b="1" dirty="0">
                <a:solidFill>
                  <a:srgbClr val="000000"/>
                </a:solidFill>
              </a:rPr>
              <a:t>SF</a:t>
            </a:r>
            <a:r>
              <a:rPr lang="zh-CN" altLang="en-US" b="1" dirty="0">
                <a:solidFill>
                  <a:srgbClr val="000000"/>
                </a:solidFill>
              </a:rPr>
              <a:t>、</a:t>
            </a:r>
            <a:r>
              <a:rPr lang="en-US" altLang="zh-CN" b="1" dirty="0">
                <a:solidFill>
                  <a:srgbClr val="000000"/>
                </a:solidFill>
              </a:rPr>
              <a:t>ZF</a:t>
            </a:r>
            <a:r>
              <a:rPr lang="zh-CN" altLang="en-US" b="1" dirty="0">
                <a:solidFill>
                  <a:srgbClr val="000000"/>
                </a:solidFill>
              </a:rPr>
              <a:t>、</a:t>
            </a:r>
            <a:r>
              <a:rPr lang="en-US" altLang="zh-CN" b="1" dirty="0">
                <a:solidFill>
                  <a:srgbClr val="000000"/>
                </a:solidFill>
              </a:rPr>
              <a:t>PF</a:t>
            </a:r>
            <a:r>
              <a:rPr lang="zh-CN" altLang="en-US" b="1" dirty="0">
                <a:solidFill>
                  <a:srgbClr val="000000"/>
                </a:solidFill>
              </a:rPr>
              <a:t>都有影响，其效果等同于</a:t>
            </a:r>
            <a:r>
              <a:rPr lang="en-US" altLang="zh-CN" b="1" dirty="0">
                <a:solidFill>
                  <a:srgbClr val="000000"/>
                </a:solidFill>
              </a:rPr>
              <a:t>SUB</a:t>
            </a:r>
            <a:r>
              <a:rPr lang="zh-CN" altLang="en-US" b="1" dirty="0">
                <a:solidFill>
                  <a:srgbClr val="000000"/>
                </a:solidFill>
              </a:rPr>
              <a:t>指令。</a:t>
            </a:r>
          </a:p>
        </p:txBody>
      </p:sp>
    </p:spTree>
    <p:extLst>
      <p:ext uri="{BB962C8B-B14F-4D97-AF65-F5344CB8AC3E}">
        <p14:creationId xmlns:p14="http://schemas.microsoft.com/office/powerpoint/2010/main" val="122807350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1700213"/>
            <a:ext cx="77771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3.16  </a:t>
            </a:r>
            <a:r>
              <a:rPr lang="zh-CN" altLang="en-US" sz="2800" b="1" dirty="0">
                <a:solidFill>
                  <a:srgbClr val="000000"/>
                </a:solidFill>
              </a:rPr>
              <a:t>计算十进制数的减法运算，设要计算</a:t>
            </a:r>
            <a:r>
              <a:rPr lang="en-US" altLang="zh-CN" sz="2800" b="1" dirty="0">
                <a:solidFill>
                  <a:srgbClr val="000000"/>
                </a:solidFill>
              </a:rPr>
              <a:t>5</a:t>
            </a:r>
            <a:r>
              <a:rPr lang="zh-CN" altLang="en-US" sz="2800" b="1" dirty="0">
                <a:solidFill>
                  <a:srgbClr val="000000"/>
                </a:solidFill>
              </a:rPr>
              <a:t>－</a:t>
            </a:r>
            <a:r>
              <a:rPr lang="en-US" altLang="zh-CN" sz="2800" b="1" dirty="0">
                <a:solidFill>
                  <a:srgbClr val="000000"/>
                </a:solidFill>
              </a:rPr>
              <a:t>9</a:t>
            </a:r>
            <a:r>
              <a:rPr lang="zh-CN" altLang="en-US" sz="2800" b="1" dirty="0">
                <a:solidFill>
                  <a:srgbClr val="000000"/>
                </a:solidFill>
              </a:rPr>
              <a:t>。</a:t>
            </a:r>
          </a:p>
          <a:p>
            <a:pPr eaLnBrk="1" hangingPunct="1"/>
            <a:r>
              <a:rPr lang="zh-CN" altLang="en-US" sz="2800" b="1" dirty="0">
                <a:solidFill>
                  <a:srgbClr val="000000"/>
                </a:solidFill>
              </a:rPr>
              <a:t>解：程序段如下：</a:t>
            </a:r>
          </a:p>
          <a:p>
            <a:pPr eaLnBrk="1" hangingPunct="1"/>
            <a:r>
              <a:rPr lang="en-US" altLang="zh-CN" sz="2800" b="1" dirty="0"/>
              <a:t>MOV  AL, 05H </a:t>
            </a:r>
          </a:p>
          <a:p>
            <a:pPr eaLnBrk="1" hangingPunct="1"/>
            <a:r>
              <a:rPr lang="en-US" altLang="zh-CN" sz="2800" b="1" dirty="0"/>
              <a:t>MOV  BL, 09H </a:t>
            </a:r>
          </a:p>
          <a:p>
            <a:pPr eaLnBrk="1" hangingPunct="1"/>
            <a:r>
              <a:rPr lang="en-US" altLang="zh-CN" sz="2800" b="1" dirty="0"/>
              <a:t>SUB  AL, BL </a:t>
            </a:r>
          </a:p>
          <a:p>
            <a:pPr eaLnBrk="1" hangingPunct="1"/>
            <a:r>
              <a:rPr lang="en-US" altLang="zh-CN" sz="2800" b="1" dirty="0"/>
              <a:t>AAS   </a:t>
            </a:r>
          </a:p>
          <a:p>
            <a:pPr eaLnBrk="1" hangingPunct="1"/>
            <a:r>
              <a:rPr lang="en-US" altLang="zh-CN" sz="2800" b="1" dirty="0">
                <a:solidFill>
                  <a:srgbClr val="000000"/>
                </a:solidFill>
              </a:rPr>
              <a:t>AAS</a:t>
            </a:r>
            <a:r>
              <a:rPr lang="zh-CN" altLang="en-US" sz="2800" b="1" dirty="0">
                <a:solidFill>
                  <a:srgbClr val="000000"/>
                </a:solidFill>
              </a:rPr>
              <a:t>指令调整之前，（</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0CH</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，执行</a:t>
            </a:r>
            <a:r>
              <a:rPr lang="en-US" altLang="zh-CN" sz="2800" b="1" dirty="0">
                <a:solidFill>
                  <a:srgbClr val="000000"/>
                </a:solidFill>
              </a:rPr>
              <a:t>AAS</a:t>
            </a:r>
            <a:r>
              <a:rPr lang="zh-CN" altLang="en-US" sz="2800" b="1" dirty="0">
                <a:solidFill>
                  <a:srgbClr val="000000"/>
                </a:solidFill>
              </a:rPr>
              <a:t>指令后，其结果为（</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06H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；这说明调整结果为负数，因此结果为－</a:t>
            </a:r>
            <a:r>
              <a:rPr lang="en-US" altLang="zh-CN" sz="2800" b="1" dirty="0">
                <a:solidFill>
                  <a:srgbClr val="000000"/>
                </a:solidFill>
              </a:rPr>
              <a:t>4</a:t>
            </a:r>
            <a:r>
              <a:rPr lang="zh-CN" altLang="en-US" sz="2800" b="1" dirty="0">
                <a:solidFill>
                  <a:srgbClr val="000000"/>
                </a:solidFill>
              </a:rPr>
              <a:t>。</a:t>
            </a:r>
          </a:p>
        </p:txBody>
      </p:sp>
    </p:spTree>
    <p:extLst>
      <p:ext uri="{BB962C8B-B14F-4D97-AF65-F5344CB8AC3E}">
        <p14:creationId xmlns:p14="http://schemas.microsoft.com/office/powerpoint/2010/main" val="214911070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4213" y="1412776"/>
            <a:ext cx="8064500" cy="48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200">
                <a:solidFill>
                  <a:srgbClr val="0000FF"/>
                </a:solidFill>
                <a:latin typeface="楷体_GB2312" pitchFamily="49" charset="-122"/>
                <a:ea typeface="楷体_GB2312" pitchFamily="49" charset="-122"/>
              </a:defRPr>
            </a:lvl1pPr>
            <a:lvl2pPr marL="742950" indent="-285750" eaLnBrk="0" hangingPunct="0">
              <a:defRPr kumimoji="1" sz="3200">
                <a:solidFill>
                  <a:srgbClr val="0000FF"/>
                </a:solidFill>
                <a:latin typeface="楷体_GB2312" pitchFamily="49" charset="-122"/>
                <a:ea typeface="楷体_GB2312" pitchFamily="49" charset="-122"/>
              </a:defRPr>
            </a:lvl2pPr>
            <a:lvl3pPr marL="1143000" indent="-228600" eaLnBrk="0" hangingPunct="0">
              <a:defRPr kumimoji="1" sz="3200">
                <a:solidFill>
                  <a:srgbClr val="0000FF"/>
                </a:solidFill>
                <a:latin typeface="楷体_GB2312" pitchFamily="49" charset="-122"/>
                <a:ea typeface="楷体_GB2312" pitchFamily="49" charset="-122"/>
              </a:defRPr>
            </a:lvl3pPr>
            <a:lvl4pPr marL="1600200" indent="-228600" eaLnBrk="0" hangingPunct="0">
              <a:defRPr kumimoji="1" sz="3200">
                <a:solidFill>
                  <a:srgbClr val="0000FF"/>
                </a:solidFill>
                <a:latin typeface="楷体_GB2312" pitchFamily="49" charset="-122"/>
                <a:ea typeface="楷体_GB2312" pitchFamily="49" charset="-122"/>
              </a:defRPr>
            </a:lvl4pPr>
            <a:lvl5pPr marL="2057400" indent="-228600" eaLnBrk="0" hangingPunct="0">
              <a:defRPr kumimoji="1" sz="3200">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a:solidFill>
                  <a:srgbClr val="0000FF"/>
                </a:solidFill>
                <a:latin typeface="楷体_GB2312" pitchFamily="49" charset="-122"/>
                <a:ea typeface="楷体_GB2312" pitchFamily="49" charset="-122"/>
              </a:defRPr>
            </a:lvl9pPr>
          </a:lstStyle>
          <a:p>
            <a:pPr eaLnBrk="1" hangingPunct="1"/>
            <a:r>
              <a:rPr lang="zh-CN" altLang="en-US" sz="2800" b="1" dirty="0">
                <a:solidFill>
                  <a:srgbClr val="000000"/>
                </a:solidFill>
              </a:rPr>
              <a:t>例</a:t>
            </a:r>
            <a:r>
              <a:rPr lang="en-US" altLang="zh-CN" sz="2800" b="1" dirty="0">
                <a:solidFill>
                  <a:srgbClr val="000000"/>
                </a:solidFill>
              </a:rPr>
              <a:t>3.17  </a:t>
            </a:r>
            <a:r>
              <a:rPr lang="zh-CN" altLang="en-US" sz="2800" b="1" dirty="0">
                <a:solidFill>
                  <a:srgbClr val="000000"/>
                </a:solidFill>
              </a:rPr>
              <a:t>计算十进制数的减法运算，设要计算</a:t>
            </a:r>
            <a:r>
              <a:rPr lang="en-US" altLang="zh-CN" sz="2800" b="1" dirty="0">
                <a:solidFill>
                  <a:srgbClr val="000000"/>
                </a:solidFill>
              </a:rPr>
              <a:t>31</a:t>
            </a:r>
            <a:r>
              <a:rPr lang="zh-CN" altLang="en-US" sz="2800" b="1" dirty="0">
                <a:solidFill>
                  <a:srgbClr val="000000"/>
                </a:solidFill>
              </a:rPr>
              <a:t>－</a:t>
            </a:r>
            <a:r>
              <a:rPr lang="en-US" altLang="zh-CN" sz="2800" b="1" dirty="0">
                <a:solidFill>
                  <a:srgbClr val="000000"/>
                </a:solidFill>
              </a:rPr>
              <a:t>87</a:t>
            </a:r>
            <a:r>
              <a:rPr lang="zh-CN" altLang="en-US" sz="2800" b="1" dirty="0">
                <a:solidFill>
                  <a:srgbClr val="000000"/>
                </a:solidFill>
              </a:rPr>
              <a:t>。</a:t>
            </a:r>
          </a:p>
          <a:p>
            <a:pPr eaLnBrk="1" hangingPunct="1"/>
            <a:r>
              <a:rPr lang="zh-CN" altLang="en-US" sz="2800" b="1" dirty="0">
                <a:solidFill>
                  <a:srgbClr val="000000"/>
                </a:solidFill>
              </a:rPr>
              <a:t>解：程序段如下：</a:t>
            </a:r>
          </a:p>
          <a:p>
            <a:pPr eaLnBrk="1" hangingPunct="1"/>
            <a:r>
              <a:rPr lang="en-US" altLang="zh-CN" sz="2800" b="1" dirty="0"/>
              <a:t>MOV  AL, 31H </a:t>
            </a:r>
          </a:p>
          <a:p>
            <a:pPr eaLnBrk="1" hangingPunct="1"/>
            <a:r>
              <a:rPr lang="en-US" altLang="zh-CN" sz="2800" b="1" dirty="0"/>
              <a:t>MOV  BL, 87H   </a:t>
            </a:r>
          </a:p>
          <a:p>
            <a:pPr eaLnBrk="1" hangingPunct="1"/>
            <a:r>
              <a:rPr lang="en-US" altLang="zh-CN" sz="2800" b="1" dirty="0"/>
              <a:t>SUB  AL, BL       </a:t>
            </a:r>
          </a:p>
          <a:p>
            <a:pPr eaLnBrk="1" hangingPunct="1"/>
            <a:r>
              <a:rPr lang="en-US" altLang="zh-CN" sz="2800" b="1" dirty="0"/>
              <a:t>DAS</a:t>
            </a:r>
            <a:r>
              <a:rPr lang="en-US" altLang="zh-CN" sz="2800" b="1" dirty="0">
                <a:solidFill>
                  <a:srgbClr val="000000"/>
                </a:solidFill>
              </a:rPr>
              <a:t>             </a:t>
            </a:r>
          </a:p>
          <a:p>
            <a:pPr eaLnBrk="1" hangingPunct="1"/>
            <a:r>
              <a:rPr lang="en-US" altLang="zh-CN" sz="2800" b="1" dirty="0">
                <a:solidFill>
                  <a:srgbClr val="000000"/>
                </a:solidFill>
              </a:rPr>
              <a:t>DAS</a:t>
            </a:r>
            <a:r>
              <a:rPr lang="zh-CN" altLang="en-US" sz="2800" b="1" dirty="0">
                <a:solidFill>
                  <a:srgbClr val="000000"/>
                </a:solidFill>
              </a:rPr>
              <a:t>指令调整之前，（</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0AAH</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，执行</a:t>
            </a:r>
            <a:r>
              <a:rPr lang="en-US" altLang="zh-CN" sz="2800" b="1" dirty="0">
                <a:solidFill>
                  <a:srgbClr val="000000"/>
                </a:solidFill>
              </a:rPr>
              <a:t>DAS</a:t>
            </a:r>
            <a:r>
              <a:rPr lang="zh-CN" altLang="en-US" sz="2800" b="1" dirty="0">
                <a:solidFill>
                  <a:srgbClr val="000000"/>
                </a:solidFill>
              </a:rPr>
              <a:t>指令后，其结果为（</a:t>
            </a:r>
            <a:r>
              <a:rPr lang="en-US" altLang="zh-CN" sz="2800" b="1" dirty="0">
                <a:solidFill>
                  <a:srgbClr val="000000"/>
                </a:solidFill>
              </a:rPr>
              <a:t>AL</a:t>
            </a:r>
            <a:r>
              <a:rPr lang="zh-CN" altLang="en-US" sz="2800" b="1" dirty="0">
                <a:solidFill>
                  <a:srgbClr val="000000"/>
                </a:solidFill>
              </a:rPr>
              <a:t>）＝</a:t>
            </a:r>
            <a:r>
              <a:rPr lang="en-US" altLang="zh-CN" sz="2800" b="1" dirty="0">
                <a:solidFill>
                  <a:srgbClr val="000000"/>
                </a:solidFill>
              </a:rPr>
              <a:t>44H</a:t>
            </a:r>
            <a:r>
              <a:rPr lang="zh-CN" altLang="en-US" sz="2800" b="1" dirty="0">
                <a:solidFill>
                  <a:srgbClr val="000000"/>
                </a:solidFill>
              </a:rPr>
              <a:t>，</a:t>
            </a:r>
            <a:r>
              <a:rPr lang="en-US" altLang="zh-CN" sz="2800" b="1" dirty="0">
                <a:solidFill>
                  <a:srgbClr val="000000"/>
                </a:solidFill>
              </a:rPr>
              <a:t>CF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a:t>
            </a:r>
            <a:r>
              <a:rPr lang="en-US" altLang="zh-CN" sz="2800" b="1" dirty="0">
                <a:solidFill>
                  <a:srgbClr val="000000"/>
                </a:solidFill>
              </a:rPr>
              <a:t>AF</a:t>
            </a: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；这说明调整结果为负数，因此结果为</a:t>
            </a:r>
          </a:p>
          <a:p>
            <a:pPr eaLnBrk="1" hangingPunct="1"/>
            <a:r>
              <a:rPr lang="zh-CN" altLang="en-US" sz="2800" b="1" dirty="0">
                <a:solidFill>
                  <a:srgbClr val="000000"/>
                </a:solidFill>
              </a:rPr>
              <a:t>－</a:t>
            </a:r>
            <a:r>
              <a:rPr lang="en-US" altLang="zh-CN" sz="2800" b="1" dirty="0">
                <a:solidFill>
                  <a:srgbClr val="000000"/>
                </a:solidFill>
              </a:rPr>
              <a:t>56</a:t>
            </a:r>
            <a:r>
              <a:rPr lang="zh-CN" altLang="en-US" sz="2800" b="1" dirty="0">
                <a:solidFill>
                  <a:srgbClr val="000000"/>
                </a:solidFill>
              </a:rPr>
              <a:t>（注意，这里读取结果的方法与</a:t>
            </a:r>
            <a:r>
              <a:rPr lang="en-US" altLang="zh-CN" sz="2800" b="1" dirty="0">
                <a:solidFill>
                  <a:srgbClr val="000000"/>
                </a:solidFill>
              </a:rPr>
              <a:t>AAS</a:t>
            </a:r>
            <a:r>
              <a:rPr lang="zh-CN" altLang="en-US" sz="2800" b="1" dirty="0">
                <a:solidFill>
                  <a:srgbClr val="000000"/>
                </a:solidFill>
              </a:rPr>
              <a:t>不同）。</a:t>
            </a:r>
            <a:r>
              <a:rPr lang="zh-CN" altLang="en-US" dirty="0"/>
              <a:t> </a:t>
            </a:r>
          </a:p>
        </p:txBody>
      </p:sp>
    </p:spTree>
    <p:extLst>
      <p:ext uri="{BB962C8B-B14F-4D97-AF65-F5344CB8AC3E}">
        <p14:creationId xmlns:p14="http://schemas.microsoft.com/office/powerpoint/2010/main" val="9199352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218152792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43793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382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1137320" y="2132856"/>
            <a:ext cx="6948264" cy="38431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just" fontAlgn="base">
              <a:spcBef>
                <a:spcPct val="0"/>
              </a:spcBef>
              <a:spcAft>
                <a:spcPct val="0"/>
              </a:spcAft>
              <a:buFontTx/>
              <a:buAutoNum type="arabicPeriod"/>
            </a:pPr>
            <a:r>
              <a:rPr lang="zh-CN" altLang="en-US" sz="2800" b="1" dirty="0" smtClean="0">
                <a:solidFill>
                  <a:srgbClr val="009999"/>
                </a:solidFill>
              </a:rPr>
              <a:t>立即数不能做目的，也就是不能出现在第一个操作数的位置</a:t>
            </a:r>
            <a:endParaRPr lang="en-US" altLang="zh-CN" sz="2800" b="1" dirty="0" smtClean="0">
              <a:solidFill>
                <a:srgbClr val="009999"/>
              </a:solidFill>
            </a:endParaRPr>
          </a:p>
          <a:p>
            <a:pPr marL="514350" indent="-514350" algn="just" fontAlgn="base">
              <a:spcBef>
                <a:spcPct val="0"/>
              </a:spcBef>
              <a:spcAft>
                <a:spcPct val="0"/>
              </a:spcAft>
              <a:buFontTx/>
              <a:buAutoNum type="arabicPeriod"/>
            </a:pPr>
            <a:r>
              <a:rPr lang="zh-CN" altLang="en-US" sz="2800" b="1" dirty="0" smtClean="0">
                <a:solidFill>
                  <a:srgbClr val="009999"/>
                </a:solidFill>
              </a:rPr>
              <a:t>寄存器与寄存器，存储单元与存储单元，寄存器与存储单元之间可以相互操作和传送数据，</a:t>
            </a:r>
            <a:r>
              <a:rPr lang="zh-CN" altLang="en-US" sz="2800" b="1" dirty="0" smtClean="0">
                <a:solidFill>
                  <a:srgbClr val="FF0000"/>
                </a:solidFill>
              </a:rPr>
              <a:t>但一定要注意单元长度与寄存器长度之间的匹配</a:t>
            </a:r>
            <a:endParaRPr lang="zh-CN" altLang="en-US" sz="2800" b="1" dirty="0">
              <a:solidFill>
                <a:srgbClr val="FF0000"/>
              </a:solidFill>
            </a:endParaRPr>
          </a:p>
        </p:txBody>
      </p:sp>
      <p:sp>
        <p:nvSpPr>
          <p:cNvPr id="4" name="TextBox 3"/>
          <p:cNvSpPr txBox="1"/>
          <p:nvPr/>
        </p:nvSpPr>
        <p:spPr>
          <a:xfrm>
            <a:off x="683568" y="1340768"/>
            <a:ext cx="4536504"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Arial" charset="0"/>
              </a:rPr>
              <a:t>操作数安排注意事项</a:t>
            </a:r>
            <a:endParaRPr lang="zh-CN" altLang="en-US" sz="3200" b="1" dirty="0">
              <a:solidFill>
                <a:srgbClr val="1D528D"/>
              </a:solidFill>
              <a:latin typeface="Arial" charset="0"/>
            </a:endParaRPr>
          </a:p>
        </p:txBody>
      </p:sp>
    </p:spTree>
    <p:extLst>
      <p:ext uri="{BB962C8B-B14F-4D97-AF65-F5344CB8AC3E}">
        <p14:creationId xmlns:p14="http://schemas.microsoft.com/office/powerpoint/2010/main" val="5615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1691680" y="2708920"/>
            <a:ext cx="6120680"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31244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5" name="Group 53"/>
          <p:cNvGraphicFramePr>
            <a:graphicFrameLocks noGrp="1"/>
          </p:cNvGraphicFramePr>
          <p:nvPr>
            <p:extLst>
              <p:ext uri="{D42A27DB-BD31-4B8C-83A1-F6EECF244321}">
                <p14:modId xmlns:p14="http://schemas.microsoft.com/office/powerpoint/2010/main" val="3399176981"/>
              </p:ext>
            </p:extLst>
          </p:nvPr>
        </p:nvGraphicFramePr>
        <p:xfrm>
          <a:off x="533400" y="2895600"/>
          <a:ext cx="8153400" cy="3427414"/>
        </p:xfrm>
        <a:graphic>
          <a:graphicData uri="http://schemas.openxmlformats.org/drawingml/2006/table">
            <a:tbl>
              <a:tblPr/>
              <a:tblGrid>
                <a:gridCol w="3505200"/>
                <a:gridCol w="4648200"/>
              </a:tblGrid>
              <a:tr h="5667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助记符格式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功   能   说   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dirty="0" smtClean="0">
                          <a:ln>
                            <a:noFill/>
                          </a:ln>
                          <a:solidFill>
                            <a:srgbClr val="FF0000"/>
                          </a:solidFill>
                          <a:effectLst/>
                          <a:latin typeface="Tahoma" pitchFamily="34" charset="0"/>
                          <a:ea typeface="宋体" pitchFamily="2" charset="-122"/>
                        </a:rPr>
                        <a:t>与</a:t>
                      </a: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      </a:t>
                      </a: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AND   DST</a:t>
                      </a: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a:t>
                      </a: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(DST)       ( DST) </a:t>
                      </a:r>
                      <a:r>
                        <a:rPr kumimoji="1" lang="en-US" altLang="zh-CN" sz="2400" b="1" i="0" u="none" strike="noStrike" cap="none" normalizeH="0" baseline="0" smtClean="0">
                          <a:ln>
                            <a:noFill/>
                          </a:ln>
                          <a:solidFill>
                            <a:schemeClr val="bg1"/>
                          </a:solidFill>
                          <a:effectLst/>
                          <a:latin typeface="Tahoma" pitchFamily="34" charset="0"/>
                          <a:ea typeface="华文行楷"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 ( 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81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rgbClr val="FF0000"/>
                          </a:solidFill>
                          <a:effectLst/>
                          <a:latin typeface="Tahoma" pitchFamily="34" charset="0"/>
                          <a:ea typeface="宋体" pitchFamily="2" charset="-122"/>
                        </a:rPr>
                        <a:t>或</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      </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OR     DST</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(DST)       ( DST) </a:t>
                      </a:r>
                      <a:r>
                        <a:rPr kumimoji="1" lang="en-US" altLang="zh-CN" sz="2400" b="1" i="0" u="none" strike="noStrike" cap="none" normalizeH="0" baseline="0" smtClean="0">
                          <a:ln>
                            <a:noFill/>
                          </a:ln>
                          <a:solidFill>
                            <a:schemeClr val="bg1"/>
                          </a:solidFill>
                          <a:effectLst/>
                          <a:latin typeface="Tahoma" pitchFamily="34" charset="0"/>
                          <a:ea typeface="华文行楷"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 ( 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604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rgbClr val="FF0000"/>
                          </a:solidFill>
                          <a:effectLst/>
                          <a:latin typeface="Tahoma" pitchFamily="34" charset="0"/>
                          <a:ea typeface="宋体" pitchFamily="2" charset="-122"/>
                        </a:rPr>
                        <a:t>异或</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 </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XOR    DST</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(DST)       ( DST) </a:t>
                      </a:r>
                      <a:r>
                        <a:rPr lang="zh-CN" altLang="en-US" sz="2400" b="1" dirty="0" smtClean="0">
                          <a:solidFill>
                            <a:schemeClr val="bg1"/>
                          </a:solidFill>
                        </a:rPr>
                        <a:t>⊕</a:t>
                      </a: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  ( 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rgbClr val="FF0000"/>
                          </a:solidFill>
                          <a:effectLst/>
                          <a:latin typeface="Tahoma" pitchFamily="34" charset="0"/>
                          <a:ea typeface="宋体" pitchFamily="2" charset="-122"/>
                        </a:rPr>
                        <a:t>测试</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 </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TEST   DST</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SRC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(DST) </a:t>
                      </a:r>
                      <a:r>
                        <a:rPr kumimoji="1" lang="en-US" altLang="zh-CN" sz="2400" b="1" i="0" u="none" strike="noStrike" cap="none" normalizeH="0" baseline="0" smtClean="0">
                          <a:ln>
                            <a:noFill/>
                          </a:ln>
                          <a:solidFill>
                            <a:schemeClr val="bg1"/>
                          </a:solidFill>
                          <a:effectLst/>
                          <a:latin typeface="Tahoma" pitchFamily="34" charset="0"/>
                          <a:ea typeface="华文行楷" pitchFamily="2" charset="-122"/>
                        </a:rPr>
                        <a:t>∧</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 (SRC)</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置各标志位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207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rgbClr val="FF0000"/>
                          </a:solidFill>
                          <a:effectLst/>
                          <a:latin typeface="Tahoma" pitchFamily="34" charset="0"/>
                          <a:ea typeface="宋体" pitchFamily="2" charset="-122"/>
                        </a:rPr>
                        <a:t>非</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    </a:t>
                      </a:r>
                      <a:r>
                        <a:rPr kumimoji="1" lang="en-US" altLang="zh-CN" sz="2400" b="1" i="0" u="none" strike="noStrike" cap="none" normalizeH="0" baseline="0" smtClean="0">
                          <a:ln>
                            <a:noFill/>
                          </a:ln>
                          <a:solidFill>
                            <a:schemeClr val="bg1"/>
                          </a:solidFill>
                          <a:effectLst/>
                          <a:latin typeface="Tahoma" pitchFamily="34" charset="0"/>
                          <a:ea typeface="宋体" pitchFamily="2" charset="-122"/>
                        </a:rPr>
                        <a:t>NOT     DST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(DST)</a:t>
                      </a:r>
                      <a:r>
                        <a:rPr kumimoji="1" lang="zh-CN" altLang="en-US" sz="2400" b="1" i="0" u="none" strike="noStrike" cap="none" normalizeH="0" baseline="0" smtClean="0">
                          <a:ln>
                            <a:noFill/>
                          </a:ln>
                          <a:solidFill>
                            <a:schemeClr val="bg1"/>
                          </a:solidFill>
                          <a:effectLst/>
                          <a:latin typeface="Tahoma" pitchFamily="34" charset="0"/>
                          <a:ea typeface="宋体" pitchFamily="2" charset="-122"/>
                        </a:rPr>
                        <a:t>中各位取反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bl>
          </a:graphicData>
        </a:graphic>
      </p:graphicFrame>
      <p:sp>
        <p:nvSpPr>
          <p:cNvPr id="6" name="Rectangle 40"/>
          <p:cNvSpPr>
            <a:spLocks noChangeArrowheads="1"/>
          </p:cNvSpPr>
          <p:nvPr/>
        </p:nvSpPr>
        <p:spPr bwMode="auto">
          <a:xfrm>
            <a:off x="827088" y="1700213"/>
            <a:ext cx="7467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rgbClr val="000000"/>
                </a:solidFill>
              </a:rPr>
              <a:t>5</a:t>
            </a:r>
            <a:r>
              <a:rPr lang="zh-CN" altLang="en-US" sz="2800" b="1" dirty="0">
                <a:solidFill>
                  <a:srgbClr val="000000"/>
                </a:solidFill>
              </a:rPr>
              <a:t>条逻辑运算类指令书写格式与完成的功能如下表所示。</a:t>
            </a:r>
          </a:p>
        </p:txBody>
      </p:sp>
    </p:spTree>
    <p:extLst>
      <p:ext uri="{BB962C8B-B14F-4D97-AF65-F5344CB8AC3E}">
        <p14:creationId xmlns:p14="http://schemas.microsoft.com/office/powerpoint/2010/main" val="19338735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2" name="矩形 1"/>
          <p:cNvSpPr/>
          <p:nvPr/>
        </p:nvSpPr>
        <p:spPr>
          <a:xfrm>
            <a:off x="1979712" y="1556792"/>
            <a:ext cx="6102953" cy="646331"/>
          </a:xfrm>
          <a:prstGeom prst="rect">
            <a:avLst/>
          </a:prstGeom>
        </p:spPr>
        <p:txBody>
          <a:bodyPr wrap="none">
            <a:spAutoFit/>
          </a:bodyPr>
          <a:lstStyle/>
          <a:p>
            <a:r>
              <a:rPr lang="en-US" altLang="zh-CN" sz="3600" b="1" dirty="0">
                <a:solidFill>
                  <a:srgbClr val="000000"/>
                </a:solidFill>
              </a:rPr>
              <a:t> </a:t>
            </a:r>
            <a:r>
              <a:rPr lang="zh-CN" altLang="en-US" sz="3200" b="1" dirty="0">
                <a:solidFill>
                  <a:srgbClr val="000000"/>
                </a:solidFill>
              </a:rPr>
              <a:t>指令的运算都是按位进行的。    </a:t>
            </a:r>
            <a:endParaRPr lang="zh-CN" altLang="en-US" sz="3200" b="1" dirty="0"/>
          </a:p>
        </p:txBody>
      </p:sp>
      <p:grpSp>
        <p:nvGrpSpPr>
          <p:cNvPr id="5" name="Group 6"/>
          <p:cNvGrpSpPr>
            <a:grpSpLocks/>
          </p:cNvGrpSpPr>
          <p:nvPr/>
        </p:nvGrpSpPr>
        <p:grpSpPr bwMode="auto">
          <a:xfrm rot="-5400000">
            <a:off x="1344386" y="1498957"/>
            <a:ext cx="381000" cy="762000"/>
            <a:chOff x="4944" y="1056"/>
            <a:chExt cx="240" cy="672"/>
          </a:xfrm>
        </p:grpSpPr>
        <p:sp>
          <p:nvSpPr>
            <p:cNvPr id="6" name="AutoShape 7"/>
            <p:cNvSpPr>
              <a:spLocks noChangeArrowheads="1"/>
            </p:cNvSpPr>
            <p:nvPr/>
          </p:nvSpPr>
          <p:spPr bwMode="auto">
            <a:xfrm>
              <a:off x="4944" y="1344"/>
              <a:ext cx="240" cy="384"/>
            </a:xfrm>
            <a:prstGeom prst="flowChartMerge">
              <a:avLst/>
            </a:prstGeom>
            <a:solidFill>
              <a:srgbClr val="FF0000"/>
            </a:solidFill>
            <a:ln w="9525">
              <a:solidFill>
                <a:srgbClr val="FF0000"/>
              </a:solidFill>
              <a:miter lim="800000"/>
              <a:headEnd/>
              <a:tailEnd/>
            </a:ln>
          </p:spPr>
          <p:txBody>
            <a:bodyPr anchor="ctr">
              <a:spAutoFit/>
            </a:bodyPr>
            <a:lstStyle/>
            <a:p>
              <a:endParaRPr lang="zh-CN" altLang="en-US"/>
            </a:p>
          </p:txBody>
        </p:sp>
        <p:sp>
          <p:nvSpPr>
            <p:cNvPr id="7" name="Rectangle 8"/>
            <p:cNvSpPr>
              <a:spLocks noChangeArrowheads="1"/>
            </p:cNvSpPr>
            <p:nvPr/>
          </p:nvSpPr>
          <p:spPr bwMode="auto">
            <a:xfrm>
              <a:off x="4992" y="1056"/>
              <a:ext cx="144" cy="33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grpSp>
      <p:sp>
        <p:nvSpPr>
          <p:cNvPr id="8" name="Rectangle 9"/>
          <p:cNvSpPr>
            <a:spLocks noChangeArrowheads="1"/>
          </p:cNvSpPr>
          <p:nvPr/>
        </p:nvSpPr>
        <p:spPr bwMode="auto">
          <a:xfrm>
            <a:off x="756290" y="2564904"/>
            <a:ext cx="8001000" cy="259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40000"/>
              </a:spcBef>
            </a:pPr>
            <a:r>
              <a:rPr lang="en-US" altLang="zh-CN" sz="4000" b="1" dirty="0">
                <a:solidFill>
                  <a:srgbClr val="000000"/>
                </a:solidFill>
              </a:rPr>
              <a:t>    </a:t>
            </a:r>
            <a:r>
              <a:rPr lang="zh-CN" altLang="en-US" sz="3200" b="1" dirty="0">
                <a:solidFill>
                  <a:srgbClr val="1327E7"/>
                </a:solidFill>
              </a:rPr>
              <a:t>指令执行后对标志位的影响情况：</a:t>
            </a:r>
          </a:p>
          <a:p>
            <a:pPr>
              <a:spcBef>
                <a:spcPct val="40000"/>
              </a:spcBef>
            </a:pPr>
            <a:r>
              <a:rPr lang="zh-CN" altLang="en-US" sz="3600" b="1" dirty="0">
                <a:solidFill>
                  <a:srgbClr val="000000"/>
                </a:solidFill>
              </a:rPr>
              <a:t>    除</a:t>
            </a:r>
            <a:r>
              <a:rPr lang="en-US" altLang="zh-CN" sz="3600" b="1" dirty="0">
                <a:solidFill>
                  <a:srgbClr val="000000"/>
                </a:solidFill>
              </a:rPr>
              <a:t>NOT</a:t>
            </a:r>
            <a:r>
              <a:rPr lang="zh-CN" altLang="en-US" sz="3600" b="1" dirty="0">
                <a:solidFill>
                  <a:srgbClr val="000000"/>
                </a:solidFill>
              </a:rPr>
              <a:t>指令对标志位不产生影响外，其余指令将使</a:t>
            </a:r>
            <a:r>
              <a:rPr lang="en-US" altLang="zh-CN" sz="3600" b="1" dirty="0">
                <a:solidFill>
                  <a:srgbClr val="FF0101"/>
                </a:solidFill>
              </a:rPr>
              <a:t>CF</a:t>
            </a:r>
            <a:r>
              <a:rPr lang="zh-CN" altLang="en-US" sz="3600" b="1" dirty="0">
                <a:solidFill>
                  <a:srgbClr val="FF0101"/>
                </a:solidFill>
              </a:rPr>
              <a:t>、</a:t>
            </a:r>
            <a:r>
              <a:rPr lang="en-US" altLang="zh-CN" sz="3600" b="1" dirty="0">
                <a:solidFill>
                  <a:srgbClr val="FF0101"/>
                </a:solidFill>
              </a:rPr>
              <a:t>OF</a:t>
            </a:r>
            <a:r>
              <a:rPr lang="zh-CN" altLang="en-US" sz="3600" b="1" dirty="0">
                <a:solidFill>
                  <a:srgbClr val="FF0101"/>
                </a:solidFill>
              </a:rPr>
              <a:t>置</a:t>
            </a:r>
            <a:r>
              <a:rPr lang="en-US" altLang="zh-CN" sz="3600" b="1" dirty="0">
                <a:solidFill>
                  <a:srgbClr val="FF0101"/>
                </a:solidFill>
              </a:rPr>
              <a:t>0</a:t>
            </a:r>
            <a:r>
              <a:rPr lang="zh-CN" altLang="en-US" sz="3600" b="1" dirty="0">
                <a:solidFill>
                  <a:srgbClr val="000000"/>
                </a:solidFill>
              </a:rPr>
              <a:t>，并以正常规则设置</a:t>
            </a:r>
            <a:r>
              <a:rPr lang="en-US" altLang="zh-CN" sz="3600" b="1" dirty="0">
                <a:solidFill>
                  <a:srgbClr val="000000"/>
                </a:solidFill>
              </a:rPr>
              <a:t>SF</a:t>
            </a:r>
            <a:r>
              <a:rPr lang="zh-CN" altLang="en-US" sz="3600" b="1" dirty="0">
                <a:solidFill>
                  <a:srgbClr val="000000"/>
                </a:solidFill>
              </a:rPr>
              <a:t>、</a:t>
            </a:r>
            <a:r>
              <a:rPr lang="en-US" altLang="zh-CN" sz="3600" b="1" dirty="0">
                <a:solidFill>
                  <a:srgbClr val="000000"/>
                </a:solidFill>
              </a:rPr>
              <a:t>ZF</a:t>
            </a:r>
            <a:r>
              <a:rPr lang="zh-CN" altLang="en-US" sz="3600" b="1" dirty="0">
                <a:solidFill>
                  <a:srgbClr val="000000"/>
                </a:solidFill>
              </a:rPr>
              <a:t>和</a:t>
            </a:r>
            <a:r>
              <a:rPr lang="en-US" altLang="zh-CN" sz="3600" b="1" dirty="0">
                <a:solidFill>
                  <a:srgbClr val="000000"/>
                </a:solidFill>
              </a:rPr>
              <a:t>PF</a:t>
            </a:r>
            <a:r>
              <a:rPr lang="zh-CN" altLang="en-US" sz="3600" b="1" dirty="0">
                <a:solidFill>
                  <a:srgbClr val="000000"/>
                </a:solidFill>
              </a:rPr>
              <a:t>的</a:t>
            </a:r>
            <a:r>
              <a:rPr lang="zh-CN" altLang="en-US" sz="3600" b="1" dirty="0" smtClean="0">
                <a:solidFill>
                  <a:srgbClr val="000000"/>
                </a:solidFill>
              </a:rPr>
              <a:t>状态</a:t>
            </a:r>
            <a:r>
              <a:rPr lang="zh-CN" altLang="en-US" sz="3600" b="1" dirty="0">
                <a:solidFill>
                  <a:srgbClr val="000000"/>
                </a:solidFill>
              </a:rPr>
              <a:t>。</a:t>
            </a:r>
          </a:p>
        </p:txBody>
      </p:sp>
    </p:spTree>
    <p:extLst>
      <p:ext uri="{BB962C8B-B14F-4D97-AF65-F5344CB8AC3E}">
        <p14:creationId xmlns:p14="http://schemas.microsoft.com/office/powerpoint/2010/main" val="14196894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60648"/>
            <a:ext cx="8153400" cy="563563"/>
          </a:xfrm>
        </p:spPr>
        <p:txBody>
          <a:bodyPr/>
          <a:lstStyle/>
          <a:p>
            <a:r>
              <a:rPr lang="en-US" altLang="zh-CN" dirty="0"/>
              <a:t>4. 8086</a:t>
            </a:r>
            <a:r>
              <a:rPr lang="zh-CN" altLang="en-US" dirty="0"/>
              <a:t>的指令系统</a:t>
            </a:r>
          </a:p>
        </p:txBody>
      </p:sp>
      <p:sp>
        <p:nvSpPr>
          <p:cNvPr id="3" name="矩形 2"/>
          <p:cNvSpPr/>
          <p:nvPr/>
        </p:nvSpPr>
        <p:spPr>
          <a:xfrm>
            <a:off x="401215" y="1196752"/>
            <a:ext cx="2398413" cy="523220"/>
          </a:xfrm>
          <a:prstGeom prst="rect">
            <a:avLst/>
          </a:prstGeom>
        </p:spPr>
        <p:txBody>
          <a:bodyPr wrap="none">
            <a:spAutoFit/>
          </a:bodyPr>
          <a:lstStyle/>
          <a:p>
            <a:r>
              <a:rPr kumimoji="1" lang="zh-CN" altLang="en-US" sz="2800" b="1" dirty="0">
                <a:solidFill>
                  <a:srgbClr val="1327E7"/>
                </a:solidFill>
                <a:latin typeface="Tahoma" pitchFamily="34" charset="0"/>
                <a:ea typeface="宋体" pitchFamily="2" charset="-122"/>
              </a:rPr>
              <a:t>与     </a:t>
            </a:r>
            <a:r>
              <a:rPr kumimoji="1" lang="zh-CN" altLang="en-US" sz="2800" b="1" dirty="0" smtClean="0">
                <a:solidFill>
                  <a:srgbClr val="1327E7"/>
                </a:solidFill>
                <a:latin typeface="Tahoma" pitchFamily="34" charset="0"/>
                <a:ea typeface="宋体" pitchFamily="2" charset="-122"/>
              </a:rPr>
              <a:t>    </a:t>
            </a:r>
            <a:r>
              <a:rPr kumimoji="1" lang="en-US" altLang="zh-CN" sz="2800" b="1" dirty="0">
                <a:solidFill>
                  <a:srgbClr val="1327E7"/>
                </a:solidFill>
                <a:latin typeface="Tahoma" pitchFamily="34" charset="0"/>
                <a:ea typeface="宋体" pitchFamily="2" charset="-122"/>
              </a:rPr>
              <a:t>AND </a:t>
            </a:r>
            <a:endParaRPr lang="zh-CN" altLang="en-US" sz="2800" dirty="0">
              <a:solidFill>
                <a:srgbClr val="1327E7"/>
              </a:solidFill>
            </a:endParaRPr>
          </a:p>
        </p:txBody>
      </p:sp>
      <p:sp>
        <p:nvSpPr>
          <p:cNvPr id="4" name="TextBox 3"/>
          <p:cNvSpPr txBox="1"/>
          <p:nvPr/>
        </p:nvSpPr>
        <p:spPr>
          <a:xfrm>
            <a:off x="3131840" y="1196752"/>
            <a:ext cx="5040560" cy="461665"/>
          </a:xfrm>
          <a:prstGeom prst="rect">
            <a:avLst/>
          </a:prstGeom>
          <a:noFill/>
        </p:spPr>
        <p:txBody>
          <a:bodyPr wrap="square" rtlCol="0">
            <a:spAutoFit/>
          </a:bodyPr>
          <a:lstStyle/>
          <a:p>
            <a:r>
              <a:rPr lang="zh-CN" altLang="en-US" sz="2400" b="1" dirty="0" smtClean="0"/>
              <a:t>同为</a:t>
            </a:r>
            <a:r>
              <a:rPr lang="en-US" altLang="zh-CN" sz="2400" b="1" dirty="0" smtClean="0"/>
              <a:t>1</a:t>
            </a:r>
            <a:r>
              <a:rPr lang="zh-CN" altLang="en-US" sz="2400" b="1" dirty="0" smtClean="0"/>
              <a:t>则结果为</a:t>
            </a:r>
            <a:r>
              <a:rPr lang="en-US" altLang="zh-CN" sz="2400" b="1" dirty="0" smtClean="0"/>
              <a:t>1</a:t>
            </a:r>
            <a:r>
              <a:rPr lang="zh-CN" altLang="en-US" sz="2400" b="1" dirty="0" smtClean="0"/>
              <a:t>，否则结果为</a:t>
            </a:r>
            <a:r>
              <a:rPr lang="en-US" altLang="zh-CN" sz="2400" b="1" dirty="0" smtClean="0"/>
              <a:t>0</a:t>
            </a:r>
            <a:endParaRPr lang="zh-CN" altLang="en-US" sz="2400" b="1" dirty="0"/>
          </a:p>
        </p:txBody>
      </p:sp>
      <p:sp>
        <p:nvSpPr>
          <p:cNvPr id="5" name="矩形 4"/>
          <p:cNvSpPr/>
          <p:nvPr/>
        </p:nvSpPr>
        <p:spPr>
          <a:xfrm>
            <a:off x="401215" y="1637610"/>
            <a:ext cx="2246128" cy="523220"/>
          </a:xfrm>
          <a:prstGeom prst="rect">
            <a:avLst/>
          </a:prstGeom>
        </p:spPr>
        <p:txBody>
          <a:bodyPr wrap="none">
            <a:spAutoFit/>
          </a:bodyPr>
          <a:lstStyle/>
          <a:p>
            <a:r>
              <a:rPr kumimoji="1" lang="zh-CN" altLang="en-US" sz="2800" b="1" dirty="0" smtClean="0">
                <a:solidFill>
                  <a:srgbClr val="1327E7"/>
                </a:solidFill>
                <a:latin typeface="Tahoma" pitchFamily="34" charset="0"/>
                <a:ea typeface="宋体" pitchFamily="2" charset="-122"/>
              </a:rPr>
              <a:t>或          </a:t>
            </a:r>
            <a:r>
              <a:rPr kumimoji="1" lang="en-US" altLang="zh-CN" sz="2800" b="1" dirty="0" smtClean="0">
                <a:solidFill>
                  <a:srgbClr val="1327E7"/>
                </a:solidFill>
                <a:latin typeface="Tahoma" pitchFamily="34" charset="0"/>
                <a:ea typeface="宋体" pitchFamily="2" charset="-122"/>
              </a:rPr>
              <a:t>OR </a:t>
            </a:r>
            <a:endParaRPr lang="zh-CN" altLang="en-US" sz="2800" dirty="0">
              <a:solidFill>
                <a:srgbClr val="1327E7"/>
              </a:solidFill>
            </a:endParaRPr>
          </a:p>
        </p:txBody>
      </p:sp>
      <p:sp>
        <p:nvSpPr>
          <p:cNvPr id="6" name="TextBox 5"/>
          <p:cNvSpPr txBox="1"/>
          <p:nvPr/>
        </p:nvSpPr>
        <p:spPr>
          <a:xfrm>
            <a:off x="3131840" y="1628800"/>
            <a:ext cx="5040560" cy="461665"/>
          </a:xfrm>
          <a:prstGeom prst="rect">
            <a:avLst/>
          </a:prstGeom>
          <a:noFill/>
        </p:spPr>
        <p:txBody>
          <a:bodyPr wrap="square" rtlCol="0">
            <a:spAutoFit/>
          </a:bodyPr>
          <a:lstStyle/>
          <a:p>
            <a:r>
              <a:rPr lang="zh-CN" altLang="en-US" sz="2400" b="1" dirty="0" smtClean="0"/>
              <a:t>同为</a:t>
            </a:r>
            <a:r>
              <a:rPr lang="en-US" altLang="zh-CN" sz="2400" b="1" dirty="0" smtClean="0"/>
              <a:t>0</a:t>
            </a:r>
            <a:r>
              <a:rPr lang="zh-CN" altLang="en-US" sz="2400" b="1" dirty="0" smtClean="0"/>
              <a:t>则结果为</a:t>
            </a:r>
            <a:r>
              <a:rPr lang="en-US" altLang="zh-CN" sz="2400" b="1" dirty="0" smtClean="0"/>
              <a:t>0</a:t>
            </a:r>
            <a:r>
              <a:rPr lang="zh-CN" altLang="en-US" sz="2400" b="1" dirty="0" smtClean="0"/>
              <a:t>，否则结果为</a:t>
            </a:r>
            <a:r>
              <a:rPr lang="en-US" altLang="zh-CN" sz="2400" b="1" dirty="0" smtClean="0"/>
              <a:t>1</a:t>
            </a:r>
            <a:endParaRPr lang="zh-CN" altLang="en-US" sz="2400" b="1" dirty="0"/>
          </a:p>
        </p:txBody>
      </p:sp>
      <p:sp>
        <p:nvSpPr>
          <p:cNvPr id="7" name="矩形 6"/>
          <p:cNvSpPr/>
          <p:nvPr/>
        </p:nvSpPr>
        <p:spPr>
          <a:xfrm>
            <a:off x="401215" y="2060848"/>
            <a:ext cx="2481770" cy="523220"/>
          </a:xfrm>
          <a:prstGeom prst="rect">
            <a:avLst/>
          </a:prstGeom>
        </p:spPr>
        <p:txBody>
          <a:bodyPr wrap="none">
            <a:spAutoFit/>
          </a:bodyPr>
          <a:lstStyle/>
          <a:p>
            <a:r>
              <a:rPr kumimoji="1" lang="zh-CN" altLang="en-US" sz="2800" b="1" dirty="0" smtClean="0">
                <a:solidFill>
                  <a:srgbClr val="1327E7"/>
                </a:solidFill>
                <a:latin typeface="Tahoma" pitchFamily="34" charset="0"/>
                <a:ea typeface="宋体" pitchFamily="2" charset="-122"/>
              </a:rPr>
              <a:t>非          </a:t>
            </a:r>
            <a:r>
              <a:rPr kumimoji="1" lang="en-US" altLang="zh-CN" sz="2800" b="1" dirty="0" smtClean="0">
                <a:solidFill>
                  <a:srgbClr val="1327E7"/>
                </a:solidFill>
                <a:latin typeface="Tahoma" pitchFamily="34" charset="0"/>
                <a:ea typeface="宋体" pitchFamily="2" charset="-122"/>
              </a:rPr>
              <a:t>NOT </a:t>
            </a:r>
            <a:endParaRPr lang="zh-CN" altLang="en-US" sz="2800" dirty="0">
              <a:solidFill>
                <a:srgbClr val="1327E7"/>
              </a:solidFill>
            </a:endParaRPr>
          </a:p>
        </p:txBody>
      </p:sp>
      <p:sp>
        <p:nvSpPr>
          <p:cNvPr id="8" name="TextBox 7"/>
          <p:cNvSpPr txBox="1"/>
          <p:nvPr/>
        </p:nvSpPr>
        <p:spPr>
          <a:xfrm>
            <a:off x="3206140" y="2091625"/>
            <a:ext cx="5040560" cy="461665"/>
          </a:xfrm>
          <a:prstGeom prst="rect">
            <a:avLst/>
          </a:prstGeom>
          <a:noFill/>
        </p:spPr>
        <p:txBody>
          <a:bodyPr wrap="square" rtlCol="0">
            <a:spAutoFit/>
          </a:bodyPr>
          <a:lstStyle/>
          <a:p>
            <a:r>
              <a:rPr lang="zh-CN" altLang="en-US" sz="2400" b="1" dirty="0" smtClean="0"/>
              <a:t>取反，</a:t>
            </a:r>
            <a:r>
              <a:rPr lang="en-US" altLang="zh-CN" sz="2400" b="1" dirty="0" smtClean="0"/>
              <a:t>1</a:t>
            </a:r>
            <a:r>
              <a:rPr lang="zh-CN" altLang="en-US" sz="2400" b="1" dirty="0" smtClean="0"/>
              <a:t>变</a:t>
            </a:r>
            <a:r>
              <a:rPr lang="en-US" altLang="zh-CN" sz="2400" b="1" dirty="0" smtClean="0"/>
              <a:t>0</a:t>
            </a:r>
            <a:r>
              <a:rPr lang="zh-CN" altLang="en-US" sz="2400" b="1" dirty="0" smtClean="0"/>
              <a:t>，</a:t>
            </a:r>
            <a:r>
              <a:rPr lang="en-US" altLang="zh-CN" sz="2400" b="1" dirty="0" smtClean="0"/>
              <a:t>0</a:t>
            </a:r>
            <a:r>
              <a:rPr lang="zh-CN" altLang="en-US" sz="2400" b="1" dirty="0" smtClean="0"/>
              <a:t>变</a:t>
            </a:r>
            <a:r>
              <a:rPr lang="en-US" altLang="zh-CN" sz="2400" b="1" dirty="0" smtClean="0"/>
              <a:t>1</a:t>
            </a:r>
            <a:endParaRPr lang="zh-CN" altLang="en-US" sz="2400" b="1" dirty="0"/>
          </a:p>
        </p:txBody>
      </p:sp>
      <p:sp>
        <p:nvSpPr>
          <p:cNvPr id="9" name="矩形 8"/>
          <p:cNvSpPr/>
          <p:nvPr/>
        </p:nvSpPr>
        <p:spPr>
          <a:xfrm>
            <a:off x="401215" y="2564904"/>
            <a:ext cx="2428870" cy="523220"/>
          </a:xfrm>
          <a:prstGeom prst="rect">
            <a:avLst/>
          </a:prstGeom>
        </p:spPr>
        <p:txBody>
          <a:bodyPr wrap="none">
            <a:spAutoFit/>
          </a:bodyPr>
          <a:lstStyle/>
          <a:p>
            <a:r>
              <a:rPr kumimoji="1" lang="zh-CN" altLang="en-US" sz="2800" b="1" dirty="0" smtClean="0">
                <a:solidFill>
                  <a:srgbClr val="1327E7"/>
                </a:solidFill>
                <a:latin typeface="Tahoma" pitchFamily="34" charset="0"/>
                <a:ea typeface="宋体" pitchFamily="2" charset="-122"/>
              </a:rPr>
              <a:t>异或      </a:t>
            </a:r>
            <a:r>
              <a:rPr kumimoji="1" lang="en-US" altLang="zh-CN" sz="2800" b="1" dirty="0" smtClean="0">
                <a:solidFill>
                  <a:srgbClr val="1327E7"/>
                </a:solidFill>
                <a:latin typeface="Tahoma" pitchFamily="34" charset="0"/>
                <a:ea typeface="宋体" pitchFamily="2" charset="-122"/>
              </a:rPr>
              <a:t>XOR </a:t>
            </a:r>
            <a:endParaRPr lang="zh-CN" altLang="en-US" sz="2800" dirty="0">
              <a:solidFill>
                <a:srgbClr val="1327E7"/>
              </a:solidFill>
            </a:endParaRPr>
          </a:p>
        </p:txBody>
      </p:sp>
      <p:sp>
        <p:nvSpPr>
          <p:cNvPr id="10" name="TextBox 9"/>
          <p:cNvSpPr txBox="1"/>
          <p:nvPr/>
        </p:nvSpPr>
        <p:spPr>
          <a:xfrm>
            <a:off x="3203848" y="2626459"/>
            <a:ext cx="5040560" cy="461665"/>
          </a:xfrm>
          <a:prstGeom prst="rect">
            <a:avLst/>
          </a:prstGeom>
          <a:noFill/>
        </p:spPr>
        <p:txBody>
          <a:bodyPr wrap="square" rtlCol="0">
            <a:spAutoFit/>
          </a:bodyPr>
          <a:lstStyle/>
          <a:p>
            <a:r>
              <a:rPr lang="zh-CN" altLang="en-US" sz="2400" b="1" dirty="0" smtClean="0"/>
              <a:t>相同结果为</a:t>
            </a:r>
            <a:r>
              <a:rPr lang="en-US" altLang="zh-CN" sz="2400" b="1" dirty="0" smtClean="0"/>
              <a:t>0</a:t>
            </a:r>
            <a:r>
              <a:rPr lang="zh-CN" altLang="en-US" sz="2400" b="1" dirty="0" smtClean="0"/>
              <a:t>，不同结果为</a:t>
            </a:r>
            <a:r>
              <a:rPr lang="en-US" altLang="zh-CN" sz="2400" b="1" dirty="0" smtClean="0"/>
              <a:t>1</a:t>
            </a:r>
            <a:endParaRPr lang="zh-CN" altLang="en-US" sz="2400" b="1" dirty="0"/>
          </a:p>
        </p:txBody>
      </p:sp>
      <p:sp>
        <p:nvSpPr>
          <p:cNvPr id="11" name="矩形 10"/>
          <p:cNvSpPr/>
          <p:nvPr/>
        </p:nvSpPr>
        <p:spPr>
          <a:xfrm>
            <a:off x="401215" y="3068960"/>
            <a:ext cx="2428870" cy="523220"/>
          </a:xfrm>
          <a:prstGeom prst="rect">
            <a:avLst/>
          </a:prstGeom>
        </p:spPr>
        <p:txBody>
          <a:bodyPr wrap="none">
            <a:spAutoFit/>
          </a:bodyPr>
          <a:lstStyle/>
          <a:p>
            <a:r>
              <a:rPr kumimoji="1" lang="zh-CN" altLang="en-US" sz="2800" b="1" dirty="0" smtClean="0">
                <a:solidFill>
                  <a:srgbClr val="1327E7"/>
                </a:solidFill>
                <a:latin typeface="Tahoma" pitchFamily="34" charset="0"/>
                <a:ea typeface="宋体" pitchFamily="2" charset="-122"/>
              </a:rPr>
              <a:t>测试      </a:t>
            </a:r>
            <a:r>
              <a:rPr kumimoji="1" lang="en-US" altLang="zh-CN" sz="2800" b="1" dirty="0" smtClean="0">
                <a:solidFill>
                  <a:srgbClr val="1327E7"/>
                </a:solidFill>
                <a:latin typeface="Tahoma" pitchFamily="34" charset="0"/>
                <a:ea typeface="宋体" pitchFamily="2" charset="-122"/>
              </a:rPr>
              <a:t>TEST</a:t>
            </a:r>
            <a:endParaRPr lang="zh-CN" altLang="en-US" sz="2800" dirty="0">
              <a:solidFill>
                <a:srgbClr val="1327E7"/>
              </a:solidFill>
            </a:endParaRPr>
          </a:p>
        </p:txBody>
      </p:sp>
      <p:sp>
        <p:nvSpPr>
          <p:cNvPr id="12" name="TextBox 11"/>
          <p:cNvSpPr txBox="1"/>
          <p:nvPr/>
        </p:nvSpPr>
        <p:spPr>
          <a:xfrm>
            <a:off x="3131840" y="3130515"/>
            <a:ext cx="5040560" cy="830997"/>
          </a:xfrm>
          <a:prstGeom prst="rect">
            <a:avLst/>
          </a:prstGeom>
          <a:noFill/>
        </p:spPr>
        <p:txBody>
          <a:bodyPr wrap="square" rtlCol="0">
            <a:spAutoFit/>
          </a:bodyPr>
          <a:lstStyle/>
          <a:p>
            <a:r>
              <a:rPr lang="zh-CN" altLang="en-US" sz="2400" b="1" dirty="0" smtClean="0"/>
              <a:t>和“</a:t>
            </a:r>
            <a:r>
              <a:rPr lang="en-US" altLang="zh-CN" sz="2400" b="1" dirty="0" smtClean="0"/>
              <a:t>AND</a:t>
            </a:r>
            <a:r>
              <a:rPr lang="zh-CN" altLang="en-US" sz="2400" b="1" dirty="0" smtClean="0"/>
              <a:t>”的功能完全相同，但不改变任何操作数，只改变</a:t>
            </a:r>
            <a:r>
              <a:rPr lang="en-US" altLang="zh-CN" sz="2400" b="1" dirty="0" smtClean="0"/>
              <a:t>PSW</a:t>
            </a:r>
            <a:endParaRPr lang="zh-CN" altLang="en-US" sz="2400" b="1" dirty="0"/>
          </a:p>
        </p:txBody>
      </p:sp>
      <p:sp>
        <p:nvSpPr>
          <p:cNvPr id="13" name="矩形 12"/>
          <p:cNvSpPr/>
          <p:nvPr/>
        </p:nvSpPr>
        <p:spPr>
          <a:xfrm>
            <a:off x="485800" y="4077072"/>
            <a:ext cx="8118648" cy="523220"/>
          </a:xfrm>
          <a:prstGeom prst="rect">
            <a:avLst/>
          </a:prstGeom>
        </p:spPr>
        <p:txBody>
          <a:bodyPr wrap="square">
            <a:spAutoFit/>
          </a:bodyPr>
          <a:lstStyle/>
          <a:p>
            <a:pPr marL="457200" indent="-457200">
              <a:buFont typeface="Arial" pitchFamily="34" charset="0"/>
              <a:buChar char="•"/>
            </a:pPr>
            <a:r>
              <a:rPr lang="en-US" altLang="zh-CN" sz="2800" b="1" dirty="0">
                <a:latin typeface="Times New Roman" pitchFamily="18" charset="0"/>
              </a:rPr>
              <a:t>8086</a:t>
            </a:r>
            <a:r>
              <a:rPr lang="zh-CN" altLang="en-US" sz="2800" b="1" dirty="0">
                <a:latin typeface="Times New Roman" pitchFamily="18" charset="0"/>
              </a:rPr>
              <a:t>的逻辑的操作对象是字节或字，按位运算。</a:t>
            </a:r>
          </a:p>
        </p:txBody>
      </p:sp>
      <p:sp>
        <p:nvSpPr>
          <p:cNvPr id="14" name="矩形 13"/>
          <p:cNvSpPr/>
          <p:nvPr/>
        </p:nvSpPr>
        <p:spPr>
          <a:xfrm>
            <a:off x="485800" y="4725144"/>
            <a:ext cx="7470576" cy="461665"/>
          </a:xfrm>
          <a:prstGeom prst="rect">
            <a:avLst/>
          </a:prstGeom>
        </p:spPr>
        <p:txBody>
          <a:bodyPr wrap="square">
            <a:spAutoFit/>
          </a:bodyPr>
          <a:lstStyle/>
          <a:p>
            <a:pPr marL="342900" indent="-342900">
              <a:buFont typeface="Arial" pitchFamily="34" charset="0"/>
              <a:buChar char="•"/>
            </a:pPr>
            <a:r>
              <a:rPr lang="en-US" altLang="zh-CN" sz="2400" b="1" dirty="0">
                <a:solidFill>
                  <a:srgbClr val="FF0000"/>
                </a:solidFill>
                <a:latin typeface="Times New Roman" pitchFamily="18" charset="0"/>
              </a:rPr>
              <a:t>CF=OF=0</a:t>
            </a:r>
            <a:r>
              <a:rPr lang="zh-CN" altLang="en-US" sz="2400" b="1" dirty="0">
                <a:solidFill>
                  <a:srgbClr val="FF0000"/>
                </a:solidFill>
                <a:latin typeface="Times New Roman" pitchFamily="18" charset="0"/>
              </a:rPr>
              <a:t>，</a:t>
            </a:r>
            <a:r>
              <a:rPr lang="en-US" altLang="zh-CN" sz="2400" b="1" dirty="0">
                <a:solidFill>
                  <a:srgbClr val="FF0000"/>
                </a:solidFill>
                <a:latin typeface="Times New Roman" pitchFamily="18" charset="0"/>
              </a:rPr>
              <a:t>ZF</a:t>
            </a:r>
            <a:r>
              <a:rPr lang="zh-CN" altLang="en-US" sz="2400" b="1" dirty="0">
                <a:solidFill>
                  <a:srgbClr val="FF0000"/>
                </a:solidFill>
                <a:latin typeface="Times New Roman" pitchFamily="18" charset="0"/>
              </a:rPr>
              <a:t>、</a:t>
            </a:r>
            <a:r>
              <a:rPr lang="en-US" altLang="zh-CN" sz="2400" b="1" dirty="0">
                <a:solidFill>
                  <a:srgbClr val="FF0000"/>
                </a:solidFill>
                <a:latin typeface="Times New Roman" pitchFamily="18" charset="0"/>
              </a:rPr>
              <a:t>SF</a:t>
            </a:r>
            <a:r>
              <a:rPr lang="zh-CN" altLang="en-US" sz="2400" b="1" dirty="0">
                <a:solidFill>
                  <a:srgbClr val="FF0000"/>
                </a:solidFill>
                <a:latin typeface="Times New Roman" pitchFamily="18" charset="0"/>
              </a:rPr>
              <a:t>、</a:t>
            </a:r>
            <a:r>
              <a:rPr lang="en-US" altLang="zh-CN" sz="2400" b="1" dirty="0">
                <a:solidFill>
                  <a:srgbClr val="FF0000"/>
                </a:solidFill>
                <a:latin typeface="Times New Roman" pitchFamily="18" charset="0"/>
              </a:rPr>
              <a:t>PF</a:t>
            </a:r>
            <a:r>
              <a:rPr lang="zh-CN" altLang="en-US" sz="2400" b="1" dirty="0">
                <a:solidFill>
                  <a:srgbClr val="FF0000"/>
                </a:solidFill>
                <a:latin typeface="Times New Roman" pitchFamily="18" charset="0"/>
              </a:rPr>
              <a:t>根据结果改变，</a:t>
            </a:r>
            <a:r>
              <a:rPr lang="en-US" altLang="zh-CN" sz="2400" b="1" dirty="0">
                <a:solidFill>
                  <a:srgbClr val="FF0000"/>
                </a:solidFill>
                <a:latin typeface="Times New Roman" pitchFamily="18" charset="0"/>
              </a:rPr>
              <a:t>AF</a:t>
            </a:r>
            <a:r>
              <a:rPr lang="zh-CN" altLang="en-US" sz="2400" b="1" dirty="0">
                <a:solidFill>
                  <a:srgbClr val="FF0000"/>
                </a:solidFill>
                <a:latin typeface="Times New Roman" pitchFamily="18" charset="0"/>
              </a:rPr>
              <a:t>无定义。</a:t>
            </a:r>
            <a:endParaRPr lang="zh-CN" altLang="en-US" sz="2400" dirty="0">
              <a:solidFill>
                <a:srgbClr val="FF0000"/>
              </a:solidFill>
              <a:latin typeface="Times New Roman" pitchFamily="18" charset="0"/>
            </a:endParaRPr>
          </a:p>
        </p:txBody>
      </p:sp>
    </p:spTree>
    <p:extLst>
      <p:ext uri="{BB962C8B-B14F-4D97-AF65-F5344CB8AC3E}">
        <p14:creationId xmlns:p14="http://schemas.microsoft.com/office/powerpoint/2010/main" val="41954191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323528" y="1192396"/>
            <a:ext cx="4841390" cy="584775"/>
          </a:xfrm>
          <a:prstGeom prst="rect">
            <a:avLst/>
          </a:prstGeom>
        </p:spPr>
        <p:txBody>
          <a:bodyPr wrap="none">
            <a:spAutoFit/>
          </a:bodyPr>
          <a:lstStyle/>
          <a:p>
            <a:pPr lvl="1" eaLnBrk="1" hangingPunct="1"/>
            <a:r>
              <a:rPr lang="en-US" altLang="zh-CN" sz="3200" b="1" dirty="0">
                <a:solidFill>
                  <a:srgbClr val="000000"/>
                </a:solidFill>
              </a:rPr>
              <a:t>1. </a:t>
            </a:r>
            <a:r>
              <a:rPr lang="zh-CN" altLang="en-US" sz="3200" b="1" dirty="0">
                <a:solidFill>
                  <a:srgbClr val="000000"/>
                </a:solidFill>
              </a:rPr>
              <a:t>逻辑</a:t>
            </a:r>
            <a:r>
              <a:rPr lang="zh-CN" altLang="en-US" sz="3200" b="1" dirty="0">
                <a:solidFill>
                  <a:srgbClr val="FF0000"/>
                </a:solidFill>
              </a:rPr>
              <a:t>与</a:t>
            </a:r>
            <a:r>
              <a:rPr lang="zh-CN" altLang="en-US" sz="3200" b="1" dirty="0">
                <a:solidFill>
                  <a:srgbClr val="000000"/>
                </a:solidFill>
              </a:rPr>
              <a:t>指令（</a:t>
            </a:r>
            <a:r>
              <a:rPr lang="en-US" altLang="zh-CN" sz="3200" b="1" dirty="0">
                <a:solidFill>
                  <a:srgbClr val="000000"/>
                </a:solidFill>
              </a:rPr>
              <a:t>AND</a:t>
            </a:r>
            <a:r>
              <a:rPr lang="zh-CN" altLang="en-US" sz="3200" b="1" dirty="0">
                <a:solidFill>
                  <a:srgbClr val="000000"/>
                </a:solidFill>
              </a:rPr>
              <a:t>）</a:t>
            </a:r>
          </a:p>
        </p:txBody>
      </p:sp>
      <p:sp>
        <p:nvSpPr>
          <p:cNvPr id="4" name="矩形 3"/>
          <p:cNvSpPr/>
          <p:nvPr/>
        </p:nvSpPr>
        <p:spPr>
          <a:xfrm>
            <a:off x="1115616" y="1916832"/>
            <a:ext cx="3273910" cy="523220"/>
          </a:xfrm>
          <a:prstGeom prst="rect">
            <a:avLst/>
          </a:prstGeom>
        </p:spPr>
        <p:txBody>
          <a:bodyPr wrap="none">
            <a:spAutoFit/>
          </a:bodyPr>
          <a:lstStyle/>
          <a:p>
            <a:r>
              <a:rPr lang="en-US" altLang="zh-CN" sz="2800" dirty="0">
                <a:solidFill>
                  <a:srgbClr val="1327E7"/>
                </a:solidFill>
              </a:rPr>
              <a:t>AND  </a:t>
            </a:r>
            <a:r>
              <a:rPr lang="en-US" altLang="zh-CN" sz="2800" dirty="0" smtClean="0">
                <a:solidFill>
                  <a:srgbClr val="1327E7"/>
                </a:solidFill>
              </a:rPr>
              <a:t>  DST</a:t>
            </a:r>
            <a:r>
              <a:rPr lang="en-US" altLang="zh-CN" sz="2800" dirty="0">
                <a:solidFill>
                  <a:srgbClr val="1327E7"/>
                </a:solidFill>
              </a:rPr>
              <a:t>, </a:t>
            </a:r>
            <a:r>
              <a:rPr lang="en-US" altLang="zh-CN" sz="2800" dirty="0" smtClean="0">
                <a:solidFill>
                  <a:srgbClr val="1327E7"/>
                </a:solidFill>
              </a:rPr>
              <a:t>  SRC </a:t>
            </a:r>
            <a:endParaRPr lang="zh-CN" altLang="en-US" sz="2800" dirty="0">
              <a:solidFill>
                <a:srgbClr val="1327E7"/>
              </a:solidFill>
            </a:endParaRPr>
          </a:p>
        </p:txBody>
      </p:sp>
      <p:sp>
        <p:nvSpPr>
          <p:cNvPr id="5" name="矩形 4"/>
          <p:cNvSpPr/>
          <p:nvPr/>
        </p:nvSpPr>
        <p:spPr>
          <a:xfrm>
            <a:off x="4644008" y="1993776"/>
            <a:ext cx="3106941" cy="400110"/>
          </a:xfrm>
          <a:prstGeom prst="rect">
            <a:avLst/>
          </a:prstGeom>
        </p:spPr>
        <p:txBody>
          <a:bodyPr wrap="none">
            <a:spAutoFit/>
          </a:bodyPr>
          <a:lstStyle/>
          <a:p>
            <a:r>
              <a:rPr lang="zh-CN" altLang="en-US" sz="2000" dirty="0" smtClean="0">
                <a:solidFill>
                  <a:srgbClr val="000000"/>
                </a:solidFill>
              </a:rPr>
              <a:t>；</a:t>
            </a:r>
            <a:r>
              <a:rPr lang="en-US" altLang="zh-CN" sz="2000" dirty="0" smtClean="0">
                <a:solidFill>
                  <a:srgbClr val="000000"/>
                </a:solidFill>
              </a:rPr>
              <a:t>(</a:t>
            </a:r>
            <a:r>
              <a:rPr lang="en-US" altLang="zh-CN" sz="2000" dirty="0">
                <a:solidFill>
                  <a:srgbClr val="000000"/>
                </a:solidFill>
              </a:rPr>
              <a:t>DST)←(DST)∧(SRC) </a:t>
            </a:r>
            <a:endParaRPr lang="zh-CN" altLang="en-US" sz="2000" dirty="0"/>
          </a:p>
        </p:txBody>
      </p:sp>
      <p:sp>
        <p:nvSpPr>
          <p:cNvPr id="6" name="矩形标注 5"/>
          <p:cNvSpPr/>
          <p:nvPr/>
        </p:nvSpPr>
        <p:spPr>
          <a:xfrm>
            <a:off x="664359" y="3861048"/>
            <a:ext cx="2088232" cy="936104"/>
          </a:xfrm>
          <a:prstGeom prst="wedgeRectCallout">
            <a:avLst>
              <a:gd name="adj1" fmla="val 50323"/>
              <a:gd name="adj2" fmla="val -2207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7" name="矩形标注 6"/>
          <p:cNvSpPr/>
          <p:nvPr/>
        </p:nvSpPr>
        <p:spPr>
          <a:xfrm>
            <a:off x="3052670" y="3861048"/>
            <a:ext cx="2088232" cy="936104"/>
          </a:xfrm>
          <a:prstGeom prst="wedgeRectCallout">
            <a:avLst>
              <a:gd name="adj1" fmla="val -21380"/>
              <a:gd name="adj2" fmla="val -21467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smtClean="0"/>
              <a:t>存储单元</a:t>
            </a:r>
            <a:endParaRPr lang="en-US" altLang="zh-CN" b="1" dirty="0" smtClean="0"/>
          </a:p>
          <a:p>
            <a:pPr algn="ctr"/>
            <a:r>
              <a:rPr lang="zh-CN" altLang="en-US" b="1" dirty="0"/>
              <a:t>立即数</a:t>
            </a:r>
          </a:p>
        </p:txBody>
      </p:sp>
      <p:sp>
        <p:nvSpPr>
          <p:cNvPr id="8" name="矩形 7"/>
          <p:cNvSpPr/>
          <p:nvPr/>
        </p:nvSpPr>
        <p:spPr>
          <a:xfrm>
            <a:off x="1115616" y="5301208"/>
            <a:ext cx="6088526" cy="523220"/>
          </a:xfrm>
          <a:prstGeom prst="rect">
            <a:avLst/>
          </a:prstGeom>
        </p:spPr>
        <p:txBody>
          <a:bodyPr wrap="none">
            <a:spAutoFit/>
          </a:bodyPr>
          <a:lstStyle/>
          <a:p>
            <a:pPr eaLnBrk="1" hangingPunct="1"/>
            <a:r>
              <a:rPr lang="zh-CN" altLang="en-US" sz="2800" b="1" dirty="0">
                <a:solidFill>
                  <a:srgbClr val="000000"/>
                </a:solidFill>
              </a:rPr>
              <a:t>但</a:t>
            </a:r>
            <a:r>
              <a:rPr lang="en-US" altLang="zh-CN" sz="2800" b="1" dirty="0">
                <a:solidFill>
                  <a:srgbClr val="000000"/>
                </a:solidFill>
              </a:rPr>
              <a:t>DST</a:t>
            </a:r>
            <a:r>
              <a:rPr lang="zh-CN" altLang="en-US" sz="2800" b="1" dirty="0" smtClean="0">
                <a:solidFill>
                  <a:srgbClr val="000000"/>
                </a:solidFill>
              </a:rPr>
              <a:t>和</a:t>
            </a:r>
            <a:r>
              <a:rPr lang="en-US" altLang="zh-CN" sz="2800" b="1" dirty="0" smtClean="0">
                <a:solidFill>
                  <a:srgbClr val="000000"/>
                </a:solidFill>
              </a:rPr>
              <a:t>SRC</a:t>
            </a:r>
            <a:r>
              <a:rPr lang="zh-CN" altLang="en-US" sz="2800" b="1" dirty="0" smtClean="0">
                <a:solidFill>
                  <a:srgbClr val="000000"/>
                </a:solidFill>
              </a:rPr>
              <a:t>不能</a:t>
            </a:r>
            <a:r>
              <a:rPr lang="zh-CN" altLang="en-US" sz="2800" b="1" dirty="0">
                <a:solidFill>
                  <a:srgbClr val="000000"/>
                </a:solidFill>
              </a:rPr>
              <a:t>同时为存储单元。 </a:t>
            </a:r>
          </a:p>
        </p:txBody>
      </p:sp>
      <p:sp>
        <p:nvSpPr>
          <p:cNvPr id="9" name="矩形 8"/>
          <p:cNvSpPr/>
          <p:nvPr/>
        </p:nvSpPr>
        <p:spPr>
          <a:xfrm>
            <a:off x="5508104" y="3140968"/>
            <a:ext cx="4248472" cy="978729"/>
          </a:xfrm>
          <a:prstGeom prst="rect">
            <a:avLst/>
          </a:prstGeom>
        </p:spPr>
        <p:txBody>
          <a:bodyPr wrap="square">
            <a:spAutoFit/>
          </a:bodyPr>
          <a:lstStyle/>
          <a:p>
            <a:pPr>
              <a:spcBef>
                <a:spcPct val="40000"/>
              </a:spcBef>
            </a:pPr>
            <a:r>
              <a:rPr lang="en-US" altLang="zh-CN" sz="2400" b="1" dirty="0">
                <a:solidFill>
                  <a:srgbClr val="FF0101"/>
                </a:solidFill>
              </a:rPr>
              <a:t>CF</a:t>
            </a:r>
            <a:r>
              <a:rPr lang="zh-CN" altLang="en-US" sz="2400" b="1" dirty="0">
                <a:solidFill>
                  <a:srgbClr val="FF0101"/>
                </a:solidFill>
              </a:rPr>
              <a:t>、</a:t>
            </a:r>
            <a:r>
              <a:rPr lang="en-US" altLang="zh-CN" sz="2400" b="1" dirty="0">
                <a:solidFill>
                  <a:srgbClr val="FF0101"/>
                </a:solidFill>
              </a:rPr>
              <a:t>OF</a:t>
            </a:r>
            <a:r>
              <a:rPr lang="zh-CN" altLang="en-US" sz="2400" b="1" dirty="0">
                <a:solidFill>
                  <a:srgbClr val="FF0101"/>
                </a:solidFill>
              </a:rPr>
              <a:t>置</a:t>
            </a:r>
            <a:r>
              <a:rPr lang="en-US" altLang="zh-CN" sz="2400" b="1" dirty="0">
                <a:solidFill>
                  <a:srgbClr val="FF0101"/>
                </a:solidFill>
              </a:rPr>
              <a:t>0</a:t>
            </a:r>
            <a:r>
              <a:rPr lang="zh-CN" altLang="en-US" sz="2400" b="1" dirty="0" smtClean="0">
                <a:solidFill>
                  <a:srgbClr val="000000"/>
                </a:solidFill>
              </a:rPr>
              <a:t>，</a:t>
            </a:r>
            <a:endParaRPr lang="en-US" altLang="zh-CN" sz="2400" b="1" dirty="0" smtClean="0">
              <a:solidFill>
                <a:srgbClr val="000000"/>
              </a:solidFill>
            </a:endParaRPr>
          </a:p>
          <a:p>
            <a:pPr>
              <a:spcBef>
                <a:spcPct val="40000"/>
              </a:spcBef>
            </a:pPr>
            <a:r>
              <a:rPr lang="zh-CN" altLang="en-US" sz="2400" b="1" dirty="0" smtClean="0">
                <a:solidFill>
                  <a:srgbClr val="000000"/>
                </a:solidFill>
              </a:rPr>
              <a:t>设置</a:t>
            </a:r>
            <a:r>
              <a:rPr lang="en-US" altLang="zh-CN" sz="2400" b="1" dirty="0">
                <a:solidFill>
                  <a:srgbClr val="000000"/>
                </a:solidFill>
              </a:rPr>
              <a:t>SF</a:t>
            </a:r>
            <a:r>
              <a:rPr lang="zh-CN" altLang="en-US" sz="2400" b="1" dirty="0">
                <a:solidFill>
                  <a:srgbClr val="000000"/>
                </a:solidFill>
              </a:rPr>
              <a:t>、</a:t>
            </a:r>
            <a:r>
              <a:rPr lang="en-US" altLang="zh-CN" sz="2400" b="1" dirty="0">
                <a:solidFill>
                  <a:srgbClr val="000000"/>
                </a:solidFill>
              </a:rPr>
              <a:t>ZF</a:t>
            </a:r>
            <a:r>
              <a:rPr lang="zh-CN" altLang="en-US" sz="2400" b="1" dirty="0">
                <a:solidFill>
                  <a:srgbClr val="000000"/>
                </a:solidFill>
              </a:rPr>
              <a:t>和</a:t>
            </a:r>
            <a:r>
              <a:rPr lang="en-US" altLang="zh-CN" sz="2400" b="1" dirty="0">
                <a:solidFill>
                  <a:srgbClr val="000000"/>
                </a:solidFill>
              </a:rPr>
              <a:t>PF</a:t>
            </a:r>
            <a:r>
              <a:rPr lang="zh-CN" altLang="en-US" sz="2400" b="1" dirty="0">
                <a:solidFill>
                  <a:srgbClr val="000000"/>
                </a:solidFill>
              </a:rPr>
              <a:t>的</a:t>
            </a:r>
            <a:r>
              <a:rPr lang="zh-CN" altLang="en-US" sz="2400" b="1" dirty="0" smtClean="0">
                <a:solidFill>
                  <a:srgbClr val="000000"/>
                </a:solidFill>
              </a:rPr>
              <a:t>状态</a:t>
            </a:r>
            <a:endParaRPr lang="zh-CN" altLang="en-US" sz="2400" b="1" dirty="0"/>
          </a:p>
        </p:txBody>
      </p:sp>
      <p:sp>
        <p:nvSpPr>
          <p:cNvPr id="10" name="矩形 9"/>
          <p:cNvSpPr/>
          <p:nvPr/>
        </p:nvSpPr>
        <p:spPr>
          <a:xfrm>
            <a:off x="5508104" y="2636912"/>
            <a:ext cx="1696038" cy="504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PSW</a:t>
            </a:r>
            <a:endParaRPr lang="zh-CN" altLang="en-US" sz="2400" b="1" dirty="0"/>
          </a:p>
        </p:txBody>
      </p:sp>
    </p:spTree>
    <p:extLst>
      <p:ext uri="{BB962C8B-B14F-4D97-AF65-F5344CB8AC3E}">
        <p14:creationId xmlns:p14="http://schemas.microsoft.com/office/powerpoint/2010/main" val="28015479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4"/>
          <p:cNvSpPr>
            <a:spLocks noChangeArrowheads="1"/>
          </p:cNvSpPr>
          <p:nvPr/>
        </p:nvSpPr>
        <p:spPr bwMode="auto">
          <a:xfrm>
            <a:off x="604203" y="1487488"/>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40000"/>
              </a:spcBef>
            </a:pPr>
            <a:endParaRPr lang="zh-CN" altLang="zh-CN" sz="4000">
              <a:solidFill>
                <a:srgbClr val="000000"/>
              </a:solidFill>
            </a:endParaRPr>
          </a:p>
        </p:txBody>
      </p:sp>
      <p:sp>
        <p:nvSpPr>
          <p:cNvPr id="5" name="Text Box 7"/>
          <p:cNvSpPr txBox="1">
            <a:spLocks noChangeArrowheads="1"/>
          </p:cNvSpPr>
          <p:nvPr/>
        </p:nvSpPr>
        <p:spPr bwMode="auto">
          <a:xfrm>
            <a:off x="716121" y="1268760"/>
            <a:ext cx="7777163"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3.20  </a:t>
            </a:r>
            <a:r>
              <a:rPr lang="zh-CN" altLang="en-US" dirty="0">
                <a:solidFill>
                  <a:srgbClr val="1327E7"/>
                </a:solidFill>
              </a:rPr>
              <a:t>求两个操作数的逻辑与</a:t>
            </a:r>
            <a:r>
              <a:rPr lang="zh-CN" altLang="en-US" dirty="0" smtClean="0">
                <a:solidFill>
                  <a:srgbClr val="1327E7"/>
                </a:solidFill>
              </a:rPr>
              <a:t>。</a:t>
            </a:r>
            <a:endParaRPr lang="en-US" altLang="zh-CN" dirty="0" smtClean="0">
              <a:solidFill>
                <a:srgbClr val="1327E7"/>
              </a:solidFill>
            </a:endParaRPr>
          </a:p>
          <a:p>
            <a:pPr eaLnBrk="1" hangingPunct="1"/>
            <a:endParaRPr lang="zh-CN" altLang="en-US" dirty="0">
              <a:solidFill>
                <a:srgbClr val="000000"/>
              </a:solidFill>
            </a:endParaRPr>
          </a:p>
          <a:p>
            <a:pPr eaLnBrk="1" hangingPunct="1"/>
            <a:r>
              <a:rPr lang="zh-CN" altLang="en-US" dirty="0">
                <a:solidFill>
                  <a:srgbClr val="000000"/>
                </a:solidFill>
              </a:rPr>
              <a:t>解：设</a:t>
            </a:r>
            <a:r>
              <a:rPr lang="en-US" altLang="zh-CN" dirty="0">
                <a:solidFill>
                  <a:srgbClr val="000000"/>
                </a:solidFill>
              </a:rPr>
              <a:t>VAR1</a:t>
            </a:r>
            <a:r>
              <a:rPr lang="zh-CN" altLang="en-US" dirty="0">
                <a:solidFill>
                  <a:srgbClr val="000000"/>
                </a:solidFill>
              </a:rPr>
              <a:t>为字型变量，则有：</a:t>
            </a:r>
          </a:p>
          <a:p>
            <a:pPr eaLnBrk="1" hangingPunct="1"/>
            <a:r>
              <a:rPr lang="en-US" altLang="zh-CN" dirty="0">
                <a:solidFill>
                  <a:srgbClr val="000000"/>
                </a:solidFill>
              </a:rPr>
              <a:t>AND	AX</a:t>
            </a:r>
            <a:r>
              <a:rPr lang="zh-CN" altLang="en-US" dirty="0">
                <a:solidFill>
                  <a:srgbClr val="000000"/>
                </a:solidFill>
              </a:rPr>
              <a:t>，</a:t>
            </a:r>
            <a:r>
              <a:rPr lang="en-US" altLang="zh-CN" dirty="0">
                <a:solidFill>
                  <a:srgbClr val="000000"/>
                </a:solidFill>
              </a:rPr>
              <a:t>BX		</a:t>
            </a:r>
            <a:r>
              <a:rPr lang="zh-CN" altLang="en-US" dirty="0">
                <a:solidFill>
                  <a:srgbClr val="000000"/>
                </a:solidFill>
              </a:rPr>
              <a:t>；</a:t>
            </a:r>
            <a:r>
              <a:rPr lang="en-US" altLang="zh-CN" dirty="0">
                <a:solidFill>
                  <a:schemeClr val="accent6"/>
                </a:solidFill>
              </a:rPr>
              <a:t>(AX)←(AX)∧(BX)</a:t>
            </a:r>
          </a:p>
          <a:p>
            <a:pPr eaLnBrk="1" hangingPunct="1"/>
            <a:r>
              <a:rPr lang="en-US" altLang="zh-CN" dirty="0">
                <a:solidFill>
                  <a:srgbClr val="000000"/>
                </a:solidFill>
              </a:rPr>
              <a:t>AND	AL, 156		</a:t>
            </a:r>
          </a:p>
          <a:p>
            <a:pPr eaLnBrk="1" hangingPunct="1"/>
            <a:r>
              <a:rPr lang="en-US" altLang="zh-CN" sz="2400" dirty="0">
                <a:solidFill>
                  <a:srgbClr val="000000"/>
                </a:solidFill>
              </a:rPr>
              <a:t>  </a:t>
            </a:r>
            <a:r>
              <a:rPr lang="zh-CN" altLang="en-US" sz="2400" dirty="0">
                <a:solidFill>
                  <a:schemeClr val="accent6"/>
                </a:solidFill>
              </a:rPr>
              <a:t>；</a:t>
            </a:r>
            <a:r>
              <a:rPr lang="en-US" altLang="zh-CN" sz="2400" dirty="0">
                <a:solidFill>
                  <a:schemeClr val="accent6"/>
                </a:solidFill>
              </a:rPr>
              <a:t>(AL)←(AL)∧1001 1100B  (156=1001 1100B)</a:t>
            </a:r>
          </a:p>
          <a:p>
            <a:pPr eaLnBrk="1" hangingPunct="1"/>
            <a:r>
              <a:rPr lang="en-US" altLang="zh-CN" dirty="0">
                <a:solidFill>
                  <a:srgbClr val="000000"/>
                </a:solidFill>
              </a:rPr>
              <a:t>AND	VAR1, 78AAH	</a:t>
            </a:r>
          </a:p>
          <a:p>
            <a:pPr eaLnBrk="1" hangingPunct="1"/>
            <a:r>
              <a:rPr lang="en-US" altLang="zh-CN" sz="2400" dirty="0">
                <a:solidFill>
                  <a:schemeClr val="accent6"/>
                </a:solidFill>
              </a:rPr>
              <a:t>                 </a:t>
            </a:r>
            <a:r>
              <a:rPr lang="zh-CN" altLang="en-US" sz="2400" dirty="0">
                <a:solidFill>
                  <a:schemeClr val="accent6"/>
                </a:solidFill>
              </a:rPr>
              <a:t>；</a:t>
            </a:r>
            <a:r>
              <a:rPr lang="en-US" altLang="zh-CN" sz="2400" dirty="0">
                <a:solidFill>
                  <a:schemeClr val="accent6"/>
                </a:solidFill>
              </a:rPr>
              <a:t>(VAR1)←(VAR1)∧78AAH</a:t>
            </a:r>
          </a:p>
          <a:p>
            <a:pPr eaLnBrk="1" hangingPunct="1"/>
            <a:r>
              <a:rPr lang="en-US" altLang="zh-CN" dirty="0">
                <a:solidFill>
                  <a:srgbClr val="000000"/>
                </a:solidFill>
              </a:rPr>
              <a:t>AND	CX, [SI]		</a:t>
            </a:r>
          </a:p>
          <a:p>
            <a:pPr eaLnBrk="1" hangingPunct="1"/>
            <a:r>
              <a:rPr lang="en-US" altLang="zh-CN" sz="2400" dirty="0">
                <a:solidFill>
                  <a:srgbClr val="000000"/>
                </a:solidFill>
              </a:rPr>
              <a:t>                 </a:t>
            </a:r>
            <a:r>
              <a:rPr lang="zh-CN" altLang="en-US" sz="2400" dirty="0">
                <a:solidFill>
                  <a:schemeClr val="accent6"/>
                </a:solidFill>
              </a:rPr>
              <a:t>；</a:t>
            </a:r>
            <a:r>
              <a:rPr lang="en-US" altLang="zh-CN" sz="2400" dirty="0">
                <a:solidFill>
                  <a:schemeClr val="accent6"/>
                </a:solidFill>
              </a:rPr>
              <a:t>(CX)←(CX)∧(</a:t>
            </a:r>
            <a:r>
              <a:rPr lang="zh-CN" altLang="en-US" sz="2400" dirty="0">
                <a:solidFill>
                  <a:schemeClr val="accent6"/>
                </a:solidFill>
              </a:rPr>
              <a:t>（</a:t>
            </a:r>
            <a:r>
              <a:rPr lang="en-US" altLang="zh-CN" sz="2400" dirty="0">
                <a:solidFill>
                  <a:schemeClr val="accent6"/>
                </a:solidFill>
              </a:rPr>
              <a:t>SI</a:t>
            </a:r>
            <a:r>
              <a:rPr lang="zh-CN" altLang="en-US" sz="2400" dirty="0">
                <a:solidFill>
                  <a:schemeClr val="accent6"/>
                </a:solidFill>
              </a:rPr>
              <a:t>）</a:t>
            </a:r>
            <a:r>
              <a:rPr lang="en-US" altLang="zh-CN" sz="2400" dirty="0">
                <a:solidFill>
                  <a:schemeClr val="accent6"/>
                </a:solidFill>
              </a:rPr>
              <a:t>)</a:t>
            </a:r>
          </a:p>
        </p:txBody>
      </p:sp>
    </p:spTree>
    <p:extLst>
      <p:ext uri="{BB962C8B-B14F-4D97-AF65-F5344CB8AC3E}">
        <p14:creationId xmlns:p14="http://schemas.microsoft.com/office/powerpoint/2010/main" val="1752639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矩形 2"/>
          <p:cNvSpPr/>
          <p:nvPr/>
        </p:nvSpPr>
        <p:spPr>
          <a:xfrm>
            <a:off x="323528" y="1192396"/>
            <a:ext cx="5445722" cy="584775"/>
          </a:xfrm>
          <a:prstGeom prst="rect">
            <a:avLst/>
          </a:prstGeom>
        </p:spPr>
        <p:txBody>
          <a:bodyPr wrap="none">
            <a:spAutoFit/>
          </a:bodyPr>
          <a:lstStyle/>
          <a:p>
            <a:pPr lvl="1" eaLnBrk="1" hangingPunct="1"/>
            <a:r>
              <a:rPr lang="en-US" altLang="zh-CN" sz="3200" b="1" dirty="0" smtClean="0">
                <a:solidFill>
                  <a:srgbClr val="000000"/>
                </a:solidFill>
              </a:rPr>
              <a:t>2. </a:t>
            </a:r>
            <a:r>
              <a:rPr lang="zh-CN" altLang="en-US" sz="3200" b="1" dirty="0" smtClean="0">
                <a:solidFill>
                  <a:srgbClr val="000000"/>
                </a:solidFill>
              </a:rPr>
              <a:t>逻辑</a:t>
            </a:r>
            <a:r>
              <a:rPr lang="zh-CN" altLang="en-US" sz="3200" b="1" dirty="0" smtClean="0">
                <a:solidFill>
                  <a:srgbClr val="FF0000"/>
                </a:solidFill>
              </a:rPr>
              <a:t>测试</a:t>
            </a:r>
            <a:r>
              <a:rPr lang="zh-CN" altLang="en-US" sz="3200" b="1" dirty="0" smtClean="0">
                <a:solidFill>
                  <a:srgbClr val="000000"/>
                </a:solidFill>
              </a:rPr>
              <a:t>指令（</a:t>
            </a:r>
            <a:r>
              <a:rPr lang="en-US" altLang="zh-CN" sz="3200" b="1" dirty="0" smtClean="0">
                <a:solidFill>
                  <a:srgbClr val="000000"/>
                </a:solidFill>
              </a:rPr>
              <a:t>TEST</a:t>
            </a:r>
            <a:r>
              <a:rPr lang="zh-CN" altLang="en-US" sz="3200" b="1" dirty="0" smtClean="0">
                <a:solidFill>
                  <a:srgbClr val="000000"/>
                </a:solidFill>
              </a:rPr>
              <a:t>）</a:t>
            </a:r>
            <a:endParaRPr lang="zh-CN" altLang="en-US" sz="3200" b="1" dirty="0">
              <a:solidFill>
                <a:srgbClr val="000000"/>
              </a:solidFill>
            </a:endParaRPr>
          </a:p>
        </p:txBody>
      </p:sp>
      <p:sp>
        <p:nvSpPr>
          <p:cNvPr id="5" name="矩形 4"/>
          <p:cNvSpPr/>
          <p:nvPr/>
        </p:nvSpPr>
        <p:spPr>
          <a:xfrm>
            <a:off x="1115616" y="1916832"/>
            <a:ext cx="3426131" cy="523220"/>
          </a:xfrm>
          <a:prstGeom prst="rect">
            <a:avLst/>
          </a:prstGeom>
        </p:spPr>
        <p:txBody>
          <a:bodyPr wrap="none">
            <a:spAutoFit/>
          </a:bodyPr>
          <a:lstStyle/>
          <a:p>
            <a:r>
              <a:rPr lang="en-US" altLang="zh-CN" sz="2800" dirty="0" smtClean="0">
                <a:solidFill>
                  <a:srgbClr val="1327E7"/>
                </a:solidFill>
              </a:rPr>
              <a:t>TEST    DST</a:t>
            </a:r>
            <a:r>
              <a:rPr lang="en-US" altLang="zh-CN" sz="2800" dirty="0">
                <a:solidFill>
                  <a:srgbClr val="1327E7"/>
                </a:solidFill>
              </a:rPr>
              <a:t>, </a:t>
            </a:r>
            <a:r>
              <a:rPr lang="en-US" altLang="zh-CN" sz="2800" dirty="0" smtClean="0">
                <a:solidFill>
                  <a:srgbClr val="1327E7"/>
                </a:solidFill>
              </a:rPr>
              <a:t>  SRC </a:t>
            </a:r>
            <a:endParaRPr lang="zh-CN" altLang="en-US" sz="2800" dirty="0">
              <a:solidFill>
                <a:srgbClr val="1327E7"/>
              </a:solidFill>
            </a:endParaRPr>
          </a:p>
        </p:txBody>
      </p:sp>
      <p:sp>
        <p:nvSpPr>
          <p:cNvPr id="6" name="矩形 5"/>
          <p:cNvSpPr/>
          <p:nvPr/>
        </p:nvSpPr>
        <p:spPr>
          <a:xfrm>
            <a:off x="4644008" y="1993776"/>
            <a:ext cx="2321469" cy="400110"/>
          </a:xfrm>
          <a:prstGeom prst="rect">
            <a:avLst/>
          </a:prstGeom>
        </p:spPr>
        <p:txBody>
          <a:bodyPr wrap="none">
            <a:spAutoFit/>
          </a:bodyPr>
          <a:lstStyle/>
          <a:p>
            <a:r>
              <a:rPr lang="zh-CN" altLang="en-US" sz="2000" b="1" dirty="0" smtClean="0">
                <a:solidFill>
                  <a:srgbClr val="000000"/>
                </a:solidFill>
              </a:rPr>
              <a:t>；</a:t>
            </a:r>
            <a:r>
              <a:rPr lang="en-US" altLang="zh-CN" sz="2000" b="1" dirty="0" smtClean="0">
                <a:solidFill>
                  <a:srgbClr val="000000"/>
                </a:solidFill>
              </a:rPr>
              <a:t> (</a:t>
            </a:r>
            <a:r>
              <a:rPr lang="en-US" altLang="zh-CN" sz="2000" b="1" dirty="0">
                <a:solidFill>
                  <a:srgbClr val="000000"/>
                </a:solidFill>
              </a:rPr>
              <a:t>DST)∧(SRC) </a:t>
            </a:r>
            <a:endParaRPr lang="zh-CN" altLang="en-US" sz="2000" b="1" dirty="0"/>
          </a:p>
        </p:txBody>
      </p:sp>
      <p:sp>
        <p:nvSpPr>
          <p:cNvPr id="7" name="矩形标注 6"/>
          <p:cNvSpPr/>
          <p:nvPr/>
        </p:nvSpPr>
        <p:spPr>
          <a:xfrm>
            <a:off x="664359" y="3861048"/>
            <a:ext cx="2088232" cy="936104"/>
          </a:xfrm>
          <a:prstGeom prst="wedgeRectCallout">
            <a:avLst>
              <a:gd name="adj1" fmla="val 50323"/>
              <a:gd name="adj2" fmla="val -2207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8" name="矩形标注 7"/>
          <p:cNvSpPr/>
          <p:nvPr/>
        </p:nvSpPr>
        <p:spPr>
          <a:xfrm>
            <a:off x="3052670" y="3861048"/>
            <a:ext cx="2088232" cy="936104"/>
          </a:xfrm>
          <a:prstGeom prst="wedgeRectCallout">
            <a:avLst>
              <a:gd name="adj1" fmla="val -21380"/>
              <a:gd name="adj2" fmla="val -21467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smtClean="0"/>
              <a:t>存储单元</a:t>
            </a:r>
            <a:endParaRPr lang="en-US" altLang="zh-CN" b="1" dirty="0" smtClean="0"/>
          </a:p>
          <a:p>
            <a:pPr algn="ctr"/>
            <a:r>
              <a:rPr lang="zh-CN" altLang="en-US" b="1" dirty="0"/>
              <a:t>立即数</a:t>
            </a:r>
          </a:p>
        </p:txBody>
      </p:sp>
      <p:sp>
        <p:nvSpPr>
          <p:cNvPr id="9" name="矩形 8"/>
          <p:cNvSpPr/>
          <p:nvPr/>
        </p:nvSpPr>
        <p:spPr>
          <a:xfrm>
            <a:off x="889497" y="5025856"/>
            <a:ext cx="5989140" cy="954107"/>
          </a:xfrm>
          <a:prstGeom prst="rect">
            <a:avLst/>
          </a:prstGeom>
        </p:spPr>
        <p:txBody>
          <a:bodyPr wrap="none">
            <a:spAutoFit/>
          </a:bodyPr>
          <a:lstStyle/>
          <a:p>
            <a:pPr eaLnBrk="1" hangingPunct="1"/>
            <a:r>
              <a:rPr lang="zh-CN" altLang="en-US" sz="2800" b="1" dirty="0">
                <a:solidFill>
                  <a:srgbClr val="000000"/>
                </a:solidFill>
              </a:rPr>
              <a:t>但</a:t>
            </a:r>
            <a:r>
              <a:rPr lang="en-US" altLang="zh-CN" sz="2800" b="1" dirty="0">
                <a:solidFill>
                  <a:srgbClr val="000000"/>
                </a:solidFill>
              </a:rPr>
              <a:t>DST</a:t>
            </a:r>
            <a:r>
              <a:rPr lang="zh-CN" altLang="en-US" sz="2800" b="1" dirty="0" smtClean="0">
                <a:solidFill>
                  <a:srgbClr val="000000"/>
                </a:solidFill>
              </a:rPr>
              <a:t>和</a:t>
            </a:r>
            <a:r>
              <a:rPr lang="en-US" altLang="zh-CN" sz="2800" b="1" dirty="0" smtClean="0">
                <a:solidFill>
                  <a:srgbClr val="000000"/>
                </a:solidFill>
              </a:rPr>
              <a:t>SRC</a:t>
            </a:r>
            <a:r>
              <a:rPr lang="zh-CN" altLang="en-US" sz="2800" b="1" dirty="0" smtClean="0">
                <a:solidFill>
                  <a:srgbClr val="000000"/>
                </a:solidFill>
              </a:rPr>
              <a:t>不能</a:t>
            </a:r>
            <a:r>
              <a:rPr lang="zh-CN" altLang="en-US" sz="2800" b="1" dirty="0">
                <a:solidFill>
                  <a:srgbClr val="000000"/>
                </a:solidFill>
              </a:rPr>
              <a:t>同时为存储单元</a:t>
            </a:r>
            <a:r>
              <a:rPr lang="zh-CN" altLang="en-US" sz="2800" b="1" dirty="0" smtClean="0">
                <a:solidFill>
                  <a:srgbClr val="000000"/>
                </a:solidFill>
              </a:rPr>
              <a:t>。</a:t>
            </a:r>
            <a:endParaRPr lang="en-US" altLang="zh-CN" sz="2800" b="1" dirty="0" smtClean="0">
              <a:solidFill>
                <a:srgbClr val="000000"/>
              </a:solidFill>
            </a:endParaRPr>
          </a:p>
          <a:p>
            <a:pPr eaLnBrk="1" hangingPunct="1"/>
            <a:r>
              <a:rPr lang="zh-CN" altLang="en-US" sz="2800" b="1" dirty="0" smtClean="0">
                <a:solidFill>
                  <a:srgbClr val="000000"/>
                </a:solidFill>
              </a:rPr>
              <a:t>操作对 </a:t>
            </a:r>
            <a:r>
              <a:rPr lang="en-US" altLang="zh-CN" sz="2800" b="1" dirty="0" smtClean="0">
                <a:solidFill>
                  <a:srgbClr val="000000"/>
                </a:solidFill>
              </a:rPr>
              <a:t>DST </a:t>
            </a:r>
            <a:r>
              <a:rPr lang="zh-CN" altLang="en-US" sz="2800" b="1" dirty="0" smtClean="0">
                <a:solidFill>
                  <a:srgbClr val="000000"/>
                </a:solidFill>
              </a:rPr>
              <a:t>和</a:t>
            </a:r>
            <a:r>
              <a:rPr lang="en-US" altLang="zh-CN" sz="2800" b="1" dirty="0" smtClean="0">
                <a:solidFill>
                  <a:srgbClr val="000000"/>
                </a:solidFill>
              </a:rPr>
              <a:t>SRC</a:t>
            </a:r>
            <a:r>
              <a:rPr lang="zh-CN" altLang="en-US" sz="2800" b="1" dirty="0" smtClean="0">
                <a:solidFill>
                  <a:srgbClr val="000000"/>
                </a:solidFill>
              </a:rPr>
              <a:t>不产生任何影响 </a:t>
            </a:r>
            <a:endParaRPr lang="zh-CN" altLang="en-US" sz="2800" b="1" dirty="0">
              <a:solidFill>
                <a:srgbClr val="000000"/>
              </a:solidFill>
            </a:endParaRPr>
          </a:p>
        </p:txBody>
      </p:sp>
      <p:sp>
        <p:nvSpPr>
          <p:cNvPr id="10" name="矩形 9"/>
          <p:cNvSpPr/>
          <p:nvPr/>
        </p:nvSpPr>
        <p:spPr>
          <a:xfrm>
            <a:off x="5508104" y="3140968"/>
            <a:ext cx="4248472" cy="978729"/>
          </a:xfrm>
          <a:prstGeom prst="rect">
            <a:avLst/>
          </a:prstGeom>
        </p:spPr>
        <p:txBody>
          <a:bodyPr wrap="square">
            <a:spAutoFit/>
          </a:bodyPr>
          <a:lstStyle/>
          <a:p>
            <a:pPr>
              <a:spcBef>
                <a:spcPct val="40000"/>
              </a:spcBef>
            </a:pPr>
            <a:r>
              <a:rPr lang="en-US" altLang="zh-CN" sz="2400" b="1" dirty="0">
                <a:solidFill>
                  <a:srgbClr val="FF0101"/>
                </a:solidFill>
              </a:rPr>
              <a:t>CF</a:t>
            </a:r>
            <a:r>
              <a:rPr lang="zh-CN" altLang="en-US" sz="2400" b="1" dirty="0">
                <a:solidFill>
                  <a:srgbClr val="FF0101"/>
                </a:solidFill>
              </a:rPr>
              <a:t>、</a:t>
            </a:r>
            <a:r>
              <a:rPr lang="en-US" altLang="zh-CN" sz="2400" b="1" dirty="0">
                <a:solidFill>
                  <a:srgbClr val="FF0101"/>
                </a:solidFill>
              </a:rPr>
              <a:t>OF</a:t>
            </a:r>
            <a:r>
              <a:rPr lang="zh-CN" altLang="en-US" sz="2400" b="1" dirty="0">
                <a:solidFill>
                  <a:srgbClr val="FF0101"/>
                </a:solidFill>
              </a:rPr>
              <a:t>置</a:t>
            </a:r>
            <a:r>
              <a:rPr lang="en-US" altLang="zh-CN" sz="2400" b="1" dirty="0">
                <a:solidFill>
                  <a:srgbClr val="FF0101"/>
                </a:solidFill>
              </a:rPr>
              <a:t>0</a:t>
            </a:r>
            <a:r>
              <a:rPr lang="zh-CN" altLang="en-US" sz="2400" b="1" dirty="0" smtClean="0">
                <a:solidFill>
                  <a:srgbClr val="000000"/>
                </a:solidFill>
              </a:rPr>
              <a:t>，</a:t>
            </a:r>
            <a:endParaRPr lang="en-US" altLang="zh-CN" sz="2400" b="1" dirty="0" smtClean="0">
              <a:solidFill>
                <a:srgbClr val="000000"/>
              </a:solidFill>
            </a:endParaRPr>
          </a:p>
          <a:p>
            <a:pPr>
              <a:spcBef>
                <a:spcPct val="40000"/>
              </a:spcBef>
            </a:pPr>
            <a:r>
              <a:rPr lang="zh-CN" altLang="en-US" sz="2400" b="1" dirty="0" smtClean="0">
                <a:solidFill>
                  <a:srgbClr val="000000"/>
                </a:solidFill>
              </a:rPr>
              <a:t>设置</a:t>
            </a:r>
            <a:r>
              <a:rPr lang="en-US" altLang="zh-CN" sz="2400" b="1" dirty="0">
                <a:solidFill>
                  <a:srgbClr val="000000"/>
                </a:solidFill>
              </a:rPr>
              <a:t>SF</a:t>
            </a:r>
            <a:r>
              <a:rPr lang="zh-CN" altLang="en-US" sz="2400" b="1" dirty="0">
                <a:solidFill>
                  <a:srgbClr val="000000"/>
                </a:solidFill>
              </a:rPr>
              <a:t>、</a:t>
            </a:r>
            <a:r>
              <a:rPr lang="en-US" altLang="zh-CN" sz="2400" b="1" dirty="0">
                <a:solidFill>
                  <a:srgbClr val="000000"/>
                </a:solidFill>
              </a:rPr>
              <a:t>ZF</a:t>
            </a:r>
            <a:r>
              <a:rPr lang="zh-CN" altLang="en-US" sz="2400" b="1" dirty="0">
                <a:solidFill>
                  <a:srgbClr val="000000"/>
                </a:solidFill>
              </a:rPr>
              <a:t>和</a:t>
            </a:r>
            <a:r>
              <a:rPr lang="en-US" altLang="zh-CN" sz="2400" b="1" dirty="0">
                <a:solidFill>
                  <a:srgbClr val="000000"/>
                </a:solidFill>
              </a:rPr>
              <a:t>PF</a:t>
            </a:r>
            <a:r>
              <a:rPr lang="zh-CN" altLang="en-US" sz="2400" b="1" dirty="0">
                <a:solidFill>
                  <a:srgbClr val="000000"/>
                </a:solidFill>
              </a:rPr>
              <a:t>的</a:t>
            </a:r>
            <a:r>
              <a:rPr lang="zh-CN" altLang="en-US" sz="2400" b="1" dirty="0" smtClean="0">
                <a:solidFill>
                  <a:srgbClr val="000000"/>
                </a:solidFill>
              </a:rPr>
              <a:t>状态</a:t>
            </a:r>
            <a:endParaRPr lang="zh-CN" altLang="en-US" sz="2400" b="1" dirty="0"/>
          </a:p>
        </p:txBody>
      </p:sp>
      <p:sp>
        <p:nvSpPr>
          <p:cNvPr id="11" name="矩形 10"/>
          <p:cNvSpPr/>
          <p:nvPr/>
        </p:nvSpPr>
        <p:spPr>
          <a:xfrm>
            <a:off x="5508104" y="2636912"/>
            <a:ext cx="1696038" cy="504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PSW</a:t>
            </a:r>
            <a:endParaRPr lang="zh-CN" altLang="en-US" sz="2400" b="1" dirty="0"/>
          </a:p>
        </p:txBody>
      </p:sp>
    </p:spTree>
    <p:extLst>
      <p:ext uri="{BB962C8B-B14F-4D97-AF65-F5344CB8AC3E}">
        <p14:creationId xmlns:p14="http://schemas.microsoft.com/office/powerpoint/2010/main" val="23126203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Text Box 7"/>
          <p:cNvSpPr txBox="1">
            <a:spLocks noChangeArrowheads="1"/>
          </p:cNvSpPr>
          <p:nvPr/>
        </p:nvSpPr>
        <p:spPr bwMode="auto">
          <a:xfrm>
            <a:off x="900113" y="1700213"/>
            <a:ext cx="748823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3.21  </a:t>
            </a:r>
            <a:r>
              <a:rPr lang="zh-CN" altLang="en-US" dirty="0">
                <a:solidFill>
                  <a:srgbClr val="000000"/>
                </a:solidFill>
              </a:rPr>
              <a:t>求两个操作数的逻辑测试。</a:t>
            </a:r>
          </a:p>
          <a:p>
            <a:pPr eaLnBrk="1" hangingPunct="1"/>
            <a:endParaRPr lang="zh-CN" altLang="en-US" dirty="0">
              <a:solidFill>
                <a:srgbClr val="000000"/>
              </a:solidFill>
            </a:endParaRPr>
          </a:p>
          <a:p>
            <a:pPr eaLnBrk="1" hangingPunct="1"/>
            <a:r>
              <a:rPr lang="zh-CN" altLang="en-US" dirty="0">
                <a:solidFill>
                  <a:srgbClr val="000000"/>
                </a:solidFill>
              </a:rPr>
              <a:t>解：设</a:t>
            </a:r>
            <a:r>
              <a:rPr lang="en-US" altLang="zh-CN" dirty="0">
                <a:solidFill>
                  <a:srgbClr val="000000"/>
                </a:solidFill>
              </a:rPr>
              <a:t>VAR1</a:t>
            </a:r>
            <a:r>
              <a:rPr lang="zh-CN" altLang="en-US" dirty="0">
                <a:solidFill>
                  <a:srgbClr val="000000"/>
                </a:solidFill>
              </a:rPr>
              <a:t>为字型变量，则有：</a:t>
            </a:r>
          </a:p>
          <a:p>
            <a:pPr eaLnBrk="1" hangingPunct="1"/>
            <a:r>
              <a:rPr lang="en-US" altLang="zh-CN" dirty="0">
                <a:solidFill>
                  <a:srgbClr val="000000"/>
                </a:solidFill>
              </a:rPr>
              <a:t>TEST	AL, 156		</a:t>
            </a:r>
          </a:p>
          <a:p>
            <a:pPr eaLnBrk="1" hangingPunct="1"/>
            <a:r>
              <a:rPr lang="en-US" altLang="zh-CN" dirty="0">
                <a:solidFill>
                  <a:srgbClr val="000000"/>
                </a:solidFill>
              </a:rPr>
              <a:t>   </a:t>
            </a:r>
            <a:r>
              <a:rPr lang="zh-CN" altLang="en-US" sz="2400" dirty="0">
                <a:solidFill>
                  <a:srgbClr val="000000"/>
                </a:solidFill>
              </a:rPr>
              <a:t>； </a:t>
            </a:r>
            <a:r>
              <a:rPr lang="en-US" altLang="zh-CN" sz="2400" dirty="0">
                <a:solidFill>
                  <a:schemeClr val="accent6"/>
                </a:solidFill>
              </a:rPr>
              <a:t>(AL)∧1001 1100B  (156=1001 1100B)</a:t>
            </a:r>
          </a:p>
          <a:p>
            <a:pPr eaLnBrk="1" hangingPunct="1"/>
            <a:r>
              <a:rPr lang="en-US" altLang="zh-CN" dirty="0">
                <a:solidFill>
                  <a:srgbClr val="000000"/>
                </a:solidFill>
              </a:rPr>
              <a:t>TEST	VAR1, 78AAH	</a:t>
            </a:r>
            <a:r>
              <a:rPr lang="zh-CN" altLang="en-US" dirty="0">
                <a:solidFill>
                  <a:srgbClr val="000000"/>
                </a:solidFill>
              </a:rPr>
              <a:t>； </a:t>
            </a:r>
            <a:r>
              <a:rPr lang="en-US" altLang="zh-CN" dirty="0">
                <a:solidFill>
                  <a:schemeClr val="accent6"/>
                </a:solidFill>
              </a:rPr>
              <a:t>(VAR1)∧78AAH</a:t>
            </a:r>
          </a:p>
          <a:p>
            <a:pPr eaLnBrk="1" hangingPunct="1"/>
            <a:r>
              <a:rPr lang="en-US" altLang="zh-CN" dirty="0">
                <a:solidFill>
                  <a:srgbClr val="000000"/>
                </a:solidFill>
              </a:rPr>
              <a:t>TEST	AX</a:t>
            </a:r>
            <a:r>
              <a:rPr lang="zh-CN" altLang="en-US" dirty="0">
                <a:solidFill>
                  <a:srgbClr val="000000"/>
                </a:solidFill>
              </a:rPr>
              <a:t>，</a:t>
            </a:r>
            <a:r>
              <a:rPr lang="en-US" altLang="zh-CN" dirty="0">
                <a:solidFill>
                  <a:srgbClr val="000000"/>
                </a:solidFill>
              </a:rPr>
              <a:t>BX		</a:t>
            </a:r>
            <a:r>
              <a:rPr lang="zh-CN" altLang="en-US" dirty="0">
                <a:solidFill>
                  <a:srgbClr val="000000"/>
                </a:solidFill>
              </a:rPr>
              <a:t>； </a:t>
            </a:r>
            <a:r>
              <a:rPr lang="en-US" altLang="zh-CN" dirty="0">
                <a:solidFill>
                  <a:schemeClr val="accent6"/>
                </a:solidFill>
              </a:rPr>
              <a:t>(AX)∧(BX)</a:t>
            </a:r>
          </a:p>
          <a:p>
            <a:pPr eaLnBrk="1" hangingPunct="1"/>
            <a:r>
              <a:rPr lang="en-US" altLang="zh-CN" dirty="0">
                <a:solidFill>
                  <a:srgbClr val="000000"/>
                </a:solidFill>
              </a:rPr>
              <a:t>TEST	CX, [SI]		</a:t>
            </a:r>
            <a:r>
              <a:rPr lang="zh-CN" altLang="en-US" dirty="0">
                <a:solidFill>
                  <a:srgbClr val="000000"/>
                </a:solidFill>
              </a:rPr>
              <a:t>； </a:t>
            </a:r>
            <a:r>
              <a:rPr lang="en-US" altLang="zh-CN" dirty="0">
                <a:solidFill>
                  <a:schemeClr val="accent6"/>
                </a:solidFill>
              </a:rPr>
              <a:t>(CX)∧(</a:t>
            </a:r>
            <a:r>
              <a:rPr lang="zh-CN" altLang="en-US" dirty="0">
                <a:solidFill>
                  <a:schemeClr val="accent6"/>
                </a:solidFill>
              </a:rPr>
              <a:t>（</a:t>
            </a:r>
            <a:r>
              <a:rPr lang="en-US" altLang="zh-CN" dirty="0">
                <a:solidFill>
                  <a:schemeClr val="accent6"/>
                </a:solidFill>
              </a:rPr>
              <a:t>SI</a:t>
            </a:r>
            <a:r>
              <a:rPr lang="zh-CN" altLang="en-US" dirty="0">
                <a:solidFill>
                  <a:schemeClr val="accent6"/>
                </a:solidFill>
              </a:rPr>
              <a:t>）</a:t>
            </a:r>
            <a:r>
              <a:rPr lang="en-US" altLang="zh-CN" dirty="0">
                <a:solidFill>
                  <a:schemeClr val="accent6"/>
                </a:solidFill>
              </a:rPr>
              <a:t>) </a:t>
            </a:r>
          </a:p>
        </p:txBody>
      </p:sp>
    </p:spTree>
    <p:extLst>
      <p:ext uri="{BB962C8B-B14F-4D97-AF65-F5344CB8AC3E}">
        <p14:creationId xmlns:p14="http://schemas.microsoft.com/office/powerpoint/2010/main" val="38945566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矩形 2"/>
          <p:cNvSpPr/>
          <p:nvPr/>
        </p:nvSpPr>
        <p:spPr>
          <a:xfrm>
            <a:off x="1115616" y="1916832"/>
            <a:ext cx="3054298" cy="523220"/>
          </a:xfrm>
          <a:prstGeom prst="rect">
            <a:avLst/>
          </a:prstGeom>
        </p:spPr>
        <p:txBody>
          <a:bodyPr wrap="none">
            <a:spAutoFit/>
          </a:bodyPr>
          <a:lstStyle/>
          <a:p>
            <a:r>
              <a:rPr lang="en-US" altLang="zh-CN" sz="2800" dirty="0" smtClean="0">
                <a:solidFill>
                  <a:srgbClr val="1327E7"/>
                </a:solidFill>
              </a:rPr>
              <a:t>OR    DST</a:t>
            </a:r>
            <a:r>
              <a:rPr lang="en-US" altLang="zh-CN" sz="2800" dirty="0">
                <a:solidFill>
                  <a:srgbClr val="1327E7"/>
                </a:solidFill>
              </a:rPr>
              <a:t>, </a:t>
            </a:r>
            <a:r>
              <a:rPr lang="en-US" altLang="zh-CN" sz="2800" dirty="0" smtClean="0">
                <a:solidFill>
                  <a:srgbClr val="1327E7"/>
                </a:solidFill>
              </a:rPr>
              <a:t>  SRC </a:t>
            </a:r>
            <a:endParaRPr lang="zh-CN" altLang="en-US" sz="2800" dirty="0">
              <a:solidFill>
                <a:srgbClr val="1327E7"/>
              </a:solidFill>
            </a:endParaRPr>
          </a:p>
        </p:txBody>
      </p:sp>
      <p:sp>
        <p:nvSpPr>
          <p:cNvPr id="5" name="矩形 4"/>
          <p:cNvSpPr/>
          <p:nvPr/>
        </p:nvSpPr>
        <p:spPr>
          <a:xfrm>
            <a:off x="4644008" y="1993776"/>
            <a:ext cx="3249608" cy="400110"/>
          </a:xfrm>
          <a:prstGeom prst="rect">
            <a:avLst/>
          </a:prstGeom>
        </p:spPr>
        <p:txBody>
          <a:bodyPr wrap="none">
            <a:spAutoFit/>
          </a:bodyPr>
          <a:lstStyle/>
          <a:p>
            <a:r>
              <a:rPr lang="zh-CN" altLang="en-US" sz="2000" b="1" dirty="0" smtClean="0">
                <a:solidFill>
                  <a:srgbClr val="000000"/>
                </a:solidFill>
              </a:rPr>
              <a:t>；</a:t>
            </a:r>
            <a:r>
              <a:rPr lang="en-US" altLang="zh-CN" sz="2000" b="1" dirty="0" smtClean="0">
                <a:solidFill>
                  <a:srgbClr val="000000"/>
                </a:solidFill>
              </a:rPr>
              <a:t> </a:t>
            </a:r>
            <a:r>
              <a:rPr lang="en-US" altLang="zh-CN" sz="2000" dirty="0">
                <a:solidFill>
                  <a:srgbClr val="000000"/>
                </a:solidFill>
              </a:rPr>
              <a:t>(DST)←</a:t>
            </a:r>
            <a:r>
              <a:rPr lang="en-US" altLang="zh-CN" sz="2000" b="1" dirty="0" smtClean="0">
                <a:solidFill>
                  <a:srgbClr val="000000"/>
                </a:solidFill>
              </a:rPr>
              <a:t>(</a:t>
            </a:r>
            <a:r>
              <a:rPr lang="en-US" altLang="zh-CN" sz="2000" b="1" dirty="0">
                <a:solidFill>
                  <a:srgbClr val="000000"/>
                </a:solidFill>
              </a:rPr>
              <a:t>DST</a:t>
            </a:r>
            <a:r>
              <a:rPr lang="en-US" altLang="zh-CN" sz="2000" b="1" dirty="0" smtClean="0">
                <a:solidFill>
                  <a:srgbClr val="000000"/>
                </a:solidFill>
              </a:rPr>
              <a:t>)</a:t>
            </a:r>
            <a:r>
              <a:rPr lang="en-US" altLang="zh-CN" sz="2000" dirty="0">
                <a:solidFill>
                  <a:srgbClr val="000000"/>
                </a:solidFill>
              </a:rPr>
              <a:t> ∨</a:t>
            </a:r>
            <a:r>
              <a:rPr lang="en-US" altLang="zh-CN" sz="2000" b="1" dirty="0" smtClean="0">
                <a:solidFill>
                  <a:srgbClr val="000000"/>
                </a:solidFill>
              </a:rPr>
              <a:t>(</a:t>
            </a:r>
            <a:r>
              <a:rPr lang="en-US" altLang="zh-CN" sz="2000" b="1" dirty="0">
                <a:solidFill>
                  <a:srgbClr val="000000"/>
                </a:solidFill>
              </a:rPr>
              <a:t>SRC) </a:t>
            </a:r>
            <a:endParaRPr lang="zh-CN" altLang="en-US" sz="2000" b="1" dirty="0"/>
          </a:p>
        </p:txBody>
      </p:sp>
      <p:sp>
        <p:nvSpPr>
          <p:cNvPr id="6" name="矩形标注 5"/>
          <p:cNvSpPr/>
          <p:nvPr/>
        </p:nvSpPr>
        <p:spPr>
          <a:xfrm>
            <a:off x="664359" y="3861048"/>
            <a:ext cx="2088232" cy="936104"/>
          </a:xfrm>
          <a:prstGeom prst="wedgeRectCallout">
            <a:avLst>
              <a:gd name="adj1" fmla="val 50323"/>
              <a:gd name="adj2" fmla="val -2207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7" name="矩形标注 6"/>
          <p:cNvSpPr/>
          <p:nvPr/>
        </p:nvSpPr>
        <p:spPr>
          <a:xfrm>
            <a:off x="3052670" y="3861048"/>
            <a:ext cx="2088232" cy="936104"/>
          </a:xfrm>
          <a:prstGeom prst="wedgeRectCallout">
            <a:avLst>
              <a:gd name="adj1" fmla="val -21380"/>
              <a:gd name="adj2" fmla="val -21467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smtClean="0"/>
              <a:t>存储单元</a:t>
            </a:r>
            <a:endParaRPr lang="en-US" altLang="zh-CN" b="1" dirty="0" smtClean="0"/>
          </a:p>
          <a:p>
            <a:pPr algn="ctr"/>
            <a:r>
              <a:rPr lang="zh-CN" altLang="en-US" b="1" dirty="0"/>
              <a:t>立即数</a:t>
            </a:r>
          </a:p>
        </p:txBody>
      </p:sp>
      <p:sp>
        <p:nvSpPr>
          <p:cNvPr id="8" name="矩形 7"/>
          <p:cNvSpPr/>
          <p:nvPr/>
        </p:nvSpPr>
        <p:spPr>
          <a:xfrm>
            <a:off x="889497" y="5025856"/>
            <a:ext cx="5989140" cy="523220"/>
          </a:xfrm>
          <a:prstGeom prst="rect">
            <a:avLst/>
          </a:prstGeom>
        </p:spPr>
        <p:txBody>
          <a:bodyPr wrap="none">
            <a:spAutoFit/>
          </a:bodyPr>
          <a:lstStyle/>
          <a:p>
            <a:pPr eaLnBrk="1" hangingPunct="1"/>
            <a:r>
              <a:rPr lang="zh-CN" altLang="en-US" sz="2800" b="1" dirty="0">
                <a:solidFill>
                  <a:srgbClr val="000000"/>
                </a:solidFill>
              </a:rPr>
              <a:t>但</a:t>
            </a:r>
            <a:r>
              <a:rPr lang="en-US" altLang="zh-CN" sz="2800" b="1" dirty="0">
                <a:solidFill>
                  <a:srgbClr val="000000"/>
                </a:solidFill>
              </a:rPr>
              <a:t>DST</a:t>
            </a:r>
            <a:r>
              <a:rPr lang="zh-CN" altLang="en-US" sz="2800" b="1" dirty="0" smtClean="0">
                <a:solidFill>
                  <a:srgbClr val="000000"/>
                </a:solidFill>
              </a:rPr>
              <a:t>和</a:t>
            </a:r>
            <a:r>
              <a:rPr lang="en-US" altLang="zh-CN" sz="2800" b="1" dirty="0" smtClean="0">
                <a:solidFill>
                  <a:srgbClr val="000000"/>
                </a:solidFill>
              </a:rPr>
              <a:t>SRC</a:t>
            </a:r>
            <a:r>
              <a:rPr lang="zh-CN" altLang="en-US" sz="2800" b="1" dirty="0" smtClean="0">
                <a:solidFill>
                  <a:srgbClr val="000000"/>
                </a:solidFill>
              </a:rPr>
              <a:t>不能</a:t>
            </a:r>
            <a:r>
              <a:rPr lang="zh-CN" altLang="en-US" sz="2800" b="1" dirty="0">
                <a:solidFill>
                  <a:srgbClr val="000000"/>
                </a:solidFill>
              </a:rPr>
              <a:t>同时为存储单元</a:t>
            </a:r>
            <a:r>
              <a:rPr lang="zh-CN" altLang="en-US" sz="2800" b="1" dirty="0" smtClean="0">
                <a:solidFill>
                  <a:srgbClr val="000000"/>
                </a:solidFill>
              </a:rPr>
              <a:t>。</a:t>
            </a:r>
            <a:endParaRPr lang="en-US" altLang="zh-CN" sz="2800" b="1" dirty="0" smtClean="0">
              <a:solidFill>
                <a:srgbClr val="000000"/>
              </a:solidFill>
            </a:endParaRPr>
          </a:p>
        </p:txBody>
      </p:sp>
      <p:sp>
        <p:nvSpPr>
          <p:cNvPr id="9" name="矩形 8"/>
          <p:cNvSpPr/>
          <p:nvPr/>
        </p:nvSpPr>
        <p:spPr>
          <a:xfrm>
            <a:off x="5508104" y="3140968"/>
            <a:ext cx="4248472" cy="978729"/>
          </a:xfrm>
          <a:prstGeom prst="rect">
            <a:avLst/>
          </a:prstGeom>
        </p:spPr>
        <p:txBody>
          <a:bodyPr wrap="square">
            <a:spAutoFit/>
          </a:bodyPr>
          <a:lstStyle/>
          <a:p>
            <a:pPr>
              <a:spcBef>
                <a:spcPct val="40000"/>
              </a:spcBef>
            </a:pPr>
            <a:r>
              <a:rPr lang="en-US" altLang="zh-CN" sz="2400" b="1" dirty="0">
                <a:solidFill>
                  <a:srgbClr val="FF0101"/>
                </a:solidFill>
              </a:rPr>
              <a:t>CF</a:t>
            </a:r>
            <a:r>
              <a:rPr lang="zh-CN" altLang="en-US" sz="2400" b="1" dirty="0">
                <a:solidFill>
                  <a:srgbClr val="FF0101"/>
                </a:solidFill>
              </a:rPr>
              <a:t>、</a:t>
            </a:r>
            <a:r>
              <a:rPr lang="en-US" altLang="zh-CN" sz="2400" b="1" dirty="0">
                <a:solidFill>
                  <a:srgbClr val="FF0101"/>
                </a:solidFill>
              </a:rPr>
              <a:t>OF</a:t>
            </a:r>
            <a:r>
              <a:rPr lang="zh-CN" altLang="en-US" sz="2400" b="1" dirty="0">
                <a:solidFill>
                  <a:srgbClr val="FF0101"/>
                </a:solidFill>
              </a:rPr>
              <a:t>置</a:t>
            </a:r>
            <a:r>
              <a:rPr lang="en-US" altLang="zh-CN" sz="2400" b="1" dirty="0">
                <a:solidFill>
                  <a:srgbClr val="FF0101"/>
                </a:solidFill>
              </a:rPr>
              <a:t>0</a:t>
            </a:r>
            <a:r>
              <a:rPr lang="zh-CN" altLang="en-US" sz="2400" b="1" dirty="0" smtClean="0">
                <a:solidFill>
                  <a:srgbClr val="000000"/>
                </a:solidFill>
              </a:rPr>
              <a:t>，</a:t>
            </a:r>
            <a:endParaRPr lang="en-US" altLang="zh-CN" sz="2400" b="1" dirty="0" smtClean="0">
              <a:solidFill>
                <a:srgbClr val="000000"/>
              </a:solidFill>
            </a:endParaRPr>
          </a:p>
          <a:p>
            <a:pPr>
              <a:spcBef>
                <a:spcPct val="40000"/>
              </a:spcBef>
            </a:pPr>
            <a:r>
              <a:rPr lang="zh-CN" altLang="en-US" sz="2400" b="1" dirty="0" smtClean="0">
                <a:solidFill>
                  <a:srgbClr val="000000"/>
                </a:solidFill>
              </a:rPr>
              <a:t>设置</a:t>
            </a:r>
            <a:r>
              <a:rPr lang="en-US" altLang="zh-CN" sz="2400" b="1" dirty="0">
                <a:solidFill>
                  <a:srgbClr val="000000"/>
                </a:solidFill>
              </a:rPr>
              <a:t>SF</a:t>
            </a:r>
            <a:r>
              <a:rPr lang="zh-CN" altLang="en-US" sz="2400" b="1" dirty="0">
                <a:solidFill>
                  <a:srgbClr val="000000"/>
                </a:solidFill>
              </a:rPr>
              <a:t>、</a:t>
            </a:r>
            <a:r>
              <a:rPr lang="en-US" altLang="zh-CN" sz="2400" b="1" dirty="0">
                <a:solidFill>
                  <a:srgbClr val="000000"/>
                </a:solidFill>
              </a:rPr>
              <a:t>ZF</a:t>
            </a:r>
            <a:r>
              <a:rPr lang="zh-CN" altLang="en-US" sz="2400" b="1" dirty="0">
                <a:solidFill>
                  <a:srgbClr val="000000"/>
                </a:solidFill>
              </a:rPr>
              <a:t>和</a:t>
            </a:r>
            <a:r>
              <a:rPr lang="en-US" altLang="zh-CN" sz="2400" b="1" dirty="0">
                <a:solidFill>
                  <a:srgbClr val="000000"/>
                </a:solidFill>
              </a:rPr>
              <a:t>PF</a:t>
            </a:r>
            <a:r>
              <a:rPr lang="zh-CN" altLang="en-US" sz="2400" b="1" dirty="0">
                <a:solidFill>
                  <a:srgbClr val="000000"/>
                </a:solidFill>
              </a:rPr>
              <a:t>的</a:t>
            </a:r>
            <a:r>
              <a:rPr lang="zh-CN" altLang="en-US" sz="2400" b="1" dirty="0" smtClean="0">
                <a:solidFill>
                  <a:srgbClr val="000000"/>
                </a:solidFill>
              </a:rPr>
              <a:t>状态</a:t>
            </a:r>
            <a:endParaRPr lang="zh-CN" altLang="en-US" sz="2400" b="1" dirty="0"/>
          </a:p>
        </p:txBody>
      </p:sp>
      <p:sp>
        <p:nvSpPr>
          <p:cNvPr id="10" name="矩形 9"/>
          <p:cNvSpPr/>
          <p:nvPr/>
        </p:nvSpPr>
        <p:spPr>
          <a:xfrm>
            <a:off x="5508104" y="2636912"/>
            <a:ext cx="1696038" cy="504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PSW</a:t>
            </a:r>
            <a:endParaRPr lang="zh-CN" altLang="en-US" sz="2400" b="1" dirty="0"/>
          </a:p>
        </p:txBody>
      </p:sp>
      <p:sp>
        <p:nvSpPr>
          <p:cNvPr id="11" name="矩形 10"/>
          <p:cNvSpPr/>
          <p:nvPr/>
        </p:nvSpPr>
        <p:spPr>
          <a:xfrm>
            <a:off x="323528" y="1192396"/>
            <a:ext cx="4600940" cy="584775"/>
          </a:xfrm>
          <a:prstGeom prst="rect">
            <a:avLst/>
          </a:prstGeom>
        </p:spPr>
        <p:txBody>
          <a:bodyPr wrap="none">
            <a:spAutoFit/>
          </a:bodyPr>
          <a:lstStyle/>
          <a:p>
            <a:pPr lvl="1" eaLnBrk="1" hangingPunct="1"/>
            <a:r>
              <a:rPr lang="en-US" altLang="zh-CN" sz="3200" b="1" dirty="0" smtClean="0">
                <a:solidFill>
                  <a:srgbClr val="000000"/>
                </a:solidFill>
              </a:rPr>
              <a:t>3. </a:t>
            </a:r>
            <a:r>
              <a:rPr lang="zh-CN" altLang="en-US" sz="3200" b="1" dirty="0" smtClean="0">
                <a:solidFill>
                  <a:srgbClr val="000000"/>
                </a:solidFill>
              </a:rPr>
              <a:t>逻辑</a:t>
            </a:r>
            <a:r>
              <a:rPr lang="zh-CN" altLang="en-US" sz="3200" b="1" dirty="0" smtClean="0">
                <a:solidFill>
                  <a:srgbClr val="FF0000"/>
                </a:solidFill>
              </a:rPr>
              <a:t>或</a:t>
            </a:r>
            <a:r>
              <a:rPr lang="zh-CN" altLang="en-US" sz="3200" b="1" dirty="0" smtClean="0">
                <a:solidFill>
                  <a:srgbClr val="000000"/>
                </a:solidFill>
              </a:rPr>
              <a:t>指令（</a:t>
            </a:r>
            <a:r>
              <a:rPr lang="en-US" altLang="zh-CN" sz="3200" b="1" dirty="0" smtClean="0">
                <a:solidFill>
                  <a:srgbClr val="000000"/>
                </a:solidFill>
              </a:rPr>
              <a:t>OR</a:t>
            </a:r>
            <a:r>
              <a:rPr lang="zh-CN" altLang="en-US" sz="3200" b="1" dirty="0" smtClean="0">
                <a:solidFill>
                  <a:srgbClr val="000000"/>
                </a:solidFill>
              </a:rPr>
              <a:t>）</a:t>
            </a:r>
            <a:endParaRPr lang="zh-CN" altLang="en-US" sz="3200" b="1" dirty="0">
              <a:solidFill>
                <a:srgbClr val="000000"/>
              </a:solidFill>
            </a:endParaRPr>
          </a:p>
        </p:txBody>
      </p:sp>
    </p:spTree>
    <p:extLst>
      <p:ext uri="{BB962C8B-B14F-4D97-AF65-F5344CB8AC3E}">
        <p14:creationId xmlns:p14="http://schemas.microsoft.com/office/powerpoint/2010/main" val="39426146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683568" y="1340768"/>
            <a:ext cx="75596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3.22  </a:t>
            </a:r>
            <a:r>
              <a:rPr lang="zh-CN" altLang="en-US" dirty="0">
                <a:solidFill>
                  <a:srgbClr val="000000"/>
                </a:solidFill>
              </a:rPr>
              <a:t>求两个操作数的逻辑或。</a:t>
            </a:r>
          </a:p>
          <a:p>
            <a:pPr eaLnBrk="1" hangingPunct="1"/>
            <a:r>
              <a:rPr lang="zh-CN" altLang="en-US" dirty="0">
                <a:solidFill>
                  <a:srgbClr val="000000"/>
                </a:solidFill>
              </a:rPr>
              <a:t>解：设</a:t>
            </a:r>
            <a:r>
              <a:rPr lang="en-US" altLang="zh-CN" dirty="0">
                <a:solidFill>
                  <a:srgbClr val="000000"/>
                </a:solidFill>
              </a:rPr>
              <a:t>VAR2</a:t>
            </a:r>
            <a:r>
              <a:rPr lang="zh-CN" altLang="en-US" dirty="0">
                <a:solidFill>
                  <a:srgbClr val="000000"/>
                </a:solidFill>
              </a:rPr>
              <a:t>为字节型变量，则有：</a:t>
            </a:r>
          </a:p>
          <a:p>
            <a:pPr eaLnBrk="1" hangingPunct="1"/>
            <a:r>
              <a:rPr lang="en-US" altLang="zh-CN" dirty="0">
                <a:solidFill>
                  <a:srgbClr val="000000"/>
                </a:solidFill>
              </a:rPr>
              <a:t>OR	AL, 0110 0001B		</a:t>
            </a:r>
          </a:p>
          <a:p>
            <a:pPr eaLnBrk="1" hangingPunct="1"/>
            <a:r>
              <a:rPr lang="en-US" altLang="zh-CN" dirty="0">
                <a:solidFill>
                  <a:srgbClr val="000000"/>
                </a:solidFill>
              </a:rPr>
              <a:t>     </a:t>
            </a:r>
            <a:r>
              <a:rPr lang="zh-CN" altLang="en-US" sz="2800" dirty="0">
                <a:solidFill>
                  <a:schemeClr val="accent6"/>
                </a:solidFill>
              </a:rPr>
              <a:t>；</a:t>
            </a:r>
            <a:r>
              <a:rPr lang="en-US" altLang="zh-CN" sz="2800" dirty="0">
                <a:solidFill>
                  <a:schemeClr val="accent6"/>
                </a:solidFill>
              </a:rPr>
              <a:t>(AL)←(AL) ∨0110 0001B</a:t>
            </a:r>
            <a:r>
              <a:rPr lang="en-US" altLang="zh-CN" dirty="0">
                <a:solidFill>
                  <a:schemeClr val="accent6"/>
                </a:solidFill>
              </a:rPr>
              <a:t> </a:t>
            </a:r>
          </a:p>
          <a:p>
            <a:pPr eaLnBrk="1" hangingPunct="1"/>
            <a:r>
              <a:rPr lang="en-US" altLang="zh-CN" dirty="0">
                <a:solidFill>
                  <a:srgbClr val="000000"/>
                </a:solidFill>
              </a:rPr>
              <a:t>OR	VAR2, 0FH	</a:t>
            </a:r>
          </a:p>
          <a:p>
            <a:pPr eaLnBrk="1" hangingPunct="1"/>
            <a:r>
              <a:rPr lang="en-US" altLang="zh-CN" dirty="0">
                <a:solidFill>
                  <a:srgbClr val="000000"/>
                </a:solidFill>
              </a:rPr>
              <a:t>     </a:t>
            </a:r>
            <a:r>
              <a:rPr lang="zh-CN" altLang="en-US" sz="2800" dirty="0">
                <a:solidFill>
                  <a:srgbClr val="000000"/>
                </a:solidFill>
              </a:rPr>
              <a:t>；</a:t>
            </a:r>
            <a:r>
              <a:rPr lang="en-US" altLang="zh-CN" sz="2800" dirty="0">
                <a:solidFill>
                  <a:schemeClr val="accent6"/>
                </a:solidFill>
              </a:rPr>
              <a:t>(VAR2)←(VAR2) ∨0FH</a:t>
            </a:r>
          </a:p>
          <a:p>
            <a:pPr eaLnBrk="1" hangingPunct="1"/>
            <a:r>
              <a:rPr lang="en-US" altLang="zh-CN" dirty="0">
                <a:solidFill>
                  <a:srgbClr val="000000"/>
                </a:solidFill>
              </a:rPr>
              <a:t>OR	AX</a:t>
            </a:r>
            <a:r>
              <a:rPr lang="zh-CN" altLang="en-US" dirty="0">
                <a:solidFill>
                  <a:srgbClr val="000000"/>
                </a:solidFill>
              </a:rPr>
              <a:t>，</a:t>
            </a:r>
            <a:r>
              <a:rPr lang="en-US" altLang="zh-CN" dirty="0">
                <a:solidFill>
                  <a:srgbClr val="000000"/>
                </a:solidFill>
              </a:rPr>
              <a:t>BX		</a:t>
            </a:r>
            <a:r>
              <a:rPr lang="zh-CN" altLang="en-US" sz="2800" dirty="0">
                <a:solidFill>
                  <a:srgbClr val="000000"/>
                </a:solidFill>
              </a:rPr>
              <a:t>；</a:t>
            </a:r>
            <a:r>
              <a:rPr lang="en-US" altLang="zh-CN" sz="2800" dirty="0">
                <a:solidFill>
                  <a:schemeClr val="accent6"/>
                </a:solidFill>
              </a:rPr>
              <a:t>(AX)←(AX) ∨(BX)</a:t>
            </a:r>
          </a:p>
          <a:p>
            <a:pPr eaLnBrk="1" hangingPunct="1"/>
            <a:r>
              <a:rPr lang="en-US" altLang="zh-CN" dirty="0">
                <a:solidFill>
                  <a:srgbClr val="000000"/>
                </a:solidFill>
              </a:rPr>
              <a:t>OR	BX, [DI]		</a:t>
            </a:r>
          </a:p>
          <a:p>
            <a:pPr eaLnBrk="1" hangingPunct="1"/>
            <a:r>
              <a:rPr lang="en-US" altLang="zh-CN" dirty="0">
                <a:solidFill>
                  <a:srgbClr val="000000"/>
                </a:solidFill>
              </a:rPr>
              <a:t>    </a:t>
            </a:r>
            <a:r>
              <a:rPr lang="zh-CN" altLang="en-US" sz="2800" dirty="0">
                <a:solidFill>
                  <a:srgbClr val="000000"/>
                </a:solidFill>
              </a:rPr>
              <a:t>；</a:t>
            </a:r>
            <a:r>
              <a:rPr lang="en-US" altLang="zh-CN" sz="2800" dirty="0">
                <a:solidFill>
                  <a:schemeClr val="accent6"/>
                </a:solidFill>
              </a:rPr>
              <a:t>(BX)←(BX) ∨(</a:t>
            </a:r>
            <a:r>
              <a:rPr lang="zh-CN" altLang="en-US" sz="2800" dirty="0">
                <a:solidFill>
                  <a:schemeClr val="accent6"/>
                </a:solidFill>
              </a:rPr>
              <a:t>（</a:t>
            </a:r>
            <a:r>
              <a:rPr lang="en-US" altLang="zh-CN" sz="2800" dirty="0">
                <a:solidFill>
                  <a:schemeClr val="accent6"/>
                </a:solidFill>
              </a:rPr>
              <a:t>DI</a:t>
            </a:r>
            <a:r>
              <a:rPr lang="zh-CN" altLang="en-US" sz="2800" dirty="0">
                <a:solidFill>
                  <a:schemeClr val="accent6"/>
                </a:solidFill>
              </a:rPr>
              <a:t>）</a:t>
            </a:r>
            <a:r>
              <a:rPr lang="en-US" altLang="zh-CN" sz="2800" dirty="0">
                <a:solidFill>
                  <a:schemeClr val="accent6"/>
                </a:solidFill>
              </a:rPr>
              <a:t>)</a:t>
            </a:r>
          </a:p>
        </p:txBody>
      </p:sp>
    </p:spTree>
    <p:extLst>
      <p:ext uri="{BB962C8B-B14F-4D97-AF65-F5344CB8AC3E}">
        <p14:creationId xmlns:p14="http://schemas.microsoft.com/office/powerpoint/2010/main" val="2843747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TextBox 2"/>
          <p:cNvSpPr txBox="1"/>
          <p:nvPr/>
        </p:nvSpPr>
        <p:spPr>
          <a:xfrm>
            <a:off x="599460" y="1196752"/>
            <a:ext cx="8544540" cy="1077218"/>
          </a:xfrm>
          <a:prstGeom prst="rect">
            <a:avLst/>
          </a:prstGeom>
          <a:noFill/>
        </p:spPr>
        <p:txBody>
          <a:bodyPr wrap="square" rtlCol="0">
            <a:spAutoFit/>
          </a:bodyPr>
          <a:lstStyle/>
          <a:p>
            <a:pPr fontAlgn="base">
              <a:spcBef>
                <a:spcPct val="0"/>
              </a:spcBef>
              <a:spcAft>
                <a:spcPct val="0"/>
              </a:spcAft>
            </a:pPr>
            <a:r>
              <a:rPr lang="en-US" altLang="zh-CN" sz="3600" b="1" dirty="0" smtClean="0">
                <a:solidFill>
                  <a:srgbClr val="009999"/>
                </a:solidFill>
                <a:latin typeface="Bernard MT Condensed" pitchFamily="18" charset="0"/>
              </a:rPr>
              <a:t>Little    quiz</a:t>
            </a:r>
            <a:r>
              <a:rPr lang="zh-CN" altLang="en-US" sz="3600" b="1" dirty="0" smtClean="0">
                <a:solidFill>
                  <a:srgbClr val="1D528D"/>
                </a:solidFill>
                <a:latin typeface="Bernard MT Condensed" pitchFamily="18" charset="0"/>
              </a:rPr>
              <a:t>：</a:t>
            </a:r>
            <a:r>
              <a:rPr lang="zh-CN" altLang="en-US" sz="2800" b="1" dirty="0" smtClean="0">
                <a:solidFill>
                  <a:srgbClr val="1D528D"/>
                </a:solidFill>
                <a:latin typeface="Bernard MT Condensed" pitchFamily="18" charset="0"/>
              </a:rPr>
              <a:t>判断下列语句对错，若对，指出各个操作数的寻址方式，以及指令操作的结果</a:t>
            </a:r>
            <a:endParaRPr lang="zh-CN" altLang="en-US" sz="2800" b="1" dirty="0">
              <a:solidFill>
                <a:srgbClr val="1D528D"/>
              </a:solidFill>
              <a:latin typeface="Bernard MT Condensed" pitchFamily="18" charset="0"/>
            </a:endParaRPr>
          </a:p>
        </p:txBody>
      </p:sp>
      <p:sp>
        <p:nvSpPr>
          <p:cNvPr id="4" name="矩形 3"/>
          <p:cNvSpPr/>
          <p:nvPr/>
        </p:nvSpPr>
        <p:spPr>
          <a:xfrm>
            <a:off x="755576" y="2541097"/>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a:t>
            </a:r>
            <a:r>
              <a:rPr lang="en-US" altLang="zh-CN" sz="3200" b="1" dirty="0">
                <a:solidFill>
                  <a:srgbClr val="1D528D"/>
                </a:solidFill>
              </a:rPr>
              <a:t>BX</a:t>
            </a:r>
            <a:r>
              <a:rPr lang="zh-CN" altLang="en-US" sz="3200" b="1" dirty="0">
                <a:solidFill>
                  <a:srgbClr val="1D528D"/>
                </a:solidFill>
              </a:rPr>
              <a:t>，</a:t>
            </a:r>
            <a:r>
              <a:rPr lang="en-US" altLang="zh-CN" sz="3200" b="1" dirty="0">
                <a:solidFill>
                  <a:srgbClr val="1D528D"/>
                </a:solidFill>
              </a:rPr>
              <a:t>AX</a:t>
            </a:r>
            <a:endParaRPr lang="zh-CN" altLang="en-US" sz="3200" b="1" dirty="0">
              <a:solidFill>
                <a:srgbClr val="1D528D"/>
              </a:solidFill>
            </a:endParaRPr>
          </a:p>
        </p:txBody>
      </p:sp>
      <p:sp>
        <p:nvSpPr>
          <p:cNvPr id="5" name="矩形 4"/>
          <p:cNvSpPr/>
          <p:nvPr/>
        </p:nvSpPr>
        <p:spPr>
          <a:xfrm>
            <a:off x="107504" y="3307373"/>
            <a:ext cx="4005144"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a:t>
            </a:r>
            <a:r>
              <a:rPr lang="en-US" altLang="zh-CN" sz="3200" b="1" dirty="0">
                <a:solidFill>
                  <a:srgbClr val="1D528D"/>
                </a:solidFill>
              </a:rPr>
              <a:t>BX</a:t>
            </a:r>
            <a:r>
              <a:rPr lang="zh-CN" altLang="en-US" sz="3200" b="1" dirty="0" smtClean="0">
                <a:solidFill>
                  <a:srgbClr val="1D528D"/>
                </a:solidFill>
              </a:rPr>
              <a:t>，</a:t>
            </a:r>
            <a:r>
              <a:rPr lang="en-US" altLang="zh-CN" sz="3200" b="1" dirty="0" smtClean="0">
                <a:solidFill>
                  <a:srgbClr val="1D528D"/>
                </a:solidFill>
              </a:rPr>
              <a:t>1034H</a:t>
            </a:r>
            <a:endParaRPr lang="zh-CN" altLang="en-US" sz="3200" b="1" dirty="0">
              <a:solidFill>
                <a:srgbClr val="1D528D"/>
              </a:solidFill>
            </a:endParaRPr>
          </a:p>
        </p:txBody>
      </p:sp>
      <p:sp>
        <p:nvSpPr>
          <p:cNvPr id="6" name="矩形 5"/>
          <p:cNvSpPr/>
          <p:nvPr/>
        </p:nvSpPr>
        <p:spPr>
          <a:xfrm>
            <a:off x="720820" y="4078916"/>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10H</a:t>
            </a:r>
            <a:r>
              <a:rPr lang="zh-CN" altLang="en-US" sz="3200" b="1" dirty="0" smtClean="0">
                <a:solidFill>
                  <a:srgbClr val="1D528D"/>
                </a:solidFill>
              </a:rPr>
              <a:t>，</a:t>
            </a:r>
            <a:r>
              <a:rPr lang="en-US" altLang="zh-CN" sz="3200" b="1" dirty="0" smtClean="0">
                <a:solidFill>
                  <a:srgbClr val="1D528D"/>
                </a:solidFill>
              </a:rPr>
              <a:t>AL</a:t>
            </a:r>
            <a:endParaRPr lang="zh-CN" altLang="en-US" sz="3200" b="1" dirty="0">
              <a:solidFill>
                <a:srgbClr val="1D528D"/>
              </a:solidFill>
            </a:endParaRPr>
          </a:p>
        </p:txBody>
      </p:sp>
      <p:sp>
        <p:nvSpPr>
          <p:cNvPr id="7" name="矩形 6"/>
          <p:cNvSpPr/>
          <p:nvPr/>
        </p:nvSpPr>
        <p:spPr>
          <a:xfrm>
            <a:off x="755576" y="4831187"/>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BX</a:t>
            </a:r>
            <a:r>
              <a:rPr lang="zh-CN" altLang="en-US" sz="3200" b="1" dirty="0" smtClean="0">
                <a:solidFill>
                  <a:srgbClr val="1D528D"/>
                </a:solidFill>
              </a:rPr>
              <a:t>，</a:t>
            </a:r>
            <a:r>
              <a:rPr lang="en-US" altLang="zh-CN" sz="3200" b="1" dirty="0" smtClean="0">
                <a:solidFill>
                  <a:srgbClr val="1D528D"/>
                </a:solidFill>
              </a:rPr>
              <a:t>AL</a:t>
            </a:r>
            <a:endParaRPr lang="zh-CN" altLang="en-US" sz="3200" b="1" dirty="0">
              <a:solidFill>
                <a:srgbClr val="1D528D"/>
              </a:solidFill>
            </a:endParaRPr>
          </a:p>
        </p:txBody>
      </p:sp>
      <p:sp>
        <p:nvSpPr>
          <p:cNvPr id="8" name="矩形 7"/>
          <p:cNvSpPr/>
          <p:nvPr/>
        </p:nvSpPr>
        <p:spPr>
          <a:xfrm>
            <a:off x="4211960" y="2530940"/>
            <a:ext cx="3357072"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a:t>
            </a:r>
            <a:r>
              <a:rPr lang="en-US" altLang="zh-CN" sz="3200" b="1" dirty="0">
                <a:solidFill>
                  <a:srgbClr val="1D528D"/>
                </a:solidFill>
              </a:rPr>
              <a:t>BX</a:t>
            </a:r>
            <a:r>
              <a:rPr lang="zh-CN" altLang="en-US" sz="3200" b="1" dirty="0">
                <a:solidFill>
                  <a:srgbClr val="1D528D"/>
                </a:solidFill>
              </a:rPr>
              <a:t>，</a:t>
            </a:r>
            <a:r>
              <a:rPr lang="en-US" altLang="zh-CN" sz="3200" b="1" dirty="0">
                <a:solidFill>
                  <a:srgbClr val="1D528D"/>
                </a:solidFill>
              </a:rPr>
              <a:t>AX</a:t>
            </a:r>
            <a:endParaRPr lang="zh-CN" altLang="en-US" sz="3200" b="1" dirty="0">
              <a:solidFill>
                <a:srgbClr val="1D528D"/>
              </a:solidFill>
            </a:endParaRPr>
          </a:p>
        </p:txBody>
      </p:sp>
      <p:sp>
        <p:nvSpPr>
          <p:cNvPr id="9" name="矩形 8"/>
          <p:cNvSpPr/>
          <p:nvPr/>
        </p:nvSpPr>
        <p:spPr>
          <a:xfrm>
            <a:off x="4211960" y="3307373"/>
            <a:ext cx="4748278"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a:t>
            </a:r>
            <a:r>
              <a:rPr lang="en-US" altLang="zh-CN" sz="3200" b="1" dirty="0">
                <a:solidFill>
                  <a:srgbClr val="1D528D"/>
                </a:solidFill>
              </a:rPr>
              <a:t>BX</a:t>
            </a:r>
            <a:r>
              <a:rPr lang="zh-CN" altLang="en-US" sz="3200" b="1" dirty="0" smtClean="0">
                <a:solidFill>
                  <a:srgbClr val="1D528D"/>
                </a:solidFill>
              </a:rPr>
              <a:t>，</a:t>
            </a:r>
            <a:r>
              <a:rPr lang="en-US" altLang="zh-CN" sz="3200" b="1" dirty="0" smtClean="0">
                <a:solidFill>
                  <a:srgbClr val="1D528D"/>
                </a:solidFill>
              </a:rPr>
              <a:t>DATA+1</a:t>
            </a:r>
            <a:endParaRPr lang="zh-CN" altLang="en-US" sz="3200" b="1" dirty="0">
              <a:solidFill>
                <a:srgbClr val="1D528D"/>
              </a:solidFill>
            </a:endParaRPr>
          </a:p>
        </p:txBody>
      </p:sp>
      <p:sp>
        <p:nvSpPr>
          <p:cNvPr id="10" name="矩形 9"/>
          <p:cNvSpPr/>
          <p:nvPr/>
        </p:nvSpPr>
        <p:spPr>
          <a:xfrm>
            <a:off x="4239457" y="4081063"/>
            <a:ext cx="4748278"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a:t>
            </a:r>
            <a:r>
              <a:rPr lang="en-US" altLang="zh-CN" sz="3200" b="1" dirty="0">
                <a:solidFill>
                  <a:srgbClr val="1D528D"/>
                </a:solidFill>
              </a:rPr>
              <a:t>BX</a:t>
            </a:r>
            <a:r>
              <a:rPr lang="zh-CN" altLang="en-US" sz="3200" b="1" dirty="0" smtClean="0">
                <a:solidFill>
                  <a:srgbClr val="1D528D"/>
                </a:solidFill>
              </a:rPr>
              <a:t>，</a:t>
            </a:r>
            <a:r>
              <a:rPr lang="en-US" altLang="zh-CN" sz="3200" b="1" dirty="0" smtClean="0">
                <a:solidFill>
                  <a:srgbClr val="1D528D"/>
                </a:solidFill>
              </a:rPr>
              <a:t>45H</a:t>
            </a:r>
            <a:endParaRPr lang="zh-CN" altLang="en-US" sz="3200" b="1" dirty="0">
              <a:solidFill>
                <a:srgbClr val="1D528D"/>
              </a:solidFill>
            </a:endParaRPr>
          </a:p>
        </p:txBody>
      </p:sp>
      <p:sp>
        <p:nvSpPr>
          <p:cNvPr id="11" name="矩形 10"/>
          <p:cNvSpPr/>
          <p:nvPr/>
        </p:nvSpPr>
        <p:spPr>
          <a:xfrm>
            <a:off x="4266782" y="4847972"/>
            <a:ext cx="4748278"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45H</a:t>
            </a:r>
            <a:r>
              <a:rPr lang="zh-CN" altLang="en-US" sz="3200" b="1" dirty="0" smtClean="0">
                <a:solidFill>
                  <a:srgbClr val="1D528D"/>
                </a:solidFill>
              </a:rPr>
              <a:t>，</a:t>
            </a:r>
            <a:r>
              <a:rPr lang="en-US" altLang="zh-CN" sz="3200" b="1" dirty="0" smtClean="0">
                <a:solidFill>
                  <a:srgbClr val="1D528D"/>
                </a:solidFill>
              </a:rPr>
              <a:t>BX</a:t>
            </a:r>
            <a:endParaRPr lang="zh-CN" altLang="en-US" sz="3200" b="1" dirty="0">
              <a:solidFill>
                <a:srgbClr val="1D528D"/>
              </a:solidFill>
            </a:endParaRPr>
          </a:p>
        </p:txBody>
      </p:sp>
      <p:sp>
        <p:nvSpPr>
          <p:cNvPr id="12" name="矩形 11"/>
          <p:cNvSpPr/>
          <p:nvPr/>
        </p:nvSpPr>
        <p:spPr>
          <a:xfrm>
            <a:off x="35496" y="5517232"/>
            <a:ext cx="6305246"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MOV DATA</a:t>
            </a:r>
            <a:r>
              <a:rPr lang="zh-CN" altLang="en-US" sz="3200" b="1" dirty="0" smtClean="0">
                <a:solidFill>
                  <a:srgbClr val="1D528D"/>
                </a:solidFill>
              </a:rPr>
              <a:t>，</a:t>
            </a:r>
            <a:r>
              <a:rPr lang="en-US" altLang="zh-CN" sz="3200" b="1" dirty="0" smtClean="0">
                <a:solidFill>
                  <a:srgbClr val="1D528D"/>
                </a:solidFill>
              </a:rPr>
              <a:t>DATA+1</a:t>
            </a:r>
            <a:endParaRPr lang="zh-CN" altLang="en-US" sz="3200" b="1" dirty="0">
              <a:solidFill>
                <a:srgbClr val="1D528D"/>
              </a:solidFill>
            </a:endParaRPr>
          </a:p>
        </p:txBody>
      </p:sp>
      <p:sp>
        <p:nvSpPr>
          <p:cNvPr id="13" name="矩形 12"/>
          <p:cNvSpPr/>
          <p:nvPr/>
        </p:nvSpPr>
        <p:spPr>
          <a:xfrm>
            <a:off x="59828" y="6199140"/>
            <a:ext cx="6305246" cy="599871"/>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3200" b="1" dirty="0" smtClean="0">
                <a:solidFill>
                  <a:srgbClr val="1D528D"/>
                </a:solidFill>
              </a:rPr>
              <a:t>ADD DATA</a:t>
            </a:r>
            <a:r>
              <a:rPr lang="zh-CN" altLang="en-US" sz="3200" b="1" dirty="0" smtClean="0">
                <a:solidFill>
                  <a:srgbClr val="1D528D"/>
                </a:solidFill>
              </a:rPr>
              <a:t>，</a:t>
            </a:r>
            <a:r>
              <a:rPr lang="en-US" altLang="zh-CN" sz="3200" b="1" dirty="0" smtClean="0">
                <a:solidFill>
                  <a:srgbClr val="1D528D"/>
                </a:solidFill>
              </a:rPr>
              <a:t>DATA+1</a:t>
            </a:r>
            <a:endParaRPr lang="zh-CN" altLang="en-US" sz="3200" b="1" dirty="0">
              <a:solidFill>
                <a:srgbClr val="1D528D"/>
              </a:solidFill>
            </a:endParaRPr>
          </a:p>
        </p:txBody>
      </p:sp>
      <p:sp>
        <p:nvSpPr>
          <p:cNvPr id="14" name="十字形 13"/>
          <p:cNvSpPr/>
          <p:nvPr/>
        </p:nvSpPr>
        <p:spPr>
          <a:xfrm rot="2586978">
            <a:off x="6351566" y="5712368"/>
            <a:ext cx="931854" cy="936104"/>
          </a:xfrm>
          <a:prstGeom prst="plus">
            <a:avLst>
              <a:gd name="adj" fmla="val 353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15" name="TextBox 14"/>
          <p:cNvSpPr txBox="1"/>
          <p:nvPr/>
        </p:nvSpPr>
        <p:spPr>
          <a:xfrm>
            <a:off x="7308304" y="5932437"/>
            <a:ext cx="1835696" cy="646331"/>
          </a:xfrm>
          <a:prstGeom prst="rect">
            <a:avLst/>
          </a:prstGeom>
          <a:noFill/>
        </p:spPr>
        <p:txBody>
          <a:bodyPr wrap="square" rtlCol="0">
            <a:spAutoFit/>
          </a:bodyPr>
          <a:lstStyle/>
          <a:p>
            <a:pPr fontAlgn="base">
              <a:spcBef>
                <a:spcPct val="0"/>
              </a:spcBef>
              <a:spcAft>
                <a:spcPct val="0"/>
              </a:spcAft>
            </a:pPr>
            <a:r>
              <a:rPr lang="zh-CN" altLang="en-US" b="1" dirty="0" smtClean="0">
                <a:solidFill>
                  <a:srgbClr val="1D528D"/>
                </a:solidFill>
                <a:latin typeface="Arial" charset="0"/>
              </a:rPr>
              <a:t>存储器之间不能直接传送</a:t>
            </a:r>
            <a:endParaRPr lang="zh-CN" altLang="en-US" b="1" dirty="0">
              <a:solidFill>
                <a:srgbClr val="1D528D"/>
              </a:solidFill>
              <a:latin typeface="Arial" charset="0"/>
            </a:endParaRPr>
          </a:p>
        </p:txBody>
      </p:sp>
    </p:spTree>
    <p:extLst>
      <p:ext uri="{BB962C8B-B14F-4D97-AF65-F5344CB8AC3E}">
        <p14:creationId xmlns:p14="http://schemas.microsoft.com/office/powerpoint/2010/main" val="131678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639227" y="404664"/>
            <a:ext cx="8153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mtClean="0"/>
              <a:t>4. 8086</a:t>
            </a:r>
            <a:r>
              <a:rPr lang="zh-CN" altLang="en-US" smtClean="0"/>
              <a:t>的指令系统</a:t>
            </a:r>
            <a:endParaRPr lang="en-US" dirty="0"/>
          </a:p>
        </p:txBody>
      </p:sp>
      <p:sp>
        <p:nvSpPr>
          <p:cNvPr id="6" name="矩形 5"/>
          <p:cNvSpPr/>
          <p:nvPr/>
        </p:nvSpPr>
        <p:spPr>
          <a:xfrm>
            <a:off x="1115616" y="1916832"/>
            <a:ext cx="3293146" cy="523220"/>
          </a:xfrm>
          <a:prstGeom prst="rect">
            <a:avLst/>
          </a:prstGeom>
        </p:spPr>
        <p:txBody>
          <a:bodyPr wrap="none">
            <a:spAutoFit/>
          </a:bodyPr>
          <a:lstStyle/>
          <a:p>
            <a:r>
              <a:rPr lang="en-US" altLang="zh-CN" sz="2800" dirty="0" smtClean="0">
                <a:solidFill>
                  <a:srgbClr val="1327E7"/>
                </a:solidFill>
              </a:rPr>
              <a:t>XOR    DST</a:t>
            </a:r>
            <a:r>
              <a:rPr lang="en-US" altLang="zh-CN" sz="2800" dirty="0">
                <a:solidFill>
                  <a:srgbClr val="1327E7"/>
                </a:solidFill>
              </a:rPr>
              <a:t>, </a:t>
            </a:r>
            <a:r>
              <a:rPr lang="en-US" altLang="zh-CN" sz="2800" dirty="0" smtClean="0">
                <a:solidFill>
                  <a:srgbClr val="1327E7"/>
                </a:solidFill>
              </a:rPr>
              <a:t>  SRC </a:t>
            </a:r>
            <a:endParaRPr lang="zh-CN" altLang="en-US" sz="2800" dirty="0">
              <a:solidFill>
                <a:srgbClr val="1327E7"/>
              </a:solidFill>
            </a:endParaRPr>
          </a:p>
        </p:txBody>
      </p:sp>
      <p:sp>
        <p:nvSpPr>
          <p:cNvPr id="7" name="矩形 6"/>
          <p:cNvSpPr/>
          <p:nvPr/>
        </p:nvSpPr>
        <p:spPr>
          <a:xfrm>
            <a:off x="4860032" y="1916832"/>
            <a:ext cx="3424335" cy="523220"/>
          </a:xfrm>
          <a:prstGeom prst="rect">
            <a:avLst/>
          </a:prstGeom>
        </p:spPr>
        <p:txBody>
          <a:bodyPr wrap="none">
            <a:spAutoFit/>
          </a:bodyPr>
          <a:lstStyle/>
          <a:p>
            <a:r>
              <a:rPr lang="zh-CN" altLang="en-US" sz="2000" b="1" dirty="0" smtClean="0">
                <a:solidFill>
                  <a:srgbClr val="000000"/>
                </a:solidFill>
              </a:rPr>
              <a:t>；</a:t>
            </a:r>
            <a:r>
              <a:rPr lang="en-US" altLang="zh-CN" sz="2000" dirty="0">
                <a:solidFill>
                  <a:srgbClr val="000000"/>
                </a:solidFill>
              </a:rPr>
              <a:t> (DST)←</a:t>
            </a:r>
            <a:r>
              <a:rPr lang="en-US" altLang="zh-CN" sz="2000" b="1" dirty="0" smtClean="0">
                <a:solidFill>
                  <a:srgbClr val="000000"/>
                </a:solidFill>
              </a:rPr>
              <a:t> (</a:t>
            </a:r>
            <a:r>
              <a:rPr lang="en-US" altLang="zh-CN" sz="2000" b="1" dirty="0">
                <a:solidFill>
                  <a:srgbClr val="000000"/>
                </a:solidFill>
              </a:rPr>
              <a:t>DST</a:t>
            </a:r>
            <a:r>
              <a:rPr lang="en-US" altLang="zh-CN" sz="2000" b="1" dirty="0" smtClean="0">
                <a:solidFill>
                  <a:srgbClr val="000000"/>
                </a:solidFill>
              </a:rPr>
              <a:t>)</a:t>
            </a:r>
            <a:r>
              <a:rPr lang="en-US" altLang="zh-CN" sz="2000" dirty="0">
                <a:solidFill>
                  <a:srgbClr val="000000"/>
                </a:solidFill>
              </a:rPr>
              <a:t> </a:t>
            </a:r>
            <a:r>
              <a:rPr lang="zh-CN" altLang="en-US" sz="2800" b="1" dirty="0"/>
              <a:t>⊕</a:t>
            </a:r>
            <a:r>
              <a:rPr lang="en-US" altLang="zh-CN" sz="2000" b="1" dirty="0" smtClean="0">
                <a:solidFill>
                  <a:srgbClr val="000000"/>
                </a:solidFill>
              </a:rPr>
              <a:t>(</a:t>
            </a:r>
            <a:r>
              <a:rPr lang="en-US" altLang="zh-CN" sz="2000" b="1" dirty="0">
                <a:solidFill>
                  <a:srgbClr val="000000"/>
                </a:solidFill>
              </a:rPr>
              <a:t>SRC) </a:t>
            </a:r>
            <a:endParaRPr lang="zh-CN" altLang="en-US" sz="2000" b="1" dirty="0"/>
          </a:p>
        </p:txBody>
      </p:sp>
      <p:sp>
        <p:nvSpPr>
          <p:cNvPr id="8" name="矩形标注 7"/>
          <p:cNvSpPr/>
          <p:nvPr/>
        </p:nvSpPr>
        <p:spPr>
          <a:xfrm>
            <a:off x="664359" y="3861048"/>
            <a:ext cx="2088232" cy="936104"/>
          </a:xfrm>
          <a:prstGeom prst="wedgeRectCallout">
            <a:avLst>
              <a:gd name="adj1" fmla="val 50323"/>
              <a:gd name="adj2" fmla="val -2207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9" name="矩形标注 8"/>
          <p:cNvSpPr/>
          <p:nvPr/>
        </p:nvSpPr>
        <p:spPr>
          <a:xfrm>
            <a:off x="3052670" y="3861048"/>
            <a:ext cx="2088232" cy="936104"/>
          </a:xfrm>
          <a:prstGeom prst="wedgeRectCallout">
            <a:avLst>
              <a:gd name="adj1" fmla="val -21380"/>
              <a:gd name="adj2" fmla="val -21467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smtClean="0"/>
              <a:t>存储单元</a:t>
            </a:r>
            <a:endParaRPr lang="en-US" altLang="zh-CN" b="1" dirty="0" smtClean="0"/>
          </a:p>
          <a:p>
            <a:pPr algn="ctr"/>
            <a:r>
              <a:rPr lang="zh-CN" altLang="en-US" b="1" dirty="0"/>
              <a:t>立即数</a:t>
            </a:r>
          </a:p>
        </p:txBody>
      </p:sp>
      <p:sp>
        <p:nvSpPr>
          <p:cNvPr id="10" name="矩形 9"/>
          <p:cNvSpPr/>
          <p:nvPr/>
        </p:nvSpPr>
        <p:spPr>
          <a:xfrm>
            <a:off x="889497" y="5025856"/>
            <a:ext cx="5989140" cy="523220"/>
          </a:xfrm>
          <a:prstGeom prst="rect">
            <a:avLst/>
          </a:prstGeom>
        </p:spPr>
        <p:txBody>
          <a:bodyPr wrap="none">
            <a:spAutoFit/>
          </a:bodyPr>
          <a:lstStyle/>
          <a:p>
            <a:pPr eaLnBrk="1" hangingPunct="1"/>
            <a:r>
              <a:rPr lang="zh-CN" altLang="en-US" sz="2800" b="1" dirty="0">
                <a:solidFill>
                  <a:srgbClr val="000000"/>
                </a:solidFill>
              </a:rPr>
              <a:t>但</a:t>
            </a:r>
            <a:r>
              <a:rPr lang="en-US" altLang="zh-CN" sz="2800" b="1" dirty="0">
                <a:solidFill>
                  <a:srgbClr val="000000"/>
                </a:solidFill>
              </a:rPr>
              <a:t>DST</a:t>
            </a:r>
            <a:r>
              <a:rPr lang="zh-CN" altLang="en-US" sz="2800" b="1" dirty="0" smtClean="0">
                <a:solidFill>
                  <a:srgbClr val="000000"/>
                </a:solidFill>
              </a:rPr>
              <a:t>和</a:t>
            </a:r>
            <a:r>
              <a:rPr lang="en-US" altLang="zh-CN" sz="2800" b="1" dirty="0" smtClean="0">
                <a:solidFill>
                  <a:srgbClr val="000000"/>
                </a:solidFill>
              </a:rPr>
              <a:t>SRC</a:t>
            </a:r>
            <a:r>
              <a:rPr lang="zh-CN" altLang="en-US" sz="2800" b="1" dirty="0" smtClean="0">
                <a:solidFill>
                  <a:srgbClr val="000000"/>
                </a:solidFill>
              </a:rPr>
              <a:t>不能</a:t>
            </a:r>
            <a:r>
              <a:rPr lang="zh-CN" altLang="en-US" sz="2800" b="1" dirty="0">
                <a:solidFill>
                  <a:srgbClr val="000000"/>
                </a:solidFill>
              </a:rPr>
              <a:t>同时为存储单元</a:t>
            </a:r>
            <a:r>
              <a:rPr lang="zh-CN" altLang="en-US" sz="2800" b="1" dirty="0" smtClean="0">
                <a:solidFill>
                  <a:srgbClr val="000000"/>
                </a:solidFill>
              </a:rPr>
              <a:t>。</a:t>
            </a:r>
            <a:endParaRPr lang="en-US" altLang="zh-CN" sz="2800" b="1" dirty="0" smtClean="0">
              <a:solidFill>
                <a:srgbClr val="000000"/>
              </a:solidFill>
            </a:endParaRPr>
          </a:p>
        </p:txBody>
      </p:sp>
      <p:sp>
        <p:nvSpPr>
          <p:cNvPr id="11" name="矩形 10"/>
          <p:cNvSpPr/>
          <p:nvPr/>
        </p:nvSpPr>
        <p:spPr>
          <a:xfrm>
            <a:off x="5508104" y="3140968"/>
            <a:ext cx="4248472" cy="978729"/>
          </a:xfrm>
          <a:prstGeom prst="rect">
            <a:avLst/>
          </a:prstGeom>
        </p:spPr>
        <p:txBody>
          <a:bodyPr wrap="square">
            <a:spAutoFit/>
          </a:bodyPr>
          <a:lstStyle/>
          <a:p>
            <a:pPr>
              <a:spcBef>
                <a:spcPct val="40000"/>
              </a:spcBef>
            </a:pPr>
            <a:r>
              <a:rPr lang="en-US" altLang="zh-CN" sz="2400" b="1" dirty="0">
                <a:solidFill>
                  <a:srgbClr val="FF0101"/>
                </a:solidFill>
              </a:rPr>
              <a:t>CF</a:t>
            </a:r>
            <a:r>
              <a:rPr lang="zh-CN" altLang="en-US" sz="2400" b="1" dirty="0">
                <a:solidFill>
                  <a:srgbClr val="FF0101"/>
                </a:solidFill>
              </a:rPr>
              <a:t>、</a:t>
            </a:r>
            <a:r>
              <a:rPr lang="en-US" altLang="zh-CN" sz="2400" b="1" dirty="0">
                <a:solidFill>
                  <a:srgbClr val="FF0101"/>
                </a:solidFill>
              </a:rPr>
              <a:t>OF</a:t>
            </a:r>
            <a:r>
              <a:rPr lang="zh-CN" altLang="en-US" sz="2400" b="1" dirty="0">
                <a:solidFill>
                  <a:srgbClr val="FF0101"/>
                </a:solidFill>
              </a:rPr>
              <a:t>置</a:t>
            </a:r>
            <a:r>
              <a:rPr lang="en-US" altLang="zh-CN" sz="2400" b="1" dirty="0">
                <a:solidFill>
                  <a:srgbClr val="FF0101"/>
                </a:solidFill>
              </a:rPr>
              <a:t>0</a:t>
            </a:r>
            <a:r>
              <a:rPr lang="zh-CN" altLang="en-US" sz="2400" b="1" dirty="0" smtClean="0">
                <a:solidFill>
                  <a:srgbClr val="000000"/>
                </a:solidFill>
              </a:rPr>
              <a:t>，</a:t>
            </a:r>
            <a:endParaRPr lang="en-US" altLang="zh-CN" sz="2400" b="1" dirty="0" smtClean="0">
              <a:solidFill>
                <a:srgbClr val="000000"/>
              </a:solidFill>
            </a:endParaRPr>
          </a:p>
          <a:p>
            <a:pPr>
              <a:spcBef>
                <a:spcPct val="40000"/>
              </a:spcBef>
            </a:pPr>
            <a:r>
              <a:rPr lang="zh-CN" altLang="en-US" sz="2400" b="1" dirty="0" smtClean="0">
                <a:solidFill>
                  <a:srgbClr val="000000"/>
                </a:solidFill>
              </a:rPr>
              <a:t>设置</a:t>
            </a:r>
            <a:r>
              <a:rPr lang="en-US" altLang="zh-CN" sz="2400" b="1" dirty="0">
                <a:solidFill>
                  <a:srgbClr val="000000"/>
                </a:solidFill>
              </a:rPr>
              <a:t>SF</a:t>
            </a:r>
            <a:r>
              <a:rPr lang="zh-CN" altLang="en-US" sz="2400" b="1" dirty="0">
                <a:solidFill>
                  <a:srgbClr val="000000"/>
                </a:solidFill>
              </a:rPr>
              <a:t>、</a:t>
            </a:r>
            <a:r>
              <a:rPr lang="en-US" altLang="zh-CN" sz="2400" b="1" dirty="0">
                <a:solidFill>
                  <a:srgbClr val="000000"/>
                </a:solidFill>
              </a:rPr>
              <a:t>ZF</a:t>
            </a:r>
            <a:r>
              <a:rPr lang="zh-CN" altLang="en-US" sz="2400" b="1" dirty="0">
                <a:solidFill>
                  <a:srgbClr val="000000"/>
                </a:solidFill>
              </a:rPr>
              <a:t>和</a:t>
            </a:r>
            <a:r>
              <a:rPr lang="en-US" altLang="zh-CN" sz="2400" b="1" dirty="0">
                <a:solidFill>
                  <a:srgbClr val="000000"/>
                </a:solidFill>
              </a:rPr>
              <a:t>PF</a:t>
            </a:r>
            <a:r>
              <a:rPr lang="zh-CN" altLang="en-US" sz="2400" b="1" dirty="0">
                <a:solidFill>
                  <a:srgbClr val="000000"/>
                </a:solidFill>
              </a:rPr>
              <a:t>的</a:t>
            </a:r>
            <a:r>
              <a:rPr lang="zh-CN" altLang="en-US" sz="2400" b="1" dirty="0" smtClean="0">
                <a:solidFill>
                  <a:srgbClr val="000000"/>
                </a:solidFill>
              </a:rPr>
              <a:t>状态</a:t>
            </a:r>
            <a:endParaRPr lang="zh-CN" altLang="en-US" sz="2400" b="1" dirty="0"/>
          </a:p>
        </p:txBody>
      </p:sp>
      <p:sp>
        <p:nvSpPr>
          <p:cNvPr id="12" name="矩形 11"/>
          <p:cNvSpPr/>
          <p:nvPr/>
        </p:nvSpPr>
        <p:spPr>
          <a:xfrm>
            <a:off x="5508104" y="2636912"/>
            <a:ext cx="1696038" cy="504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PSW</a:t>
            </a:r>
            <a:endParaRPr lang="zh-CN" altLang="en-US" sz="2400" b="1" dirty="0"/>
          </a:p>
        </p:txBody>
      </p:sp>
      <p:sp>
        <p:nvSpPr>
          <p:cNvPr id="13" name="矩形 12"/>
          <p:cNvSpPr/>
          <p:nvPr/>
        </p:nvSpPr>
        <p:spPr>
          <a:xfrm>
            <a:off x="323528" y="1192396"/>
            <a:ext cx="5287025" cy="584775"/>
          </a:xfrm>
          <a:prstGeom prst="rect">
            <a:avLst/>
          </a:prstGeom>
        </p:spPr>
        <p:txBody>
          <a:bodyPr wrap="none">
            <a:spAutoFit/>
          </a:bodyPr>
          <a:lstStyle/>
          <a:p>
            <a:pPr lvl="1" eaLnBrk="1" hangingPunct="1"/>
            <a:r>
              <a:rPr lang="en-US" altLang="zh-CN" sz="3200" b="1" dirty="0" smtClean="0">
                <a:solidFill>
                  <a:srgbClr val="000000"/>
                </a:solidFill>
              </a:rPr>
              <a:t>4. </a:t>
            </a:r>
            <a:r>
              <a:rPr lang="zh-CN" altLang="en-US" sz="3200" b="1" dirty="0" smtClean="0">
                <a:solidFill>
                  <a:srgbClr val="000000"/>
                </a:solidFill>
              </a:rPr>
              <a:t>逻辑</a:t>
            </a:r>
            <a:r>
              <a:rPr lang="zh-CN" altLang="en-US" sz="3200" b="1" dirty="0" smtClean="0">
                <a:solidFill>
                  <a:srgbClr val="FF0000"/>
                </a:solidFill>
              </a:rPr>
              <a:t>异或</a:t>
            </a:r>
            <a:r>
              <a:rPr lang="zh-CN" altLang="en-US" sz="3200" b="1" dirty="0" smtClean="0">
                <a:solidFill>
                  <a:srgbClr val="000000"/>
                </a:solidFill>
              </a:rPr>
              <a:t>指令（</a:t>
            </a:r>
            <a:r>
              <a:rPr lang="en-US" altLang="zh-CN" sz="3200" b="1" dirty="0" smtClean="0">
                <a:solidFill>
                  <a:srgbClr val="000000"/>
                </a:solidFill>
              </a:rPr>
              <a:t>XOR</a:t>
            </a:r>
            <a:r>
              <a:rPr lang="zh-CN" altLang="en-US" sz="3200" b="1" dirty="0" smtClean="0">
                <a:solidFill>
                  <a:srgbClr val="000000"/>
                </a:solidFill>
              </a:rPr>
              <a:t>）</a:t>
            </a:r>
            <a:endParaRPr lang="zh-CN" altLang="en-US" sz="3200" b="1" dirty="0">
              <a:solidFill>
                <a:srgbClr val="000000"/>
              </a:solidFill>
            </a:endParaRPr>
          </a:p>
        </p:txBody>
      </p:sp>
    </p:spTree>
    <p:extLst>
      <p:ext uri="{BB962C8B-B14F-4D97-AF65-F5344CB8AC3E}">
        <p14:creationId xmlns:p14="http://schemas.microsoft.com/office/powerpoint/2010/main" val="5978479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755650" y="1700213"/>
            <a:ext cx="7848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3.23  </a:t>
            </a:r>
            <a:r>
              <a:rPr lang="zh-CN" altLang="en-US" dirty="0">
                <a:solidFill>
                  <a:srgbClr val="000000"/>
                </a:solidFill>
              </a:rPr>
              <a:t>求两个操作数的逻辑异或。</a:t>
            </a:r>
          </a:p>
          <a:p>
            <a:pPr eaLnBrk="1" hangingPunct="1"/>
            <a:r>
              <a:rPr lang="zh-CN" altLang="en-US" dirty="0">
                <a:solidFill>
                  <a:srgbClr val="000000"/>
                </a:solidFill>
              </a:rPr>
              <a:t>解：设</a:t>
            </a:r>
            <a:r>
              <a:rPr lang="en-US" altLang="zh-CN" dirty="0">
                <a:solidFill>
                  <a:srgbClr val="000000"/>
                </a:solidFill>
              </a:rPr>
              <a:t>VAR2</a:t>
            </a:r>
            <a:r>
              <a:rPr lang="zh-CN" altLang="en-US" dirty="0">
                <a:solidFill>
                  <a:srgbClr val="000000"/>
                </a:solidFill>
              </a:rPr>
              <a:t>为字节型变量，则有：</a:t>
            </a:r>
          </a:p>
          <a:p>
            <a:pPr eaLnBrk="1" hangingPunct="1"/>
            <a:r>
              <a:rPr lang="en-US" altLang="zh-CN" dirty="0">
                <a:solidFill>
                  <a:srgbClr val="000000"/>
                </a:solidFill>
              </a:rPr>
              <a:t>XOR	AL, 0110 0001B		</a:t>
            </a:r>
          </a:p>
          <a:p>
            <a:pPr eaLnBrk="1" hangingPunct="1"/>
            <a:r>
              <a:rPr lang="en-US" altLang="zh-CN" dirty="0">
                <a:solidFill>
                  <a:srgbClr val="000000"/>
                </a:solidFill>
              </a:rPr>
              <a:t>      </a:t>
            </a:r>
            <a:r>
              <a:rPr lang="zh-CN" altLang="en-US" sz="2800" dirty="0">
                <a:solidFill>
                  <a:schemeClr val="accent6"/>
                </a:solidFill>
              </a:rPr>
              <a:t>；</a:t>
            </a:r>
            <a:r>
              <a:rPr lang="en-US" altLang="zh-CN" sz="2800" dirty="0">
                <a:solidFill>
                  <a:schemeClr val="accent6"/>
                </a:solidFill>
              </a:rPr>
              <a:t>(AL)←(AL)   0110 0001B</a:t>
            </a:r>
            <a:r>
              <a:rPr lang="en-US" altLang="zh-CN" dirty="0">
                <a:solidFill>
                  <a:schemeClr val="accent6"/>
                </a:solidFill>
              </a:rPr>
              <a:t> </a:t>
            </a:r>
          </a:p>
          <a:p>
            <a:pPr eaLnBrk="1" hangingPunct="1"/>
            <a:r>
              <a:rPr lang="en-US" altLang="zh-CN" dirty="0">
                <a:solidFill>
                  <a:srgbClr val="000000"/>
                </a:solidFill>
              </a:rPr>
              <a:t>XOR	VAR2, 0FH	</a:t>
            </a:r>
          </a:p>
          <a:p>
            <a:pPr eaLnBrk="1" hangingPunct="1"/>
            <a:r>
              <a:rPr lang="en-US" altLang="zh-CN" dirty="0">
                <a:solidFill>
                  <a:srgbClr val="000000"/>
                </a:solidFill>
              </a:rPr>
              <a:t>      </a:t>
            </a:r>
            <a:r>
              <a:rPr lang="zh-CN" altLang="en-US" sz="2800" dirty="0">
                <a:solidFill>
                  <a:schemeClr val="accent6"/>
                </a:solidFill>
              </a:rPr>
              <a:t>；</a:t>
            </a:r>
            <a:r>
              <a:rPr lang="en-US" altLang="zh-CN" sz="2800" dirty="0">
                <a:solidFill>
                  <a:schemeClr val="accent6"/>
                </a:solidFill>
              </a:rPr>
              <a:t>(VAR2)←(VAR2)  0FH</a:t>
            </a:r>
          </a:p>
          <a:p>
            <a:pPr eaLnBrk="1" hangingPunct="1"/>
            <a:r>
              <a:rPr lang="en-US" altLang="zh-CN" dirty="0">
                <a:solidFill>
                  <a:srgbClr val="000000"/>
                </a:solidFill>
              </a:rPr>
              <a:t>XOR	AX</a:t>
            </a:r>
            <a:r>
              <a:rPr lang="zh-CN" altLang="en-US" dirty="0">
                <a:solidFill>
                  <a:srgbClr val="000000"/>
                </a:solidFill>
              </a:rPr>
              <a:t>，</a:t>
            </a:r>
            <a:r>
              <a:rPr lang="en-US" altLang="zh-CN" dirty="0">
                <a:solidFill>
                  <a:srgbClr val="000000"/>
                </a:solidFill>
              </a:rPr>
              <a:t>BX		</a:t>
            </a:r>
            <a:r>
              <a:rPr lang="zh-CN" altLang="en-US" sz="2800" dirty="0">
                <a:solidFill>
                  <a:schemeClr val="accent6"/>
                </a:solidFill>
              </a:rPr>
              <a:t>；</a:t>
            </a:r>
            <a:r>
              <a:rPr lang="en-US" altLang="zh-CN" sz="2800" dirty="0">
                <a:solidFill>
                  <a:schemeClr val="accent6"/>
                </a:solidFill>
              </a:rPr>
              <a:t>(AX)←(AX)  (BX)</a:t>
            </a:r>
          </a:p>
          <a:p>
            <a:pPr eaLnBrk="1" hangingPunct="1"/>
            <a:r>
              <a:rPr lang="en-US" altLang="zh-CN" dirty="0">
                <a:solidFill>
                  <a:srgbClr val="000000"/>
                </a:solidFill>
              </a:rPr>
              <a:t>XOR	BX, [DI]		</a:t>
            </a:r>
          </a:p>
          <a:p>
            <a:pPr eaLnBrk="1" hangingPunct="1"/>
            <a:r>
              <a:rPr lang="en-US" altLang="zh-CN" dirty="0">
                <a:solidFill>
                  <a:srgbClr val="000000"/>
                </a:solidFill>
              </a:rPr>
              <a:t>      </a:t>
            </a:r>
            <a:r>
              <a:rPr lang="zh-CN" altLang="en-US" sz="2800" dirty="0">
                <a:solidFill>
                  <a:schemeClr val="accent6"/>
                </a:solidFill>
              </a:rPr>
              <a:t>；</a:t>
            </a:r>
            <a:r>
              <a:rPr lang="en-US" altLang="zh-CN" sz="2800" dirty="0">
                <a:solidFill>
                  <a:schemeClr val="accent6"/>
                </a:solidFill>
              </a:rPr>
              <a:t>(BX)←(BX)  (</a:t>
            </a:r>
            <a:r>
              <a:rPr lang="zh-CN" altLang="en-US" sz="2800" dirty="0">
                <a:solidFill>
                  <a:schemeClr val="accent6"/>
                </a:solidFill>
              </a:rPr>
              <a:t>（</a:t>
            </a:r>
            <a:r>
              <a:rPr lang="en-US" altLang="zh-CN" sz="2800" dirty="0">
                <a:solidFill>
                  <a:schemeClr val="accent6"/>
                </a:solidFill>
              </a:rPr>
              <a:t>DI</a:t>
            </a:r>
            <a:r>
              <a:rPr lang="zh-CN" altLang="en-US" sz="2800" dirty="0">
                <a:solidFill>
                  <a:schemeClr val="accent6"/>
                </a:solidFill>
              </a:rPr>
              <a:t>）</a:t>
            </a:r>
            <a:r>
              <a:rPr lang="en-US" altLang="zh-CN" sz="2800" dirty="0">
                <a:solidFill>
                  <a:schemeClr val="accent6"/>
                </a:solidFill>
              </a:rPr>
              <a:t>)</a:t>
            </a:r>
          </a:p>
        </p:txBody>
      </p:sp>
    </p:spTree>
    <p:extLst>
      <p:ext uri="{BB962C8B-B14F-4D97-AF65-F5344CB8AC3E}">
        <p14:creationId xmlns:p14="http://schemas.microsoft.com/office/powerpoint/2010/main" val="364710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639227" y="404664"/>
            <a:ext cx="8153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mtClean="0"/>
              <a:t>4. 8086</a:t>
            </a:r>
            <a:r>
              <a:rPr lang="zh-CN" altLang="en-US" smtClean="0"/>
              <a:t>的指令系统</a:t>
            </a:r>
            <a:endParaRPr lang="en-US" dirty="0"/>
          </a:p>
        </p:txBody>
      </p:sp>
      <p:sp>
        <p:nvSpPr>
          <p:cNvPr id="6" name="矩形 5"/>
          <p:cNvSpPr/>
          <p:nvPr/>
        </p:nvSpPr>
        <p:spPr>
          <a:xfrm>
            <a:off x="1115616" y="1916832"/>
            <a:ext cx="2052100" cy="523220"/>
          </a:xfrm>
          <a:prstGeom prst="rect">
            <a:avLst/>
          </a:prstGeom>
        </p:spPr>
        <p:txBody>
          <a:bodyPr wrap="none">
            <a:spAutoFit/>
          </a:bodyPr>
          <a:lstStyle/>
          <a:p>
            <a:r>
              <a:rPr lang="en-US" altLang="zh-CN" sz="2800" dirty="0" smtClean="0">
                <a:solidFill>
                  <a:srgbClr val="1327E7"/>
                </a:solidFill>
              </a:rPr>
              <a:t>NOT    DST</a:t>
            </a:r>
            <a:endParaRPr lang="zh-CN" altLang="en-US" sz="2800" dirty="0">
              <a:solidFill>
                <a:srgbClr val="1327E7"/>
              </a:solidFill>
            </a:endParaRPr>
          </a:p>
        </p:txBody>
      </p:sp>
      <p:sp>
        <p:nvSpPr>
          <p:cNvPr id="7" name="矩形 6"/>
          <p:cNvSpPr/>
          <p:nvPr/>
        </p:nvSpPr>
        <p:spPr>
          <a:xfrm>
            <a:off x="4860032" y="1916832"/>
            <a:ext cx="2916183" cy="400110"/>
          </a:xfrm>
          <a:prstGeom prst="rect">
            <a:avLst/>
          </a:prstGeom>
        </p:spPr>
        <p:txBody>
          <a:bodyPr wrap="none">
            <a:spAutoFit/>
          </a:bodyPr>
          <a:lstStyle/>
          <a:p>
            <a:r>
              <a:rPr lang="zh-CN" altLang="en-US" sz="2000" b="1" dirty="0" smtClean="0">
                <a:solidFill>
                  <a:srgbClr val="000000"/>
                </a:solidFill>
              </a:rPr>
              <a:t>；</a:t>
            </a:r>
            <a:r>
              <a:rPr lang="en-US" altLang="zh-CN" sz="2000" dirty="0">
                <a:solidFill>
                  <a:srgbClr val="000000"/>
                </a:solidFill>
              </a:rPr>
              <a:t> (DST)</a:t>
            </a:r>
            <a:r>
              <a:rPr lang="en-US" altLang="zh-CN" sz="2000" dirty="0" smtClean="0">
                <a:solidFill>
                  <a:srgbClr val="000000"/>
                </a:solidFill>
              </a:rPr>
              <a:t>←   ~</a:t>
            </a:r>
            <a:r>
              <a:rPr lang="en-US" altLang="zh-CN" sz="2000" b="1" dirty="0" smtClean="0">
                <a:solidFill>
                  <a:srgbClr val="000000"/>
                </a:solidFill>
              </a:rPr>
              <a:t> </a:t>
            </a:r>
            <a:r>
              <a:rPr lang="zh-CN" altLang="en-US" sz="2000" b="1" dirty="0">
                <a:solidFill>
                  <a:srgbClr val="000000"/>
                </a:solidFill>
              </a:rPr>
              <a:t>（</a:t>
            </a:r>
            <a:r>
              <a:rPr lang="en-US" altLang="zh-CN" sz="2000" b="1" dirty="0" smtClean="0">
                <a:solidFill>
                  <a:srgbClr val="000000"/>
                </a:solidFill>
              </a:rPr>
              <a:t>DST</a:t>
            </a:r>
            <a:r>
              <a:rPr lang="zh-CN" altLang="en-US" sz="2000" b="1" dirty="0" smtClean="0">
                <a:solidFill>
                  <a:srgbClr val="000000"/>
                </a:solidFill>
              </a:rPr>
              <a:t>）</a:t>
            </a:r>
            <a:endParaRPr lang="zh-CN" altLang="en-US" sz="2000" b="1" dirty="0"/>
          </a:p>
        </p:txBody>
      </p:sp>
      <p:sp>
        <p:nvSpPr>
          <p:cNvPr id="8" name="矩形标注 7"/>
          <p:cNvSpPr/>
          <p:nvPr/>
        </p:nvSpPr>
        <p:spPr>
          <a:xfrm>
            <a:off x="664359" y="3861048"/>
            <a:ext cx="2088232" cy="936104"/>
          </a:xfrm>
          <a:prstGeom prst="wedgeRectCallout">
            <a:avLst>
              <a:gd name="adj1" fmla="val 50323"/>
              <a:gd name="adj2" fmla="val -2207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11" name="矩形 10"/>
          <p:cNvSpPr/>
          <p:nvPr/>
        </p:nvSpPr>
        <p:spPr>
          <a:xfrm>
            <a:off x="5508104" y="3140968"/>
            <a:ext cx="4248472" cy="461665"/>
          </a:xfrm>
          <a:prstGeom prst="rect">
            <a:avLst/>
          </a:prstGeom>
        </p:spPr>
        <p:txBody>
          <a:bodyPr wrap="square">
            <a:spAutoFit/>
          </a:bodyPr>
          <a:lstStyle/>
          <a:p>
            <a:pPr>
              <a:spcBef>
                <a:spcPct val="40000"/>
              </a:spcBef>
            </a:pPr>
            <a:r>
              <a:rPr lang="zh-CN" altLang="en-US" sz="2400" b="1" dirty="0" smtClean="0"/>
              <a:t>不做任何改变</a:t>
            </a:r>
            <a:endParaRPr lang="zh-CN" altLang="en-US" sz="2400" b="1" dirty="0"/>
          </a:p>
        </p:txBody>
      </p:sp>
      <p:sp>
        <p:nvSpPr>
          <p:cNvPr id="12" name="矩形 11"/>
          <p:cNvSpPr/>
          <p:nvPr/>
        </p:nvSpPr>
        <p:spPr>
          <a:xfrm>
            <a:off x="5508104" y="2636912"/>
            <a:ext cx="1696038" cy="504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PSW</a:t>
            </a:r>
            <a:endParaRPr lang="zh-CN" altLang="en-US" sz="2400" b="1" dirty="0"/>
          </a:p>
        </p:txBody>
      </p:sp>
      <p:sp>
        <p:nvSpPr>
          <p:cNvPr id="13" name="矩形 12"/>
          <p:cNvSpPr/>
          <p:nvPr/>
        </p:nvSpPr>
        <p:spPr>
          <a:xfrm>
            <a:off x="323528" y="1192396"/>
            <a:ext cx="4851008" cy="584775"/>
          </a:xfrm>
          <a:prstGeom prst="rect">
            <a:avLst/>
          </a:prstGeom>
        </p:spPr>
        <p:txBody>
          <a:bodyPr wrap="none">
            <a:spAutoFit/>
          </a:bodyPr>
          <a:lstStyle/>
          <a:p>
            <a:pPr lvl="1" eaLnBrk="1" hangingPunct="1"/>
            <a:r>
              <a:rPr lang="en-US" altLang="zh-CN" sz="3200" b="1" dirty="0" smtClean="0">
                <a:solidFill>
                  <a:srgbClr val="000000"/>
                </a:solidFill>
              </a:rPr>
              <a:t>5. </a:t>
            </a:r>
            <a:r>
              <a:rPr lang="zh-CN" altLang="en-US" sz="3200" b="1" dirty="0" smtClean="0">
                <a:solidFill>
                  <a:srgbClr val="000000"/>
                </a:solidFill>
              </a:rPr>
              <a:t>逻辑非指令（</a:t>
            </a:r>
            <a:r>
              <a:rPr lang="en-US" altLang="zh-CN" sz="3200" b="1" dirty="0" smtClean="0">
                <a:solidFill>
                  <a:srgbClr val="000000"/>
                </a:solidFill>
              </a:rPr>
              <a:t>NOT</a:t>
            </a:r>
            <a:r>
              <a:rPr lang="zh-CN" altLang="en-US" sz="3200" b="1" dirty="0" smtClean="0">
                <a:solidFill>
                  <a:srgbClr val="000000"/>
                </a:solidFill>
              </a:rPr>
              <a:t>）</a:t>
            </a:r>
            <a:endParaRPr lang="zh-CN" altLang="en-US" sz="3200" b="1" dirty="0">
              <a:solidFill>
                <a:srgbClr val="000000"/>
              </a:solidFill>
            </a:endParaRPr>
          </a:p>
        </p:txBody>
      </p:sp>
    </p:spTree>
    <p:extLst>
      <p:ext uri="{BB962C8B-B14F-4D97-AF65-F5344CB8AC3E}">
        <p14:creationId xmlns:p14="http://schemas.microsoft.com/office/powerpoint/2010/main" val="107885640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11"/>
          <p:cNvSpPr txBox="1">
            <a:spLocks noChangeArrowheads="1"/>
          </p:cNvSpPr>
          <p:nvPr/>
        </p:nvSpPr>
        <p:spPr bwMode="auto">
          <a:xfrm>
            <a:off x="755576" y="1340768"/>
            <a:ext cx="74168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lnSpc>
                <a:spcPct val="200000"/>
              </a:lnSpc>
            </a:pPr>
            <a:r>
              <a:rPr lang="zh-CN" altLang="en-US" dirty="0">
                <a:solidFill>
                  <a:srgbClr val="000000"/>
                </a:solidFill>
              </a:rPr>
              <a:t>例</a:t>
            </a:r>
            <a:r>
              <a:rPr lang="en-US" altLang="zh-CN" dirty="0">
                <a:solidFill>
                  <a:srgbClr val="000000"/>
                </a:solidFill>
              </a:rPr>
              <a:t>3.24  </a:t>
            </a:r>
            <a:r>
              <a:rPr lang="zh-CN" altLang="en-US" dirty="0">
                <a:solidFill>
                  <a:srgbClr val="000000"/>
                </a:solidFill>
              </a:rPr>
              <a:t>求操作数的逻辑非。</a:t>
            </a:r>
          </a:p>
          <a:p>
            <a:pPr eaLnBrk="1" hangingPunct="1">
              <a:lnSpc>
                <a:spcPct val="200000"/>
              </a:lnSpc>
            </a:pPr>
            <a:r>
              <a:rPr lang="zh-CN" altLang="en-US" dirty="0">
                <a:solidFill>
                  <a:srgbClr val="000000"/>
                </a:solidFill>
              </a:rPr>
              <a:t>解：设</a:t>
            </a:r>
            <a:r>
              <a:rPr lang="en-US" altLang="zh-CN" dirty="0">
                <a:solidFill>
                  <a:srgbClr val="000000"/>
                </a:solidFill>
              </a:rPr>
              <a:t>VAR1</a:t>
            </a:r>
            <a:r>
              <a:rPr lang="zh-CN" altLang="en-US" dirty="0">
                <a:solidFill>
                  <a:srgbClr val="000000"/>
                </a:solidFill>
              </a:rPr>
              <a:t>为字型变量，则有：</a:t>
            </a:r>
          </a:p>
          <a:p>
            <a:pPr eaLnBrk="1" hangingPunct="1">
              <a:lnSpc>
                <a:spcPct val="200000"/>
              </a:lnSpc>
            </a:pPr>
            <a:r>
              <a:rPr lang="en-US" altLang="zh-CN" dirty="0">
                <a:solidFill>
                  <a:srgbClr val="000000"/>
                </a:solidFill>
              </a:rPr>
              <a:t>NOT	AL		</a:t>
            </a:r>
            <a:endParaRPr lang="en-US" altLang="zh-CN" dirty="0" smtClean="0">
              <a:solidFill>
                <a:srgbClr val="000000"/>
              </a:solidFill>
            </a:endParaRPr>
          </a:p>
          <a:p>
            <a:pPr eaLnBrk="1" hangingPunct="1">
              <a:lnSpc>
                <a:spcPct val="200000"/>
              </a:lnSpc>
            </a:pPr>
            <a:r>
              <a:rPr lang="en-US" altLang="zh-CN" dirty="0" smtClean="0">
                <a:solidFill>
                  <a:srgbClr val="000000"/>
                </a:solidFill>
              </a:rPr>
              <a:t>NOT</a:t>
            </a:r>
            <a:r>
              <a:rPr lang="en-US" altLang="zh-CN" dirty="0">
                <a:solidFill>
                  <a:srgbClr val="000000"/>
                </a:solidFill>
              </a:rPr>
              <a:t>	VAR1	</a:t>
            </a:r>
          </a:p>
        </p:txBody>
      </p:sp>
    </p:spTree>
    <p:extLst>
      <p:ext uri="{BB962C8B-B14F-4D97-AF65-F5344CB8AC3E}">
        <p14:creationId xmlns:p14="http://schemas.microsoft.com/office/powerpoint/2010/main" val="252271292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755576" y="2564904"/>
            <a:ext cx="7632700" cy="228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marL="342900" indent="-342900" eaLnBrk="1" hangingPunct="1">
              <a:lnSpc>
                <a:spcPct val="180000"/>
              </a:lnSpc>
              <a:spcBef>
                <a:spcPct val="50000"/>
              </a:spcBef>
              <a:buFont typeface="Arial" pitchFamily="34" charset="0"/>
              <a:buChar char="•"/>
            </a:pPr>
            <a:r>
              <a:rPr lang="zh-CN" altLang="en-US" sz="2800" dirty="0" smtClean="0">
                <a:solidFill>
                  <a:srgbClr val="000000"/>
                </a:solidFill>
              </a:rPr>
              <a:t>利用</a:t>
            </a:r>
            <a:r>
              <a:rPr lang="zh-CN" altLang="en-US" sz="2800" dirty="0">
                <a:solidFill>
                  <a:srgbClr val="000000"/>
                </a:solidFill>
              </a:rPr>
              <a:t>逻辑运算指令可通过适当选用源操作数的代码，使目的操作数的某些位进行</a:t>
            </a:r>
            <a:r>
              <a:rPr lang="zh-CN" altLang="en-US" sz="2800" dirty="0">
                <a:solidFill>
                  <a:srgbClr val="FF0000"/>
                </a:solidFill>
              </a:rPr>
              <a:t>清零、置位及取反</a:t>
            </a:r>
            <a:r>
              <a:rPr lang="zh-CN" altLang="en-US" sz="2800" dirty="0" smtClean="0">
                <a:solidFill>
                  <a:srgbClr val="000000"/>
                </a:solidFill>
              </a:rPr>
              <a:t>操作</a:t>
            </a:r>
            <a:endParaRPr lang="zh-CN" altLang="en-US" sz="2800" dirty="0"/>
          </a:p>
        </p:txBody>
      </p:sp>
      <p:sp>
        <p:nvSpPr>
          <p:cNvPr id="2" name="矩形 1"/>
          <p:cNvSpPr/>
          <p:nvPr/>
        </p:nvSpPr>
        <p:spPr>
          <a:xfrm>
            <a:off x="539552" y="1362512"/>
            <a:ext cx="5184576"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t>逻辑运算的用途</a:t>
            </a:r>
            <a:endParaRPr lang="zh-CN" altLang="en-US" sz="3200" b="1" dirty="0"/>
          </a:p>
        </p:txBody>
      </p:sp>
      <p:sp>
        <p:nvSpPr>
          <p:cNvPr id="5" name="Text Box 7"/>
          <p:cNvSpPr txBox="1">
            <a:spLocks noChangeArrowheads="1"/>
          </p:cNvSpPr>
          <p:nvPr/>
        </p:nvSpPr>
        <p:spPr bwMode="auto">
          <a:xfrm>
            <a:off x="899592" y="4872618"/>
            <a:ext cx="7632700" cy="151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marL="342900" indent="-342900" eaLnBrk="1" hangingPunct="1">
              <a:lnSpc>
                <a:spcPct val="180000"/>
              </a:lnSpc>
              <a:spcBef>
                <a:spcPct val="50000"/>
              </a:spcBef>
              <a:buFont typeface="Arial" pitchFamily="34" charset="0"/>
              <a:buChar char="•"/>
            </a:pPr>
            <a:r>
              <a:rPr lang="zh-CN" altLang="en-US" sz="2800" dirty="0" smtClean="0">
                <a:solidFill>
                  <a:srgbClr val="000000"/>
                </a:solidFill>
              </a:rPr>
              <a:t>利用</a:t>
            </a:r>
            <a:r>
              <a:rPr lang="zh-CN" altLang="en-US" sz="2800" dirty="0">
                <a:solidFill>
                  <a:srgbClr val="000000"/>
                </a:solidFill>
              </a:rPr>
              <a:t>逻辑运算指令</a:t>
            </a:r>
            <a:r>
              <a:rPr lang="zh-CN" altLang="en-US" sz="2800" dirty="0" smtClean="0">
                <a:solidFill>
                  <a:srgbClr val="000000"/>
                </a:solidFill>
              </a:rPr>
              <a:t>可改变</a:t>
            </a:r>
            <a:r>
              <a:rPr lang="en-US" altLang="zh-CN" sz="2800" dirty="0" smtClean="0">
                <a:solidFill>
                  <a:srgbClr val="000000"/>
                </a:solidFill>
              </a:rPr>
              <a:t>PSW</a:t>
            </a:r>
            <a:r>
              <a:rPr lang="zh-CN" altLang="en-US" sz="2800" dirty="0" smtClean="0">
                <a:solidFill>
                  <a:srgbClr val="000000"/>
                </a:solidFill>
              </a:rPr>
              <a:t>的相应位，给跳转指令提供依据</a:t>
            </a:r>
            <a:endParaRPr lang="zh-CN" altLang="en-US" sz="2800" dirty="0"/>
          </a:p>
        </p:txBody>
      </p:sp>
    </p:spTree>
    <p:extLst>
      <p:ext uri="{BB962C8B-B14F-4D97-AF65-F5344CB8AC3E}">
        <p14:creationId xmlns:p14="http://schemas.microsoft.com/office/powerpoint/2010/main" val="324889852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708920"/>
            <a:ext cx="6768752" cy="864096"/>
          </a:xfrm>
          <a:prstGeom prst="rect">
            <a:avLst/>
          </a:prstGeom>
          <a:solidFill>
            <a:schemeClr val="accent1">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251520" y="1412776"/>
            <a:ext cx="8208962"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OR   CL, 03H 	</a:t>
            </a:r>
            <a:r>
              <a:rPr lang="zh-CN" altLang="en-US" sz="2800" dirty="0">
                <a:solidFill>
                  <a:srgbClr val="000000"/>
                </a:solidFill>
              </a:rPr>
              <a:t>；将</a:t>
            </a:r>
            <a:r>
              <a:rPr lang="en-US" altLang="zh-CN" sz="2800" dirty="0">
                <a:solidFill>
                  <a:srgbClr val="000000"/>
                </a:solidFill>
              </a:rPr>
              <a:t>CL</a:t>
            </a:r>
            <a:r>
              <a:rPr lang="zh-CN" altLang="en-US" sz="2800" dirty="0">
                <a:solidFill>
                  <a:srgbClr val="000000"/>
                </a:solidFill>
              </a:rPr>
              <a:t>的位</a:t>
            </a:r>
            <a:r>
              <a:rPr lang="en-US" altLang="zh-CN" sz="2800" dirty="0">
                <a:solidFill>
                  <a:srgbClr val="000000"/>
                </a:solidFill>
              </a:rPr>
              <a:t>0</a:t>
            </a:r>
            <a:r>
              <a:rPr lang="zh-CN" altLang="en-US" sz="2800" dirty="0">
                <a:solidFill>
                  <a:srgbClr val="000000"/>
                </a:solidFill>
              </a:rPr>
              <a:t>，</a:t>
            </a:r>
            <a:r>
              <a:rPr lang="en-US" altLang="zh-CN" sz="2800" dirty="0">
                <a:solidFill>
                  <a:srgbClr val="000000"/>
                </a:solidFill>
              </a:rPr>
              <a:t>1</a:t>
            </a:r>
            <a:r>
              <a:rPr lang="zh-CN" altLang="en-US" sz="2800" dirty="0">
                <a:solidFill>
                  <a:srgbClr val="000000"/>
                </a:solidFill>
              </a:rPr>
              <a:t>置</a:t>
            </a:r>
            <a:r>
              <a:rPr lang="en-US" altLang="zh-CN" sz="2800" dirty="0">
                <a:solidFill>
                  <a:srgbClr val="000000"/>
                </a:solidFill>
              </a:rPr>
              <a:t>1</a:t>
            </a:r>
            <a:r>
              <a:rPr lang="zh-CN" altLang="en-US" sz="2800" dirty="0">
                <a:solidFill>
                  <a:srgbClr val="000000"/>
                </a:solidFill>
              </a:rPr>
              <a:t>，其余位不变</a:t>
            </a:r>
          </a:p>
          <a:p>
            <a:pPr eaLnBrk="1" hangingPunct="1"/>
            <a:r>
              <a:rPr lang="en-US" altLang="zh-CN" sz="2800" dirty="0">
                <a:solidFill>
                  <a:srgbClr val="000000"/>
                </a:solidFill>
              </a:rPr>
              <a:t>AND  AL, 0F5H	</a:t>
            </a:r>
            <a:r>
              <a:rPr lang="zh-CN" altLang="en-US" sz="2800" dirty="0">
                <a:solidFill>
                  <a:srgbClr val="000000"/>
                </a:solidFill>
              </a:rPr>
              <a:t>；将</a:t>
            </a:r>
            <a:r>
              <a:rPr lang="en-US" altLang="zh-CN" sz="2800" dirty="0">
                <a:solidFill>
                  <a:srgbClr val="000000"/>
                </a:solidFill>
              </a:rPr>
              <a:t>AL</a:t>
            </a:r>
            <a:r>
              <a:rPr lang="zh-CN" altLang="en-US" sz="2800" dirty="0">
                <a:solidFill>
                  <a:srgbClr val="000000"/>
                </a:solidFill>
              </a:rPr>
              <a:t>的位</a:t>
            </a:r>
            <a:r>
              <a:rPr lang="en-US" altLang="zh-CN" sz="2800" dirty="0">
                <a:solidFill>
                  <a:srgbClr val="000000"/>
                </a:solidFill>
              </a:rPr>
              <a:t>1</a:t>
            </a:r>
            <a:r>
              <a:rPr lang="zh-CN" altLang="en-US" sz="2800" dirty="0">
                <a:solidFill>
                  <a:srgbClr val="000000"/>
                </a:solidFill>
              </a:rPr>
              <a:t>，位</a:t>
            </a:r>
            <a:r>
              <a:rPr lang="en-US" altLang="zh-CN" sz="2800" dirty="0">
                <a:solidFill>
                  <a:srgbClr val="000000"/>
                </a:solidFill>
              </a:rPr>
              <a:t>3</a:t>
            </a:r>
            <a:r>
              <a:rPr lang="zh-CN" altLang="en-US" sz="2800" dirty="0">
                <a:solidFill>
                  <a:srgbClr val="000000"/>
                </a:solidFill>
              </a:rPr>
              <a:t>清零</a:t>
            </a:r>
          </a:p>
          <a:p>
            <a:pPr eaLnBrk="1" hangingPunct="1"/>
            <a:r>
              <a:rPr lang="en-US" altLang="zh-CN" sz="2800" dirty="0">
                <a:solidFill>
                  <a:srgbClr val="000000"/>
                </a:solidFill>
              </a:rPr>
              <a:t>XOR  AH, 0FH 	</a:t>
            </a:r>
            <a:r>
              <a:rPr lang="zh-CN" altLang="en-US" sz="2800" dirty="0">
                <a:solidFill>
                  <a:srgbClr val="000000"/>
                </a:solidFill>
              </a:rPr>
              <a:t>；将</a:t>
            </a:r>
            <a:r>
              <a:rPr lang="en-US" altLang="zh-CN" sz="2800" dirty="0">
                <a:solidFill>
                  <a:srgbClr val="000000"/>
                </a:solidFill>
              </a:rPr>
              <a:t>AH</a:t>
            </a:r>
            <a:r>
              <a:rPr lang="zh-CN" altLang="en-US" sz="2800" dirty="0">
                <a:solidFill>
                  <a:srgbClr val="000000"/>
                </a:solidFill>
              </a:rPr>
              <a:t>的低</a:t>
            </a:r>
            <a:r>
              <a:rPr lang="en-US" altLang="zh-CN" sz="2800" dirty="0">
                <a:solidFill>
                  <a:srgbClr val="000000"/>
                </a:solidFill>
              </a:rPr>
              <a:t>4</a:t>
            </a:r>
            <a:r>
              <a:rPr lang="zh-CN" altLang="en-US" sz="2800" dirty="0">
                <a:solidFill>
                  <a:srgbClr val="000000"/>
                </a:solidFill>
              </a:rPr>
              <a:t>位取反，高</a:t>
            </a:r>
            <a:r>
              <a:rPr lang="en-US" altLang="zh-CN" sz="2800" dirty="0">
                <a:solidFill>
                  <a:srgbClr val="000000"/>
                </a:solidFill>
              </a:rPr>
              <a:t>4</a:t>
            </a:r>
            <a:r>
              <a:rPr lang="zh-CN" altLang="en-US" sz="2800" dirty="0">
                <a:solidFill>
                  <a:srgbClr val="000000"/>
                </a:solidFill>
              </a:rPr>
              <a:t>位不变</a:t>
            </a:r>
          </a:p>
          <a:p>
            <a:pPr eaLnBrk="1" hangingPunct="1"/>
            <a:r>
              <a:rPr lang="en-US" altLang="zh-CN" sz="2800" dirty="0">
                <a:solidFill>
                  <a:srgbClr val="000000"/>
                </a:solidFill>
              </a:rPr>
              <a:t>TEST  AL, 02H 	</a:t>
            </a:r>
            <a:r>
              <a:rPr lang="zh-CN" altLang="en-US" sz="2800" dirty="0">
                <a:solidFill>
                  <a:srgbClr val="000000"/>
                </a:solidFill>
              </a:rPr>
              <a:t>；测试</a:t>
            </a:r>
            <a:r>
              <a:rPr lang="en-US" altLang="zh-CN" sz="2800" dirty="0">
                <a:solidFill>
                  <a:srgbClr val="000000"/>
                </a:solidFill>
              </a:rPr>
              <a:t>AL</a:t>
            </a:r>
            <a:r>
              <a:rPr lang="zh-CN" altLang="en-US" sz="2800" dirty="0">
                <a:solidFill>
                  <a:srgbClr val="000000"/>
                </a:solidFill>
              </a:rPr>
              <a:t>的位</a:t>
            </a:r>
            <a:r>
              <a:rPr lang="en-US" altLang="zh-CN" sz="2800" dirty="0">
                <a:solidFill>
                  <a:srgbClr val="000000"/>
                </a:solidFill>
              </a:rPr>
              <a:t>1</a:t>
            </a:r>
            <a:r>
              <a:rPr lang="zh-CN" altLang="en-US" sz="2800" dirty="0">
                <a:solidFill>
                  <a:srgbClr val="000000"/>
                </a:solidFill>
              </a:rPr>
              <a:t>是否为</a:t>
            </a:r>
            <a:r>
              <a:rPr lang="en-US" altLang="zh-CN" sz="2800" dirty="0">
                <a:solidFill>
                  <a:srgbClr val="000000"/>
                </a:solidFill>
              </a:rPr>
              <a:t>0</a:t>
            </a:r>
            <a:r>
              <a:rPr lang="zh-CN" altLang="en-US" sz="2800" dirty="0">
                <a:solidFill>
                  <a:srgbClr val="000000"/>
                </a:solidFill>
              </a:rPr>
              <a:t>，</a:t>
            </a:r>
          </a:p>
          <a:p>
            <a:pPr eaLnBrk="1" hangingPunct="1"/>
            <a:r>
              <a:rPr lang="en-US" altLang="zh-CN" sz="2800" dirty="0">
                <a:solidFill>
                  <a:srgbClr val="000000"/>
                </a:solidFill>
              </a:rPr>
              <a:t>JZ    ZER1     ; </a:t>
            </a:r>
            <a:r>
              <a:rPr lang="zh-CN" altLang="en-US" sz="2800" dirty="0">
                <a:solidFill>
                  <a:srgbClr val="000000"/>
                </a:solidFill>
              </a:rPr>
              <a:t>若为</a:t>
            </a:r>
            <a:r>
              <a:rPr lang="en-US" altLang="zh-CN" sz="2800" dirty="0">
                <a:solidFill>
                  <a:srgbClr val="000000"/>
                </a:solidFill>
              </a:rPr>
              <a:t>0</a:t>
            </a:r>
            <a:r>
              <a:rPr lang="zh-CN" altLang="en-US" sz="2800" dirty="0">
                <a:solidFill>
                  <a:srgbClr val="000000"/>
                </a:solidFill>
              </a:rPr>
              <a:t>则转移到</a:t>
            </a:r>
            <a:r>
              <a:rPr lang="en-US" altLang="zh-CN" sz="2800" dirty="0">
                <a:solidFill>
                  <a:srgbClr val="000000"/>
                </a:solidFill>
              </a:rPr>
              <a:t>ZER1</a:t>
            </a:r>
          </a:p>
          <a:p>
            <a:pPr eaLnBrk="1" hangingPunct="1"/>
            <a:r>
              <a:rPr lang="en-US" altLang="zh-CN" sz="2800" dirty="0">
                <a:solidFill>
                  <a:srgbClr val="000000"/>
                </a:solidFill>
              </a:rPr>
              <a:t>XOR  AX, AX  	</a:t>
            </a:r>
            <a:r>
              <a:rPr lang="zh-CN" altLang="en-US" sz="2800" dirty="0">
                <a:solidFill>
                  <a:srgbClr val="000000"/>
                </a:solidFill>
              </a:rPr>
              <a:t>；</a:t>
            </a:r>
            <a:r>
              <a:rPr lang="en-US" altLang="zh-CN" sz="2800" dirty="0">
                <a:solidFill>
                  <a:srgbClr val="000000"/>
                </a:solidFill>
              </a:rPr>
              <a:t>AX</a:t>
            </a:r>
            <a:r>
              <a:rPr lang="zh-CN" altLang="en-US" sz="2800" dirty="0">
                <a:solidFill>
                  <a:srgbClr val="000000"/>
                </a:solidFill>
              </a:rPr>
              <a:t>清</a:t>
            </a:r>
            <a:r>
              <a:rPr lang="en-US" altLang="zh-CN" sz="2800" dirty="0">
                <a:solidFill>
                  <a:srgbClr val="000000"/>
                </a:solidFill>
              </a:rPr>
              <a:t>0</a:t>
            </a:r>
          </a:p>
          <a:p>
            <a:pPr eaLnBrk="1" hangingPunct="1"/>
            <a:r>
              <a:rPr lang="en-US" altLang="zh-CN" sz="2800" dirty="0">
                <a:solidFill>
                  <a:srgbClr val="000000"/>
                </a:solidFill>
              </a:rPr>
              <a:t>AND  AL, 5FH  	</a:t>
            </a:r>
            <a:r>
              <a:rPr lang="zh-CN" altLang="en-US" sz="2800" dirty="0">
                <a:solidFill>
                  <a:srgbClr val="000000"/>
                </a:solidFill>
              </a:rPr>
              <a:t>；将</a:t>
            </a:r>
            <a:r>
              <a:rPr lang="en-US" altLang="zh-CN" sz="2800" dirty="0">
                <a:solidFill>
                  <a:srgbClr val="000000"/>
                </a:solidFill>
              </a:rPr>
              <a:t>AL</a:t>
            </a:r>
            <a:r>
              <a:rPr lang="zh-CN" altLang="en-US" sz="2800" dirty="0">
                <a:solidFill>
                  <a:srgbClr val="000000"/>
                </a:solidFill>
              </a:rPr>
              <a:t>中字母的</a:t>
            </a:r>
            <a:r>
              <a:rPr lang="en-US" altLang="zh-CN" sz="2800" dirty="0">
                <a:solidFill>
                  <a:srgbClr val="000000"/>
                </a:solidFill>
              </a:rPr>
              <a:t>ASCII</a:t>
            </a:r>
            <a:r>
              <a:rPr lang="zh-CN" altLang="en-US" sz="2800" dirty="0">
                <a:solidFill>
                  <a:srgbClr val="000000"/>
                </a:solidFill>
              </a:rPr>
              <a:t>码变换成</a:t>
            </a:r>
          </a:p>
          <a:p>
            <a:pPr eaLnBrk="1" hangingPunct="1"/>
            <a:r>
              <a:rPr lang="zh-CN" altLang="en-US" sz="2800" dirty="0">
                <a:solidFill>
                  <a:srgbClr val="000000"/>
                </a:solidFill>
              </a:rPr>
              <a:t>                 </a:t>
            </a:r>
            <a:r>
              <a:rPr lang="zh-CN" altLang="en-US" sz="2800" dirty="0">
                <a:solidFill>
                  <a:srgbClr val="000000"/>
                </a:solidFill>
                <a:latin typeface="Times New Roman" pitchFamily="18" charset="0"/>
              </a:rPr>
              <a:t>“</a:t>
            </a:r>
            <a:r>
              <a:rPr lang="zh-CN" altLang="en-US" sz="2800" dirty="0">
                <a:solidFill>
                  <a:srgbClr val="000000"/>
                </a:solidFill>
              </a:rPr>
              <a:t>大写</a:t>
            </a:r>
            <a:r>
              <a:rPr lang="zh-CN" altLang="en-US" sz="2800" dirty="0">
                <a:solidFill>
                  <a:srgbClr val="000000"/>
                </a:solidFill>
                <a:latin typeface="Times New Roman" pitchFamily="18" charset="0"/>
              </a:rPr>
              <a:t>”</a:t>
            </a:r>
            <a:r>
              <a:rPr lang="zh-CN" altLang="en-US" sz="2800" dirty="0">
                <a:solidFill>
                  <a:srgbClr val="000000"/>
                </a:solidFill>
              </a:rPr>
              <a:t>字母的</a:t>
            </a:r>
            <a:r>
              <a:rPr lang="en-US" altLang="zh-CN" sz="2800" dirty="0">
                <a:solidFill>
                  <a:srgbClr val="000000"/>
                </a:solidFill>
              </a:rPr>
              <a:t>ASCII</a:t>
            </a:r>
            <a:r>
              <a:rPr lang="zh-CN" altLang="en-US" sz="2800" dirty="0">
                <a:solidFill>
                  <a:srgbClr val="000000"/>
                </a:solidFill>
              </a:rPr>
              <a:t>码</a:t>
            </a:r>
          </a:p>
          <a:p>
            <a:pPr eaLnBrk="1" hangingPunct="1"/>
            <a:r>
              <a:rPr lang="en-US" altLang="zh-CN" sz="2800" dirty="0">
                <a:solidFill>
                  <a:srgbClr val="000000"/>
                </a:solidFill>
              </a:rPr>
              <a:t>OR   AL, 20H   </a:t>
            </a:r>
            <a:r>
              <a:rPr lang="zh-CN" altLang="en-US" sz="2800" dirty="0">
                <a:solidFill>
                  <a:srgbClr val="000000"/>
                </a:solidFill>
              </a:rPr>
              <a:t>；将</a:t>
            </a:r>
            <a:r>
              <a:rPr lang="en-US" altLang="zh-CN" sz="2800" dirty="0">
                <a:solidFill>
                  <a:srgbClr val="000000"/>
                </a:solidFill>
              </a:rPr>
              <a:t>AL</a:t>
            </a:r>
            <a:r>
              <a:rPr lang="zh-CN" altLang="en-US" sz="2800" dirty="0">
                <a:solidFill>
                  <a:srgbClr val="000000"/>
                </a:solidFill>
              </a:rPr>
              <a:t>中字母的</a:t>
            </a:r>
            <a:r>
              <a:rPr lang="en-US" altLang="zh-CN" sz="2800" dirty="0">
                <a:solidFill>
                  <a:srgbClr val="000000"/>
                </a:solidFill>
              </a:rPr>
              <a:t>ASCII</a:t>
            </a:r>
            <a:r>
              <a:rPr lang="zh-CN" altLang="en-US" sz="2800" dirty="0">
                <a:solidFill>
                  <a:srgbClr val="000000"/>
                </a:solidFill>
              </a:rPr>
              <a:t>码变换成</a:t>
            </a:r>
          </a:p>
          <a:p>
            <a:pPr eaLnBrk="1" hangingPunct="1"/>
            <a:r>
              <a:rPr lang="zh-CN" altLang="en-US" sz="2800" dirty="0">
                <a:solidFill>
                  <a:srgbClr val="000000"/>
                </a:solidFill>
              </a:rPr>
              <a:t>                 </a:t>
            </a:r>
            <a:r>
              <a:rPr lang="zh-CN" altLang="en-US" sz="2800" dirty="0">
                <a:solidFill>
                  <a:srgbClr val="000000"/>
                </a:solidFill>
                <a:latin typeface="Times New Roman" pitchFamily="18" charset="0"/>
              </a:rPr>
              <a:t>“</a:t>
            </a:r>
            <a:r>
              <a:rPr lang="zh-CN" altLang="en-US" sz="2800" dirty="0">
                <a:solidFill>
                  <a:srgbClr val="000000"/>
                </a:solidFill>
              </a:rPr>
              <a:t>小写</a:t>
            </a:r>
            <a:r>
              <a:rPr lang="zh-CN" altLang="en-US" sz="2800" dirty="0">
                <a:solidFill>
                  <a:srgbClr val="000000"/>
                </a:solidFill>
                <a:latin typeface="Times New Roman" pitchFamily="18" charset="0"/>
              </a:rPr>
              <a:t>”</a:t>
            </a:r>
            <a:r>
              <a:rPr lang="zh-CN" altLang="en-US" sz="2800" dirty="0">
                <a:solidFill>
                  <a:srgbClr val="000000"/>
                </a:solidFill>
              </a:rPr>
              <a:t>字母的</a:t>
            </a:r>
            <a:r>
              <a:rPr lang="en-US" altLang="zh-CN" sz="2800" dirty="0">
                <a:solidFill>
                  <a:srgbClr val="000000"/>
                </a:solidFill>
              </a:rPr>
              <a:t>ASCII</a:t>
            </a:r>
            <a:r>
              <a:rPr lang="zh-CN" altLang="en-US" sz="2800" dirty="0">
                <a:solidFill>
                  <a:srgbClr val="000000"/>
                </a:solidFill>
              </a:rPr>
              <a:t>码</a:t>
            </a:r>
          </a:p>
        </p:txBody>
      </p:sp>
    </p:spTree>
    <p:extLst>
      <p:ext uri="{BB962C8B-B14F-4D97-AF65-F5344CB8AC3E}">
        <p14:creationId xmlns:p14="http://schemas.microsoft.com/office/powerpoint/2010/main" val="106119326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7"/>
          <p:cNvSpPr txBox="1">
            <a:spLocks noChangeArrowheads="1"/>
          </p:cNvSpPr>
          <p:nvPr/>
        </p:nvSpPr>
        <p:spPr bwMode="auto">
          <a:xfrm>
            <a:off x="899592" y="1124744"/>
            <a:ext cx="7489825"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371600" indent="-4572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dirty="0"/>
              <a:t>在</a:t>
            </a:r>
            <a:r>
              <a:rPr lang="en-US" altLang="zh-CN" dirty="0"/>
              <a:t>8086</a:t>
            </a:r>
            <a:r>
              <a:rPr lang="zh-CN" altLang="en-US" dirty="0"/>
              <a:t>指令系统中，移位类指令有：</a:t>
            </a:r>
          </a:p>
          <a:p>
            <a:pPr lvl="2" eaLnBrk="1" hangingPunct="1">
              <a:spcBef>
                <a:spcPct val="50000"/>
              </a:spcBef>
              <a:buClr>
                <a:srgbClr val="FF0101"/>
              </a:buClr>
              <a:buFontTx/>
              <a:buAutoNum type="arabicPeriod"/>
            </a:pPr>
            <a:r>
              <a:rPr lang="zh-CN" altLang="en-US" sz="2800" dirty="0">
                <a:solidFill>
                  <a:srgbClr val="000000"/>
                </a:solidFill>
              </a:rPr>
              <a:t>逻辑右移</a:t>
            </a:r>
            <a:r>
              <a:rPr lang="en-US" altLang="zh-CN" sz="2800" dirty="0">
                <a:solidFill>
                  <a:srgbClr val="000000"/>
                </a:solidFill>
              </a:rPr>
              <a:t>SHR</a:t>
            </a:r>
          </a:p>
          <a:p>
            <a:pPr lvl="2" eaLnBrk="1" hangingPunct="1">
              <a:spcBef>
                <a:spcPct val="50000"/>
              </a:spcBef>
              <a:buClr>
                <a:srgbClr val="FF0101"/>
              </a:buClr>
              <a:buFontTx/>
              <a:buAutoNum type="arabicPeriod"/>
            </a:pPr>
            <a:r>
              <a:rPr lang="zh-CN" altLang="en-US" sz="2800" dirty="0">
                <a:solidFill>
                  <a:srgbClr val="000000"/>
                </a:solidFill>
              </a:rPr>
              <a:t>算术右移</a:t>
            </a:r>
            <a:r>
              <a:rPr lang="en-US" altLang="zh-CN" sz="2800" dirty="0">
                <a:solidFill>
                  <a:srgbClr val="000000"/>
                </a:solidFill>
              </a:rPr>
              <a:t>SAR</a:t>
            </a:r>
          </a:p>
          <a:p>
            <a:pPr lvl="2" eaLnBrk="1" hangingPunct="1">
              <a:spcBef>
                <a:spcPct val="50000"/>
              </a:spcBef>
              <a:buClr>
                <a:srgbClr val="FF0101"/>
              </a:buClr>
              <a:buFontTx/>
              <a:buAutoNum type="arabicPeriod"/>
            </a:pPr>
            <a:r>
              <a:rPr lang="zh-CN" altLang="en-US" sz="2800" dirty="0">
                <a:solidFill>
                  <a:srgbClr val="000000"/>
                </a:solidFill>
              </a:rPr>
              <a:t>逻辑</a:t>
            </a:r>
            <a:r>
              <a:rPr lang="en-US" altLang="zh-CN" sz="2800" dirty="0">
                <a:solidFill>
                  <a:srgbClr val="000000"/>
                </a:solidFill>
              </a:rPr>
              <a:t>/</a:t>
            </a:r>
            <a:r>
              <a:rPr lang="zh-CN" altLang="en-US" sz="2800" dirty="0">
                <a:solidFill>
                  <a:srgbClr val="000000"/>
                </a:solidFill>
              </a:rPr>
              <a:t>算术左移</a:t>
            </a:r>
            <a:r>
              <a:rPr lang="en-US" altLang="zh-CN" sz="2800" dirty="0">
                <a:solidFill>
                  <a:srgbClr val="000000"/>
                </a:solidFill>
              </a:rPr>
              <a:t>SHL/SAL</a:t>
            </a:r>
          </a:p>
          <a:p>
            <a:pPr lvl="2" eaLnBrk="1" hangingPunct="1">
              <a:spcBef>
                <a:spcPct val="50000"/>
              </a:spcBef>
              <a:buClr>
                <a:srgbClr val="FF0101"/>
              </a:buClr>
              <a:buFontTx/>
              <a:buAutoNum type="arabicPeriod"/>
            </a:pPr>
            <a:r>
              <a:rPr lang="zh-CN" altLang="en-US" sz="2800" dirty="0">
                <a:solidFill>
                  <a:srgbClr val="000000"/>
                </a:solidFill>
              </a:rPr>
              <a:t>循环右移</a:t>
            </a:r>
            <a:r>
              <a:rPr lang="en-US" altLang="zh-CN" sz="2800" dirty="0">
                <a:solidFill>
                  <a:srgbClr val="000000"/>
                </a:solidFill>
              </a:rPr>
              <a:t>ROR</a:t>
            </a:r>
          </a:p>
          <a:p>
            <a:pPr lvl="2" eaLnBrk="1" hangingPunct="1">
              <a:spcBef>
                <a:spcPct val="50000"/>
              </a:spcBef>
              <a:buClr>
                <a:srgbClr val="FF0101"/>
              </a:buClr>
              <a:buFontTx/>
              <a:buAutoNum type="arabicPeriod"/>
            </a:pPr>
            <a:r>
              <a:rPr lang="zh-CN" altLang="en-US" sz="2800" dirty="0">
                <a:solidFill>
                  <a:srgbClr val="000000"/>
                </a:solidFill>
              </a:rPr>
              <a:t>循环左移</a:t>
            </a:r>
            <a:r>
              <a:rPr lang="en-US" altLang="zh-CN" sz="2800" dirty="0">
                <a:solidFill>
                  <a:srgbClr val="000000"/>
                </a:solidFill>
              </a:rPr>
              <a:t>ROL</a:t>
            </a:r>
          </a:p>
          <a:p>
            <a:pPr lvl="2" eaLnBrk="1" hangingPunct="1">
              <a:spcBef>
                <a:spcPct val="50000"/>
              </a:spcBef>
              <a:buClr>
                <a:srgbClr val="FF0101"/>
              </a:buClr>
              <a:buFontTx/>
              <a:buAutoNum type="arabicPeriod"/>
            </a:pPr>
            <a:r>
              <a:rPr lang="zh-CN" altLang="en-US" sz="2800" dirty="0">
                <a:solidFill>
                  <a:srgbClr val="000000"/>
                </a:solidFill>
              </a:rPr>
              <a:t>带进位循环右移</a:t>
            </a:r>
            <a:r>
              <a:rPr lang="en-US" altLang="zh-CN" sz="2800" dirty="0">
                <a:solidFill>
                  <a:srgbClr val="000000"/>
                </a:solidFill>
              </a:rPr>
              <a:t>RCR</a:t>
            </a:r>
          </a:p>
          <a:p>
            <a:pPr lvl="2" eaLnBrk="1" hangingPunct="1">
              <a:spcBef>
                <a:spcPct val="50000"/>
              </a:spcBef>
              <a:buClr>
                <a:srgbClr val="FF0101"/>
              </a:buClr>
              <a:buFontTx/>
              <a:buAutoNum type="arabicPeriod"/>
            </a:pPr>
            <a:r>
              <a:rPr lang="zh-CN" altLang="en-US" sz="2800" dirty="0">
                <a:solidFill>
                  <a:srgbClr val="000000"/>
                </a:solidFill>
              </a:rPr>
              <a:t>带进位循环左移</a:t>
            </a:r>
            <a:r>
              <a:rPr lang="en-US" altLang="zh-CN" sz="2800" dirty="0">
                <a:solidFill>
                  <a:srgbClr val="000000"/>
                </a:solidFill>
              </a:rPr>
              <a:t>RCL</a:t>
            </a:r>
          </a:p>
        </p:txBody>
      </p:sp>
    </p:spTree>
    <p:extLst>
      <p:ext uri="{BB962C8B-B14F-4D97-AF65-F5344CB8AC3E}">
        <p14:creationId xmlns:p14="http://schemas.microsoft.com/office/powerpoint/2010/main" val="4655517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93954" y="1196752"/>
            <a:ext cx="7489825"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lnSpc>
                <a:spcPct val="140000"/>
              </a:lnSpc>
              <a:spcBef>
                <a:spcPct val="50000"/>
              </a:spcBef>
            </a:pPr>
            <a:r>
              <a:rPr lang="en-US" altLang="zh-CN" sz="2400" dirty="0">
                <a:solidFill>
                  <a:srgbClr val="FF0000"/>
                </a:solidFill>
              </a:rPr>
              <a:t>  </a:t>
            </a:r>
            <a:r>
              <a:rPr lang="zh-CN" altLang="en-US" sz="2400" dirty="0">
                <a:solidFill>
                  <a:srgbClr val="FF0000"/>
                </a:solidFill>
              </a:rPr>
              <a:t>共同特点</a:t>
            </a:r>
            <a:r>
              <a:rPr lang="zh-CN" altLang="en-US" sz="2400" dirty="0" smtClean="0">
                <a:solidFill>
                  <a:srgbClr val="FF0000"/>
                </a:solidFill>
              </a:rPr>
              <a:t>：</a:t>
            </a:r>
            <a:r>
              <a:rPr lang="zh-CN" altLang="en-US" sz="2400" dirty="0" smtClean="0">
                <a:solidFill>
                  <a:srgbClr val="000000"/>
                </a:solidFill>
              </a:rPr>
              <a:t>正常</a:t>
            </a:r>
            <a:r>
              <a:rPr lang="zh-CN" altLang="en-US" sz="2400" dirty="0">
                <a:solidFill>
                  <a:srgbClr val="000000"/>
                </a:solidFill>
              </a:rPr>
              <a:t>影响</a:t>
            </a:r>
            <a:r>
              <a:rPr lang="en-US" altLang="zh-CN" sz="2400" dirty="0">
                <a:solidFill>
                  <a:srgbClr val="000000"/>
                </a:solidFill>
              </a:rPr>
              <a:t>PSW</a:t>
            </a:r>
            <a:r>
              <a:rPr lang="zh-CN" altLang="en-US" sz="2400" dirty="0">
                <a:solidFill>
                  <a:srgbClr val="000000"/>
                </a:solidFill>
              </a:rPr>
              <a:t>的</a:t>
            </a:r>
            <a:r>
              <a:rPr lang="en-US" altLang="zh-CN" sz="2400" dirty="0">
                <a:solidFill>
                  <a:srgbClr val="000000"/>
                </a:solidFill>
              </a:rPr>
              <a:t>SF</a:t>
            </a:r>
            <a:r>
              <a:rPr lang="zh-CN" altLang="en-US" sz="2400" dirty="0">
                <a:solidFill>
                  <a:srgbClr val="000000"/>
                </a:solidFill>
              </a:rPr>
              <a:t>、</a:t>
            </a:r>
            <a:r>
              <a:rPr lang="en-US" altLang="zh-CN" sz="2400" dirty="0">
                <a:solidFill>
                  <a:srgbClr val="000000"/>
                </a:solidFill>
              </a:rPr>
              <a:t>PF</a:t>
            </a:r>
            <a:r>
              <a:rPr lang="zh-CN" altLang="en-US" sz="2400" dirty="0">
                <a:solidFill>
                  <a:srgbClr val="000000"/>
                </a:solidFill>
              </a:rPr>
              <a:t>、</a:t>
            </a:r>
            <a:r>
              <a:rPr lang="en-US" altLang="zh-CN" sz="2400" dirty="0">
                <a:solidFill>
                  <a:srgbClr val="000000"/>
                </a:solidFill>
              </a:rPr>
              <a:t>ZF</a:t>
            </a:r>
            <a:r>
              <a:rPr lang="zh-CN" altLang="en-US" sz="2400" dirty="0">
                <a:solidFill>
                  <a:srgbClr val="000000"/>
                </a:solidFill>
              </a:rPr>
              <a:t>、</a:t>
            </a:r>
            <a:r>
              <a:rPr lang="en-US" altLang="zh-CN" sz="2400" dirty="0">
                <a:solidFill>
                  <a:srgbClr val="000000"/>
                </a:solidFill>
              </a:rPr>
              <a:t>CF</a:t>
            </a:r>
            <a:r>
              <a:rPr lang="zh-CN" altLang="en-US" sz="2400" dirty="0">
                <a:solidFill>
                  <a:srgbClr val="000000"/>
                </a:solidFill>
              </a:rPr>
              <a:t>和</a:t>
            </a:r>
            <a:r>
              <a:rPr lang="en-US" altLang="zh-CN" sz="2400" dirty="0">
                <a:solidFill>
                  <a:srgbClr val="000000"/>
                </a:solidFill>
              </a:rPr>
              <a:t>OF</a:t>
            </a:r>
            <a:r>
              <a:rPr lang="zh-CN" altLang="en-US" sz="2400" dirty="0">
                <a:solidFill>
                  <a:srgbClr val="000000"/>
                </a:solidFill>
              </a:rPr>
              <a:t>标志位，其中</a:t>
            </a:r>
            <a:r>
              <a:rPr lang="en-US" altLang="zh-CN" sz="2400" dirty="0">
                <a:solidFill>
                  <a:srgbClr val="000000"/>
                </a:solidFill>
              </a:rPr>
              <a:t>CF</a:t>
            </a:r>
            <a:r>
              <a:rPr lang="zh-CN" altLang="en-US" sz="2400" dirty="0">
                <a:solidFill>
                  <a:srgbClr val="000000"/>
                </a:solidFill>
              </a:rPr>
              <a:t>表示指令所移出的一位，</a:t>
            </a:r>
            <a:r>
              <a:rPr lang="en-US" altLang="zh-CN" sz="2400" dirty="0">
                <a:solidFill>
                  <a:srgbClr val="000000"/>
                </a:solidFill>
              </a:rPr>
              <a:t>OF</a:t>
            </a: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表示移位前后符号位发生了变化</a:t>
            </a:r>
            <a:r>
              <a:rPr lang="zh-CN" altLang="en-US" sz="2400" dirty="0" smtClean="0">
                <a:solidFill>
                  <a:srgbClr val="000000"/>
                </a:solidFill>
              </a:rPr>
              <a:t>。</a:t>
            </a:r>
            <a:endParaRPr lang="zh-CN" altLang="en-US" sz="2400" dirty="0">
              <a:solidFill>
                <a:srgbClr val="000000"/>
              </a:solidFill>
            </a:endParaRPr>
          </a:p>
        </p:txBody>
      </p:sp>
      <p:sp>
        <p:nvSpPr>
          <p:cNvPr id="5" name="矩形 4"/>
          <p:cNvSpPr/>
          <p:nvPr/>
        </p:nvSpPr>
        <p:spPr>
          <a:xfrm>
            <a:off x="798518" y="2708920"/>
            <a:ext cx="7128792" cy="1514261"/>
          </a:xfrm>
          <a:prstGeom prst="rect">
            <a:avLst/>
          </a:prstGeom>
        </p:spPr>
        <p:txBody>
          <a:bodyPr wrap="square">
            <a:spAutoFit/>
          </a:bodyPr>
          <a:lstStyle/>
          <a:p>
            <a:pPr eaLnBrk="1" hangingPunct="1">
              <a:lnSpc>
                <a:spcPct val="140000"/>
              </a:lnSpc>
              <a:spcBef>
                <a:spcPct val="50000"/>
              </a:spcBef>
              <a:buClr>
                <a:srgbClr val="FF0101"/>
              </a:buClr>
              <a:buFont typeface="Wingdings" pitchFamily="2" charset="2"/>
              <a:buChar char="p"/>
            </a:pPr>
            <a:r>
              <a:rPr lang="zh-CN" altLang="en-US" sz="2800" b="1" dirty="0">
                <a:solidFill>
                  <a:srgbClr val="000000"/>
                </a:solidFill>
              </a:rPr>
              <a:t>移位类指令具有相同的指令格式</a:t>
            </a:r>
          </a:p>
          <a:p>
            <a:pPr eaLnBrk="1" hangingPunct="1">
              <a:lnSpc>
                <a:spcPct val="140000"/>
              </a:lnSpc>
              <a:spcBef>
                <a:spcPct val="50000"/>
              </a:spcBef>
              <a:buClr>
                <a:srgbClr val="FF0101"/>
              </a:buClr>
              <a:buFont typeface="Wingdings" pitchFamily="2" charset="2"/>
              <a:buNone/>
            </a:pPr>
            <a:r>
              <a:rPr lang="zh-CN" altLang="en-US" sz="2800" b="1" dirty="0"/>
              <a:t>      </a:t>
            </a:r>
            <a:r>
              <a:rPr lang="en-US" altLang="zh-CN" sz="2800" b="1" dirty="0"/>
              <a:t>SHR  DST, CNT  </a:t>
            </a:r>
          </a:p>
        </p:txBody>
      </p:sp>
      <p:sp>
        <p:nvSpPr>
          <p:cNvPr id="6" name="矩形标注 5"/>
          <p:cNvSpPr/>
          <p:nvPr/>
        </p:nvSpPr>
        <p:spPr>
          <a:xfrm>
            <a:off x="971600" y="4653136"/>
            <a:ext cx="2088232" cy="936104"/>
          </a:xfrm>
          <a:prstGeom prst="wedgeRectCallout">
            <a:avLst>
              <a:gd name="adj1" fmla="val 31166"/>
              <a:gd name="adj2" fmla="val -10477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通用寄存器</a:t>
            </a:r>
            <a:endParaRPr lang="en-US" altLang="zh-CN" b="1" dirty="0" smtClean="0"/>
          </a:p>
          <a:p>
            <a:pPr algn="ctr"/>
            <a:r>
              <a:rPr lang="zh-CN" altLang="en-US" b="1" dirty="0"/>
              <a:t>存储单元</a:t>
            </a:r>
          </a:p>
        </p:txBody>
      </p:sp>
      <p:sp>
        <p:nvSpPr>
          <p:cNvPr id="7" name="矩形标注 6"/>
          <p:cNvSpPr/>
          <p:nvPr/>
        </p:nvSpPr>
        <p:spPr>
          <a:xfrm>
            <a:off x="3635896" y="4869160"/>
            <a:ext cx="2088232" cy="936104"/>
          </a:xfrm>
          <a:prstGeom prst="wedgeRectCallout">
            <a:avLst>
              <a:gd name="adj1" fmla="val -34516"/>
              <a:gd name="adj2" fmla="val -1292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01H</a:t>
            </a:r>
          </a:p>
          <a:p>
            <a:pPr algn="ctr"/>
            <a:r>
              <a:rPr lang="zh-CN" altLang="en-US" b="1" dirty="0" smtClean="0"/>
              <a:t>或 </a:t>
            </a:r>
            <a:r>
              <a:rPr lang="en-US" altLang="zh-CN" b="1" dirty="0" smtClean="0"/>
              <a:t>CL</a:t>
            </a:r>
            <a:endParaRPr lang="zh-CN" altLang="en-US" b="1" dirty="0"/>
          </a:p>
        </p:txBody>
      </p:sp>
    </p:spTree>
    <p:extLst>
      <p:ext uri="{BB962C8B-B14F-4D97-AF65-F5344CB8AC3E}">
        <p14:creationId xmlns:p14="http://schemas.microsoft.com/office/powerpoint/2010/main" val="5437087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7" name="Rectangle 39"/>
          <p:cNvSpPr>
            <a:spLocks noChangeArrowheads="1"/>
          </p:cNvSpPr>
          <p:nvPr/>
        </p:nvSpPr>
        <p:spPr bwMode="auto">
          <a:xfrm>
            <a:off x="5000625" y="3467323"/>
            <a:ext cx="3733800" cy="1219200"/>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sp>
        <p:nvSpPr>
          <p:cNvPr id="8" name="Rectangle 9"/>
          <p:cNvSpPr>
            <a:spLocks noChangeArrowheads="1"/>
          </p:cNvSpPr>
          <p:nvPr/>
        </p:nvSpPr>
        <p:spPr bwMode="auto">
          <a:xfrm>
            <a:off x="755650" y="1235224"/>
            <a:ext cx="2895600" cy="609600"/>
          </a:xfrm>
          <a:prstGeom prst="rect">
            <a:avLst/>
          </a:prstGeom>
          <a:solidFill>
            <a:srgbClr val="9900CC"/>
          </a:solidFill>
          <a:ln w="9525">
            <a:solidFill>
              <a:srgbClr val="FFFFCC"/>
            </a:solidFill>
            <a:prstDash val="sysDot"/>
            <a:miter lim="800000"/>
            <a:headEnd/>
            <a:tailEnd/>
          </a:ln>
        </p:spPr>
        <p:txBody>
          <a:bodyPr anchor="ctr"/>
          <a:lstStyle/>
          <a:p>
            <a:r>
              <a:rPr lang="en-US" altLang="zh-CN" sz="4000">
                <a:solidFill>
                  <a:schemeClr val="bg1"/>
                </a:solidFill>
              </a:rPr>
              <a:t>1.</a:t>
            </a:r>
            <a:r>
              <a:rPr lang="zh-CN" altLang="en-US" sz="4000">
                <a:solidFill>
                  <a:schemeClr val="bg1"/>
                </a:solidFill>
              </a:rPr>
              <a:t>移位指令</a:t>
            </a:r>
          </a:p>
        </p:txBody>
      </p:sp>
      <p:sp>
        <p:nvSpPr>
          <p:cNvPr id="9" name="Rectangle 10"/>
          <p:cNvSpPr>
            <a:spLocks noChangeArrowheads="1"/>
          </p:cNvSpPr>
          <p:nvPr/>
        </p:nvSpPr>
        <p:spPr bwMode="auto">
          <a:xfrm>
            <a:off x="935038" y="1955909"/>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a:solidFill>
                  <a:srgbClr val="663300"/>
                </a:solidFill>
              </a:rPr>
              <a:t>①</a:t>
            </a:r>
            <a:r>
              <a:rPr lang="zh-CN" altLang="en-US" sz="3600">
                <a:solidFill>
                  <a:srgbClr val="663300"/>
                </a:solidFill>
              </a:rPr>
              <a:t>逻辑移位</a:t>
            </a:r>
          </a:p>
        </p:txBody>
      </p:sp>
      <p:sp>
        <p:nvSpPr>
          <p:cNvPr id="10" name="Rectangle 12"/>
          <p:cNvSpPr>
            <a:spLocks noChangeArrowheads="1"/>
          </p:cNvSpPr>
          <p:nvPr/>
        </p:nvSpPr>
        <p:spPr bwMode="auto">
          <a:xfrm>
            <a:off x="809625" y="2597259"/>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左移  </a:t>
            </a:r>
            <a:r>
              <a:rPr lang="en-US" altLang="zh-CN" sz="2800" dirty="0">
                <a:solidFill>
                  <a:srgbClr val="1327E7"/>
                </a:solidFill>
              </a:rPr>
              <a:t>SHL</a:t>
            </a:r>
            <a:r>
              <a:rPr lang="en-US" altLang="zh-CN" sz="2800" dirty="0">
                <a:solidFill>
                  <a:srgbClr val="000000"/>
                </a:solidFill>
              </a:rPr>
              <a:t> DST, CNT</a:t>
            </a:r>
            <a:r>
              <a:rPr lang="en-US" altLang="zh-CN" sz="4800" dirty="0">
                <a:solidFill>
                  <a:srgbClr val="000000"/>
                </a:solidFill>
              </a:rPr>
              <a:t> </a:t>
            </a:r>
          </a:p>
        </p:txBody>
      </p:sp>
      <p:sp>
        <p:nvSpPr>
          <p:cNvPr id="11" name="Rectangle 13"/>
          <p:cNvSpPr>
            <a:spLocks noChangeArrowheads="1"/>
          </p:cNvSpPr>
          <p:nvPr/>
        </p:nvSpPr>
        <p:spPr bwMode="auto">
          <a:xfrm>
            <a:off x="4924425" y="2890733"/>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右移  </a:t>
            </a:r>
            <a:r>
              <a:rPr lang="en-US" altLang="zh-CN" sz="2800" dirty="0">
                <a:solidFill>
                  <a:srgbClr val="1327E7"/>
                </a:solidFill>
              </a:rPr>
              <a:t>SHR</a:t>
            </a:r>
            <a:r>
              <a:rPr lang="en-US" altLang="zh-CN" sz="2800" dirty="0">
                <a:solidFill>
                  <a:srgbClr val="000000"/>
                </a:solidFill>
              </a:rPr>
              <a:t> DST, CNT</a:t>
            </a:r>
          </a:p>
        </p:txBody>
      </p:sp>
      <p:grpSp>
        <p:nvGrpSpPr>
          <p:cNvPr id="12" name="Group 27"/>
          <p:cNvGrpSpPr>
            <a:grpSpLocks/>
          </p:cNvGrpSpPr>
          <p:nvPr/>
        </p:nvGrpSpPr>
        <p:grpSpPr bwMode="auto">
          <a:xfrm>
            <a:off x="1038225" y="3467323"/>
            <a:ext cx="3733800" cy="1219200"/>
            <a:chOff x="2928" y="1632"/>
            <a:chExt cx="2352" cy="768"/>
          </a:xfrm>
        </p:grpSpPr>
        <p:sp>
          <p:nvSpPr>
            <p:cNvPr id="13" name="Rectangle 24"/>
            <p:cNvSpPr>
              <a:spLocks noChangeArrowheads="1"/>
            </p:cNvSpPr>
            <p:nvPr/>
          </p:nvSpPr>
          <p:spPr bwMode="auto">
            <a:xfrm>
              <a:off x="2928" y="1632"/>
              <a:ext cx="2352" cy="768"/>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sp>
          <p:nvSpPr>
            <p:cNvPr id="14" name="Text Box 15"/>
            <p:cNvSpPr txBox="1">
              <a:spLocks noChangeArrowheads="1"/>
            </p:cNvSpPr>
            <p:nvPr/>
          </p:nvSpPr>
          <p:spPr bwMode="auto">
            <a:xfrm>
              <a:off x="5103" y="2052"/>
              <a:ext cx="177"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0</a:t>
              </a:r>
            </a:p>
          </p:txBody>
        </p:sp>
        <p:sp>
          <p:nvSpPr>
            <p:cNvPr id="15" name="Rectangle 17"/>
            <p:cNvSpPr>
              <a:spLocks noChangeArrowheads="1"/>
            </p:cNvSpPr>
            <p:nvPr/>
          </p:nvSpPr>
          <p:spPr bwMode="auto">
            <a:xfrm>
              <a:off x="3366" y="2016"/>
              <a:ext cx="1611" cy="27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Line 18"/>
            <p:cNvSpPr>
              <a:spLocks noChangeShapeType="1"/>
            </p:cNvSpPr>
            <p:nvPr/>
          </p:nvSpPr>
          <p:spPr bwMode="auto">
            <a:xfrm>
              <a:off x="3577" y="2016"/>
              <a:ext cx="0" cy="276"/>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a:off x="4799" y="2016"/>
              <a:ext cx="0" cy="276"/>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0"/>
            <p:cNvSpPr>
              <a:spLocks noChangeShapeType="1"/>
            </p:cNvSpPr>
            <p:nvPr/>
          </p:nvSpPr>
          <p:spPr bwMode="auto">
            <a:xfrm flipH="1">
              <a:off x="3931" y="2153"/>
              <a:ext cx="641"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1"/>
            <p:cNvSpPr>
              <a:spLocks noChangeShapeType="1"/>
            </p:cNvSpPr>
            <p:nvPr/>
          </p:nvSpPr>
          <p:spPr bwMode="auto">
            <a:xfrm flipH="1">
              <a:off x="4850" y="2153"/>
              <a:ext cx="239"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2"/>
            <p:cNvSpPr>
              <a:spLocks noChangeShapeType="1"/>
            </p:cNvSpPr>
            <p:nvPr/>
          </p:nvSpPr>
          <p:spPr bwMode="auto">
            <a:xfrm flipH="1">
              <a:off x="3220" y="2153"/>
              <a:ext cx="239"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23"/>
            <p:cNvSpPr txBox="1">
              <a:spLocks noChangeArrowheads="1"/>
            </p:cNvSpPr>
            <p:nvPr/>
          </p:nvSpPr>
          <p:spPr bwMode="auto">
            <a:xfrm>
              <a:off x="2928" y="2052"/>
              <a:ext cx="25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CF</a:t>
              </a:r>
            </a:p>
          </p:txBody>
        </p:sp>
        <p:sp>
          <p:nvSpPr>
            <p:cNvPr id="22" name="Rectangle 26"/>
            <p:cNvSpPr>
              <a:spLocks noChangeArrowheads="1"/>
            </p:cNvSpPr>
            <p:nvPr/>
          </p:nvSpPr>
          <p:spPr bwMode="auto">
            <a:xfrm>
              <a:off x="3360" y="1680"/>
              <a:ext cx="16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D</a:t>
              </a:r>
              <a:r>
                <a:rPr lang="en-US" altLang="zh-CN" sz="1600">
                  <a:solidFill>
                    <a:schemeClr val="bg1"/>
                  </a:solidFill>
                </a:rPr>
                <a:t>7</a:t>
              </a:r>
              <a:r>
                <a:rPr lang="en-US" altLang="zh-CN">
                  <a:solidFill>
                    <a:schemeClr val="bg1"/>
                  </a:solidFill>
                </a:rPr>
                <a:t>       D</a:t>
              </a:r>
              <a:r>
                <a:rPr lang="en-US" altLang="zh-CN" sz="1600">
                  <a:solidFill>
                    <a:schemeClr val="bg1"/>
                  </a:solidFill>
                </a:rPr>
                <a:t>1 </a:t>
              </a:r>
              <a:r>
                <a:rPr lang="en-US" altLang="zh-CN">
                  <a:solidFill>
                    <a:schemeClr val="bg1"/>
                  </a:solidFill>
                </a:rPr>
                <a:t>D</a:t>
              </a:r>
              <a:r>
                <a:rPr lang="en-US" altLang="zh-CN" sz="1600">
                  <a:solidFill>
                    <a:schemeClr val="bg1"/>
                  </a:solidFill>
                </a:rPr>
                <a:t>0</a:t>
              </a:r>
            </a:p>
          </p:txBody>
        </p:sp>
      </p:grpSp>
      <p:grpSp>
        <p:nvGrpSpPr>
          <p:cNvPr id="23" name="Group 51"/>
          <p:cNvGrpSpPr>
            <a:grpSpLocks/>
          </p:cNvGrpSpPr>
          <p:nvPr/>
        </p:nvGrpSpPr>
        <p:grpSpPr bwMode="auto">
          <a:xfrm>
            <a:off x="5076825" y="4076923"/>
            <a:ext cx="3581400" cy="457200"/>
            <a:chOff x="3264" y="3312"/>
            <a:chExt cx="2136" cy="288"/>
          </a:xfrm>
        </p:grpSpPr>
        <p:sp>
          <p:nvSpPr>
            <p:cNvPr id="24" name="Text Box 33"/>
            <p:cNvSpPr txBox="1">
              <a:spLocks noChangeArrowheads="1"/>
            </p:cNvSpPr>
            <p:nvPr/>
          </p:nvSpPr>
          <p:spPr bwMode="auto">
            <a:xfrm>
              <a:off x="5160" y="3368"/>
              <a:ext cx="24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CF</a:t>
              </a:r>
            </a:p>
          </p:txBody>
        </p:sp>
        <p:sp>
          <p:nvSpPr>
            <p:cNvPr id="25" name="Rectangle 29"/>
            <p:cNvSpPr>
              <a:spLocks noChangeArrowheads="1"/>
            </p:cNvSpPr>
            <p:nvPr/>
          </p:nvSpPr>
          <p:spPr bwMode="auto">
            <a:xfrm>
              <a:off x="3488" y="3312"/>
              <a:ext cx="1528" cy="288"/>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Line 30"/>
            <p:cNvSpPr>
              <a:spLocks noChangeShapeType="1"/>
            </p:cNvSpPr>
            <p:nvPr/>
          </p:nvSpPr>
          <p:spPr bwMode="auto">
            <a:xfrm>
              <a:off x="3688" y="3312"/>
              <a:ext cx="0" cy="288"/>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1"/>
            <p:cNvSpPr>
              <a:spLocks noChangeShapeType="1"/>
            </p:cNvSpPr>
            <p:nvPr/>
          </p:nvSpPr>
          <p:spPr bwMode="auto">
            <a:xfrm>
              <a:off x="4848" y="3312"/>
              <a:ext cx="0" cy="288"/>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2"/>
            <p:cNvSpPr>
              <a:spLocks noChangeShapeType="1"/>
            </p:cNvSpPr>
            <p:nvPr/>
          </p:nvSpPr>
          <p:spPr bwMode="auto">
            <a:xfrm rot="10800000" flipH="1">
              <a:off x="4024" y="3455"/>
              <a:ext cx="608"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34"/>
            <p:cNvSpPr>
              <a:spLocks noChangeShapeType="1"/>
            </p:cNvSpPr>
            <p:nvPr/>
          </p:nvSpPr>
          <p:spPr bwMode="auto">
            <a:xfrm rot="10800000" flipH="1">
              <a:off x="4925" y="3455"/>
              <a:ext cx="227"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5"/>
            <p:cNvSpPr>
              <a:spLocks noChangeShapeType="1"/>
            </p:cNvSpPr>
            <p:nvPr/>
          </p:nvSpPr>
          <p:spPr bwMode="auto">
            <a:xfrm rot="10800000" flipH="1">
              <a:off x="3397" y="3455"/>
              <a:ext cx="227"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6"/>
            <p:cNvSpPr txBox="1">
              <a:spLocks noChangeArrowheads="1"/>
            </p:cNvSpPr>
            <p:nvPr/>
          </p:nvSpPr>
          <p:spPr bwMode="auto">
            <a:xfrm>
              <a:off x="3264" y="3360"/>
              <a:ext cx="8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0</a:t>
              </a:r>
            </a:p>
          </p:txBody>
        </p:sp>
      </p:grpSp>
      <p:sp>
        <p:nvSpPr>
          <p:cNvPr id="32" name="Line 37"/>
          <p:cNvSpPr>
            <a:spLocks noChangeShapeType="1"/>
          </p:cNvSpPr>
          <p:nvPr/>
        </p:nvSpPr>
        <p:spPr bwMode="auto">
          <a:xfrm flipH="1">
            <a:off x="4859338" y="3229198"/>
            <a:ext cx="17462" cy="1566863"/>
          </a:xfrm>
          <a:prstGeom prst="line">
            <a:avLst/>
          </a:prstGeom>
          <a:noFill/>
          <a:ln w="38100">
            <a:solidFill>
              <a:srgbClr val="66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Rectangle 52"/>
          <p:cNvSpPr>
            <a:spLocks noChangeArrowheads="1"/>
          </p:cNvSpPr>
          <p:nvPr/>
        </p:nvSpPr>
        <p:spPr bwMode="auto">
          <a:xfrm>
            <a:off x="5457825" y="3543523"/>
            <a:ext cx="2644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D</a:t>
            </a:r>
            <a:r>
              <a:rPr lang="en-US" altLang="zh-CN" sz="1600">
                <a:solidFill>
                  <a:schemeClr val="bg1"/>
                </a:solidFill>
              </a:rPr>
              <a:t>7</a:t>
            </a:r>
            <a:r>
              <a:rPr lang="en-US" altLang="zh-CN">
                <a:solidFill>
                  <a:schemeClr val="bg1"/>
                </a:solidFill>
              </a:rPr>
              <a:t>       D</a:t>
            </a:r>
            <a:r>
              <a:rPr lang="en-US" altLang="zh-CN" sz="1600">
                <a:solidFill>
                  <a:schemeClr val="bg1"/>
                </a:solidFill>
              </a:rPr>
              <a:t>1 </a:t>
            </a:r>
            <a:r>
              <a:rPr lang="en-US" altLang="zh-CN">
                <a:solidFill>
                  <a:schemeClr val="bg1"/>
                </a:solidFill>
              </a:rPr>
              <a:t>D</a:t>
            </a:r>
            <a:r>
              <a:rPr lang="en-US" altLang="zh-CN" sz="1600">
                <a:solidFill>
                  <a:schemeClr val="bg1"/>
                </a:solidFill>
              </a:rPr>
              <a:t>0</a:t>
            </a:r>
          </a:p>
        </p:txBody>
      </p:sp>
      <p:sp>
        <p:nvSpPr>
          <p:cNvPr id="34" name="Freeform 54"/>
          <p:cNvSpPr>
            <a:spLocks/>
          </p:cNvSpPr>
          <p:nvPr/>
        </p:nvSpPr>
        <p:spPr bwMode="auto">
          <a:xfrm>
            <a:off x="2181225" y="3772123"/>
            <a:ext cx="1371600" cy="152400"/>
          </a:xfrm>
          <a:custGeom>
            <a:avLst/>
            <a:gdLst>
              <a:gd name="T0" fmla="*/ 0 w 1272"/>
              <a:gd name="T1" fmla="*/ 8 h 200"/>
              <a:gd name="T2" fmla="*/ 384 w 1272"/>
              <a:gd name="T3" fmla="*/ 200 h 200"/>
              <a:gd name="T4" fmla="*/ 816 w 1272"/>
              <a:gd name="T5" fmla="*/ 8 h 200"/>
              <a:gd name="T6" fmla="*/ 1200 w 1272"/>
              <a:gd name="T7" fmla="*/ 152 h 200"/>
              <a:gd name="T8" fmla="*/ 1248 w 1272"/>
              <a:gd name="T9" fmla="*/ 200 h 200"/>
              <a:gd name="T10" fmla="*/ 0 60000 65536"/>
              <a:gd name="T11" fmla="*/ 0 60000 65536"/>
              <a:gd name="T12" fmla="*/ 0 60000 65536"/>
              <a:gd name="T13" fmla="*/ 0 60000 65536"/>
              <a:gd name="T14" fmla="*/ 0 60000 65536"/>
              <a:gd name="T15" fmla="*/ 0 w 1272"/>
              <a:gd name="T16" fmla="*/ 0 h 200"/>
              <a:gd name="T17" fmla="*/ 1272 w 1272"/>
              <a:gd name="T18" fmla="*/ 200 h 200"/>
            </a:gdLst>
            <a:ahLst/>
            <a:cxnLst>
              <a:cxn ang="T10">
                <a:pos x="T0" y="T1"/>
              </a:cxn>
              <a:cxn ang="T11">
                <a:pos x="T2" y="T3"/>
              </a:cxn>
              <a:cxn ang="T12">
                <a:pos x="T4" y="T5"/>
              </a:cxn>
              <a:cxn ang="T13">
                <a:pos x="T6" y="T7"/>
              </a:cxn>
              <a:cxn ang="T14">
                <a:pos x="T8" y="T9"/>
              </a:cxn>
            </a:cxnLst>
            <a:rect l="T15" t="T16" r="T17" b="T18"/>
            <a:pathLst>
              <a:path w="1272" h="200">
                <a:moveTo>
                  <a:pt x="0" y="8"/>
                </a:moveTo>
                <a:cubicBezTo>
                  <a:pt x="124" y="104"/>
                  <a:pt x="248" y="200"/>
                  <a:pt x="384" y="200"/>
                </a:cubicBezTo>
                <a:cubicBezTo>
                  <a:pt x="520" y="200"/>
                  <a:pt x="680" y="16"/>
                  <a:pt x="816" y="8"/>
                </a:cubicBezTo>
                <a:cubicBezTo>
                  <a:pt x="952" y="0"/>
                  <a:pt x="1128" y="120"/>
                  <a:pt x="1200" y="152"/>
                </a:cubicBezTo>
                <a:cubicBezTo>
                  <a:pt x="1272" y="184"/>
                  <a:pt x="1240" y="192"/>
                  <a:pt x="1248" y="200"/>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5" name="Freeform 55"/>
          <p:cNvSpPr>
            <a:spLocks/>
          </p:cNvSpPr>
          <p:nvPr/>
        </p:nvSpPr>
        <p:spPr bwMode="auto">
          <a:xfrm>
            <a:off x="5915025" y="3772123"/>
            <a:ext cx="1371600" cy="152400"/>
          </a:xfrm>
          <a:custGeom>
            <a:avLst/>
            <a:gdLst>
              <a:gd name="T0" fmla="*/ 0 w 1272"/>
              <a:gd name="T1" fmla="*/ 8 h 200"/>
              <a:gd name="T2" fmla="*/ 384 w 1272"/>
              <a:gd name="T3" fmla="*/ 200 h 200"/>
              <a:gd name="T4" fmla="*/ 816 w 1272"/>
              <a:gd name="T5" fmla="*/ 8 h 200"/>
              <a:gd name="T6" fmla="*/ 1200 w 1272"/>
              <a:gd name="T7" fmla="*/ 152 h 200"/>
              <a:gd name="T8" fmla="*/ 1248 w 1272"/>
              <a:gd name="T9" fmla="*/ 200 h 200"/>
              <a:gd name="T10" fmla="*/ 0 60000 65536"/>
              <a:gd name="T11" fmla="*/ 0 60000 65536"/>
              <a:gd name="T12" fmla="*/ 0 60000 65536"/>
              <a:gd name="T13" fmla="*/ 0 60000 65536"/>
              <a:gd name="T14" fmla="*/ 0 60000 65536"/>
              <a:gd name="T15" fmla="*/ 0 w 1272"/>
              <a:gd name="T16" fmla="*/ 0 h 200"/>
              <a:gd name="T17" fmla="*/ 1272 w 1272"/>
              <a:gd name="T18" fmla="*/ 200 h 200"/>
            </a:gdLst>
            <a:ahLst/>
            <a:cxnLst>
              <a:cxn ang="T10">
                <a:pos x="T0" y="T1"/>
              </a:cxn>
              <a:cxn ang="T11">
                <a:pos x="T2" y="T3"/>
              </a:cxn>
              <a:cxn ang="T12">
                <a:pos x="T4" y="T5"/>
              </a:cxn>
              <a:cxn ang="T13">
                <a:pos x="T6" y="T7"/>
              </a:cxn>
              <a:cxn ang="T14">
                <a:pos x="T8" y="T9"/>
              </a:cxn>
            </a:cxnLst>
            <a:rect l="T15" t="T16" r="T17" b="T18"/>
            <a:pathLst>
              <a:path w="1272" h="200">
                <a:moveTo>
                  <a:pt x="0" y="8"/>
                </a:moveTo>
                <a:cubicBezTo>
                  <a:pt x="124" y="104"/>
                  <a:pt x="248" y="200"/>
                  <a:pt x="384" y="200"/>
                </a:cubicBezTo>
                <a:cubicBezTo>
                  <a:pt x="520" y="200"/>
                  <a:pt x="680" y="16"/>
                  <a:pt x="816" y="8"/>
                </a:cubicBezTo>
                <a:cubicBezTo>
                  <a:pt x="952" y="0"/>
                  <a:pt x="1128" y="120"/>
                  <a:pt x="1200" y="152"/>
                </a:cubicBezTo>
                <a:cubicBezTo>
                  <a:pt x="1272" y="184"/>
                  <a:pt x="1240" y="192"/>
                  <a:pt x="1248" y="200"/>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9" name="Text Box 62"/>
          <p:cNvSpPr txBox="1">
            <a:spLocks noChangeArrowheads="1"/>
          </p:cNvSpPr>
          <p:nvPr/>
        </p:nvSpPr>
        <p:spPr bwMode="auto">
          <a:xfrm>
            <a:off x="611188" y="4940523"/>
            <a:ext cx="82089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dirty="0"/>
              <a:t>右移</a:t>
            </a:r>
            <a:r>
              <a:rPr lang="en-US" altLang="zh-CN" dirty="0"/>
              <a:t>1</a:t>
            </a:r>
            <a:r>
              <a:rPr lang="zh-CN" altLang="en-US" dirty="0"/>
              <a:t>位操作相当于将</a:t>
            </a:r>
            <a:r>
              <a:rPr lang="en-US" altLang="zh-CN" dirty="0"/>
              <a:t>DST</a:t>
            </a:r>
            <a:r>
              <a:rPr lang="zh-CN" altLang="en-US" dirty="0"/>
              <a:t>除以</a:t>
            </a:r>
            <a:r>
              <a:rPr lang="en-US" altLang="zh-CN" dirty="0"/>
              <a:t>2</a:t>
            </a:r>
            <a:r>
              <a:rPr lang="zh-CN" altLang="en-US" dirty="0"/>
              <a:t>；</a:t>
            </a:r>
          </a:p>
          <a:p>
            <a:pPr eaLnBrk="1" hangingPunct="1">
              <a:spcBef>
                <a:spcPct val="50000"/>
              </a:spcBef>
            </a:pPr>
            <a:r>
              <a:rPr lang="zh-CN" altLang="en-US" dirty="0"/>
              <a:t>左移</a:t>
            </a:r>
            <a:r>
              <a:rPr lang="en-US" altLang="zh-CN" dirty="0"/>
              <a:t>1</a:t>
            </a:r>
            <a:r>
              <a:rPr lang="zh-CN" altLang="en-US" dirty="0"/>
              <a:t>位操作相当于将</a:t>
            </a:r>
            <a:r>
              <a:rPr lang="en-US" altLang="zh-CN" dirty="0"/>
              <a:t>DST</a:t>
            </a:r>
            <a:r>
              <a:rPr lang="zh-CN" altLang="en-US" dirty="0"/>
              <a:t>乘以</a:t>
            </a:r>
            <a:r>
              <a:rPr lang="en-US" altLang="zh-CN" dirty="0"/>
              <a:t>2</a:t>
            </a:r>
            <a:r>
              <a:rPr lang="zh-CN" altLang="en-US" dirty="0"/>
              <a:t>。</a:t>
            </a:r>
          </a:p>
        </p:txBody>
      </p:sp>
      <p:sp>
        <p:nvSpPr>
          <p:cNvPr id="3" name="圆角矩形 2"/>
          <p:cNvSpPr/>
          <p:nvPr/>
        </p:nvSpPr>
        <p:spPr>
          <a:xfrm>
            <a:off x="4279106" y="1556792"/>
            <a:ext cx="4177917" cy="10404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chemeClr val="tx1"/>
                </a:solidFill>
              </a:rPr>
              <a:t>移位空出来的位</a:t>
            </a:r>
            <a:r>
              <a:rPr lang="zh-CN" altLang="en-US" sz="3200" b="1" dirty="0" smtClean="0">
                <a:solidFill>
                  <a:srgbClr val="FF0000"/>
                </a:solidFill>
              </a:rPr>
              <a:t>补零</a:t>
            </a:r>
            <a:endParaRPr lang="en-US" altLang="zh-CN" sz="3200" b="1" dirty="0" smtClean="0">
              <a:solidFill>
                <a:srgbClr val="FF0000"/>
              </a:solidFill>
            </a:endParaRPr>
          </a:p>
          <a:p>
            <a:r>
              <a:rPr lang="zh-CN" altLang="en-US" sz="3200" b="1" dirty="0">
                <a:solidFill>
                  <a:schemeClr val="tx1"/>
                </a:solidFill>
              </a:rPr>
              <a:t>移出</a:t>
            </a:r>
            <a:r>
              <a:rPr lang="zh-CN" altLang="en-US" sz="3200" b="1" dirty="0" smtClean="0">
                <a:solidFill>
                  <a:schemeClr val="tx1"/>
                </a:solidFill>
              </a:rPr>
              <a:t>来的位放入</a:t>
            </a:r>
            <a:r>
              <a:rPr lang="en-US" altLang="zh-CN" sz="3200" b="1" dirty="0" smtClean="0">
                <a:solidFill>
                  <a:srgbClr val="FF0000"/>
                </a:solidFill>
              </a:rPr>
              <a:t>CF</a:t>
            </a:r>
            <a:endParaRPr lang="zh-CN" altLang="en-US" sz="3200" b="1" dirty="0">
              <a:solidFill>
                <a:srgbClr val="FF0000"/>
              </a:solidFill>
            </a:endParaRPr>
          </a:p>
        </p:txBody>
      </p:sp>
    </p:spTree>
    <p:extLst>
      <p:ext uri="{BB962C8B-B14F-4D97-AF65-F5344CB8AC3E}">
        <p14:creationId xmlns:p14="http://schemas.microsoft.com/office/powerpoint/2010/main" val="35779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6"/>
          <p:cNvSpPr>
            <a:spLocks noChangeArrowheads="1"/>
          </p:cNvSpPr>
          <p:nvPr/>
        </p:nvSpPr>
        <p:spPr bwMode="auto">
          <a:xfrm>
            <a:off x="838200" y="1600200"/>
            <a:ext cx="1230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a:solidFill>
                  <a:srgbClr val="FF0000"/>
                </a:solidFill>
              </a:rPr>
              <a:t>例</a:t>
            </a:r>
            <a:r>
              <a:rPr lang="en-US" altLang="zh-CN" sz="4000">
                <a:solidFill>
                  <a:srgbClr val="FF0000"/>
                </a:solidFill>
              </a:rPr>
              <a:t>.</a:t>
            </a:r>
            <a:r>
              <a:rPr lang="en-US" altLang="zh-CN" sz="4400">
                <a:solidFill>
                  <a:srgbClr val="FF0000"/>
                </a:solidFill>
              </a:rPr>
              <a:t> </a:t>
            </a:r>
          </a:p>
        </p:txBody>
      </p:sp>
      <p:sp>
        <p:nvSpPr>
          <p:cNvPr id="5" name="Rectangle 7"/>
          <p:cNvSpPr>
            <a:spLocks noChangeArrowheads="1"/>
          </p:cNvSpPr>
          <p:nvPr/>
        </p:nvSpPr>
        <p:spPr bwMode="auto">
          <a:xfrm>
            <a:off x="914400" y="2286000"/>
            <a:ext cx="7620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600" dirty="0"/>
              <a:t>SHR AX, 1</a:t>
            </a:r>
            <a:r>
              <a:rPr lang="en-US" altLang="zh-CN" sz="3600" dirty="0">
                <a:solidFill>
                  <a:srgbClr val="000000"/>
                </a:solidFill>
              </a:rPr>
              <a:t> ;</a:t>
            </a:r>
            <a:r>
              <a:rPr lang="zh-CN" altLang="en-US" sz="3600" dirty="0">
                <a:solidFill>
                  <a:srgbClr val="000000"/>
                </a:solidFill>
              </a:rPr>
              <a:t>将</a:t>
            </a:r>
            <a:r>
              <a:rPr lang="en-US" altLang="zh-CN" sz="3600" dirty="0">
                <a:solidFill>
                  <a:srgbClr val="000000"/>
                </a:solidFill>
              </a:rPr>
              <a:t>AX</a:t>
            </a:r>
            <a:r>
              <a:rPr lang="zh-CN" altLang="en-US" sz="3600" dirty="0">
                <a:solidFill>
                  <a:srgbClr val="000000"/>
                </a:solidFill>
              </a:rPr>
              <a:t>的内容右移</a:t>
            </a:r>
            <a:r>
              <a:rPr lang="en-US" altLang="zh-CN" sz="3600" dirty="0">
                <a:solidFill>
                  <a:srgbClr val="000000"/>
                </a:solidFill>
              </a:rPr>
              <a:t>1</a:t>
            </a:r>
            <a:r>
              <a:rPr lang="zh-CN" altLang="en-US" sz="3600" dirty="0">
                <a:solidFill>
                  <a:srgbClr val="000000"/>
                </a:solidFill>
              </a:rPr>
              <a:t>位，最          </a:t>
            </a:r>
          </a:p>
          <a:p>
            <a:pPr>
              <a:spcBef>
                <a:spcPct val="50000"/>
              </a:spcBef>
            </a:pPr>
            <a:r>
              <a:rPr lang="zh-CN" altLang="en-US" sz="3600" dirty="0">
                <a:solidFill>
                  <a:srgbClr val="000000"/>
                </a:solidFill>
              </a:rPr>
              <a:t>          </a:t>
            </a:r>
            <a:r>
              <a:rPr lang="zh-CN" altLang="en-US" sz="3600" dirty="0" smtClean="0">
                <a:solidFill>
                  <a:srgbClr val="000000"/>
                </a:solidFill>
              </a:rPr>
              <a:t>        </a:t>
            </a:r>
            <a:r>
              <a:rPr lang="en-US" altLang="zh-CN" sz="3600" dirty="0" smtClean="0">
                <a:solidFill>
                  <a:srgbClr val="000000"/>
                </a:solidFill>
              </a:rPr>
              <a:t>;</a:t>
            </a:r>
            <a:r>
              <a:rPr lang="zh-CN" altLang="en-US" sz="3600" dirty="0">
                <a:solidFill>
                  <a:srgbClr val="000000"/>
                </a:solidFill>
              </a:rPr>
              <a:t>高位补</a:t>
            </a:r>
            <a:r>
              <a:rPr lang="en-US" altLang="zh-CN" sz="3600" dirty="0">
                <a:solidFill>
                  <a:srgbClr val="000000"/>
                </a:solidFill>
              </a:rPr>
              <a:t>0</a:t>
            </a:r>
          </a:p>
          <a:p>
            <a:pPr>
              <a:spcBef>
                <a:spcPct val="50000"/>
              </a:spcBef>
            </a:pPr>
            <a:r>
              <a:rPr lang="en-US" altLang="zh-CN" sz="3600" dirty="0"/>
              <a:t>SHL AL, </a:t>
            </a:r>
            <a:r>
              <a:rPr lang="en-US" altLang="zh-CN" sz="3600" dirty="0">
                <a:solidFill>
                  <a:srgbClr val="FF0000"/>
                </a:solidFill>
              </a:rPr>
              <a:t>CL</a:t>
            </a:r>
            <a:r>
              <a:rPr lang="en-US" altLang="zh-CN" sz="3600" dirty="0">
                <a:solidFill>
                  <a:srgbClr val="000000"/>
                </a:solidFill>
              </a:rPr>
              <a:t>;</a:t>
            </a:r>
            <a:r>
              <a:rPr lang="zh-CN" altLang="en-US" sz="3600" dirty="0">
                <a:solidFill>
                  <a:srgbClr val="000000"/>
                </a:solidFill>
              </a:rPr>
              <a:t>将</a:t>
            </a:r>
            <a:r>
              <a:rPr lang="en-US" altLang="zh-CN" sz="3600" dirty="0">
                <a:solidFill>
                  <a:srgbClr val="000000"/>
                </a:solidFill>
              </a:rPr>
              <a:t>AL</a:t>
            </a:r>
            <a:r>
              <a:rPr lang="zh-CN" altLang="en-US" sz="3600" dirty="0">
                <a:solidFill>
                  <a:srgbClr val="000000"/>
                </a:solidFill>
              </a:rPr>
              <a:t>的内容左移</a:t>
            </a:r>
            <a:r>
              <a:rPr lang="en-US" altLang="zh-CN" sz="3600" dirty="0">
                <a:solidFill>
                  <a:srgbClr val="000000"/>
                </a:solidFill>
              </a:rPr>
              <a:t>CL</a:t>
            </a:r>
            <a:r>
              <a:rPr lang="zh-CN" altLang="en-US" sz="3600" dirty="0">
                <a:solidFill>
                  <a:srgbClr val="000000"/>
                </a:solidFill>
              </a:rPr>
              <a:t>中指</a:t>
            </a:r>
          </a:p>
          <a:p>
            <a:pPr>
              <a:spcBef>
                <a:spcPct val="50000"/>
              </a:spcBef>
            </a:pPr>
            <a:r>
              <a:rPr lang="zh-CN" altLang="en-US" sz="3600" dirty="0">
                <a:solidFill>
                  <a:srgbClr val="000000"/>
                </a:solidFill>
              </a:rPr>
              <a:t>          </a:t>
            </a:r>
            <a:r>
              <a:rPr lang="zh-CN" altLang="en-US" sz="3600" dirty="0" smtClean="0">
                <a:solidFill>
                  <a:srgbClr val="000000"/>
                </a:solidFill>
              </a:rPr>
              <a:t>          </a:t>
            </a:r>
            <a:r>
              <a:rPr lang="en-US" altLang="zh-CN" sz="3600" dirty="0" smtClean="0">
                <a:solidFill>
                  <a:srgbClr val="000000"/>
                </a:solidFill>
              </a:rPr>
              <a:t>;</a:t>
            </a:r>
            <a:r>
              <a:rPr lang="zh-CN" altLang="en-US" sz="3600" dirty="0">
                <a:solidFill>
                  <a:srgbClr val="000000"/>
                </a:solidFill>
              </a:rPr>
              <a:t>定的次数，且每次移位</a:t>
            </a:r>
          </a:p>
          <a:p>
            <a:pPr>
              <a:spcBef>
                <a:spcPct val="50000"/>
              </a:spcBef>
            </a:pPr>
            <a:r>
              <a:rPr lang="zh-CN" altLang="en-US" sz="3600" dirty="0">
                <a:solidFill>
                  <a:srgbClr val="000000"/>
                </a:solidFill>
              </a:rPr>
              <a:t>          </a:t>
            </a:r>
            <a:r>
              <a:rPr lang="zh-CN" altLang="en-US" sz="3600" dirty="0" smtClean="0">
                <a:solidFill>
                  <a:srgbClr val="000000"/>
                </a:solidFill>
              </a:rPr>
              <a:t>          </a:t>
            </a:r>
            <a:r>
              <a:rPr lang="en-US" altLang="zh-CN" sz="3600" dirty="0" smtClean="0">
                <a:solidFill>
                  <a:srgbClr val="000000"/>
                </a:solidFill>
              </a:rPr>
              <a:t>;</a:t>
            </a:r>
            <a:r>
              <a:rPr lang="zh-CN" altLang="en-US" sz="3600" dirty="0">
                <a:solidFill>
                  <a:srgbClr val="000000"/>
                </a:solidFill>
              </a:rPr>
              <a:t>最低位补</a:t>
            </a:r>
            <a:r>
              <a:rPr lang="en-US" altLang="zh-CN" sz="3600" dirty="0">
                <a:solidFill>
                  <a:srgbClr val="000000"/>
                </a:solidFill>
              </a:rPr>
              <a:t>0</a:t>
            </a:r>
          </a:p>
        </p:txBody>
      </p:sp>
    </p:spTree>
    <p:extLst>
      <p:ext uri="{BB962C8B-B14F-4D97-AF65-F5344CB8AC3E}">
        <p14:creationId xmlns:p14="http://schemas.microsoft.com/office/powerpoint/2010/main" val="199554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300192" y="3212976"/>
            <a:ext cx="2736304" cy="28209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21" name="矩形 20"/>
          <p:cNvSpPr/>
          <p:nvPr/>
        </p:nvSpPr>
        <p:spPr>
          <a:xfrm>
            <a:off x="3131840" y="3211283"/>
            <a:ext cx="3121218" cy="282098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18" name="矩形 17"/>
          <p:cNvSpPr/>
          <p:nvPr/>
        </p:nvSpPr>
        <p:spPr>
          <a:xfrm>
            <a:off x="395536" y="3212976"/>
            <a:ext cx="2663865" cy="28209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grpSp>
        <p:nvGrpSpPr>
          <p:cNvPr id="5" name="Group 5"/>
          <p:cNvGrpSpPr>
            <a:grpSpLocks/>
          </p:cNvGrpSpPr>
          <p:nvPr/>
        </p:nvGrpSpPr>
        <p:grpSpPr bwMode="auto">
          <a:xfrm>
            <a:off x="165337" y="1320094"/>
            <a:ext cx="5918200" cy="609600"/>
            <a:chOff x="576" y="2448"/>
            <a:chExt cx="2256" cy="432"/>
          </a:xfrm>
        </p:grpSpPr>
        <p:sp>
          <p:nvSpPr>
            <p:cNvPr id="6" name="Rectangle 6"/>
            <p:cNvSpPr>
              <a:spLocks noChangeArrowheads="1"/>
            </p:cNvSpPr>
            <p:nvPr/>
          </p:nvSpPr>
          <p:spPr bwMode="auto">
            <a:xfrm>
              <a:off x="576" y="2448"/>
              <a:ext cx="2256" cy="432"/>
            </a:xfrm>
            <a:prstGeom prst="rect">
              <a:avLst/>
            </a:prstGeom>
            <a:gradFill rotWithShape="0">
              <a:gsLst>
                <a:gs pos="0">
                  <a:srgbClr val="3B3B00"/>
                </a:gs>
                <a:gs pos="100000">
                  <a:srgbClr val="808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a:solidFill>
                  <a:srgbClr val="1D528D"/>
                </a:solidFill>
                <a:latin typeface="Arial" charset="0"/>
              </a:endParaRPr>
            </a:p>
          </p:txBody>
        </p:sp>
        <p:sp>
          <p:nvSpPr>
            <p:cNvPr id="7" name="Rectangle 7"/>
            <p:cNvSpPr>
              <a:spLocks noChangeArrowheads="1"/>
            </p:cNvSpPr>
            <p:nvPr/>
          </p:nvSpPr>
          <p:spPr bwMode="auto">
            <a:xfrm>
              <a:off x="770" y="2496"/>
              <a:ext cx="1896"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2800" b="1" dirty="0">
                  <a:solidFill>
                    <a:srgbClr val="FFFFFF"/>
                  </a:solidFill>
                  <a:latin typeface="Arial" charset="0"/>
                </a:rPr>
                <a:t>四</a:t>
              </a:r>
              <a:r>
                <a:rPr lang="en-US" altLang="zh-CN" sz="2800" b="1" dirty="0">
                  <a:solidFill>
                    <a:srgbClr val="FFFFFF"/>
                  </a:solidFill>
                  <a:latin typeface="Arial" charset="0"/>
                </a:rPr>
                <a:t>.</a:t>
              </a:r>
              <a:r>
                <a:rPr lang="zh-CN" altLang="en-US" sz="2800" b="1" dirty="0">
                  <a:solidFill>
                    <a:srgbClr val="FFFFFF"/>
                  </a:solidFill>
                  <a:latin typeface="Arial" charset="0"/>
                </a:rPr>
                <a:t>汇编语言中的常数与表达式</a:t>
              </a:r>
            </a:p>
          </p:txBody>
        </p:sp>
      </p:grpSp>
      <p:sp>
        <p:nvSpPr>
          <p:cNvPr id="8" name="Rectangle 8"/>
          <p:cNvSpPr>
            <a:spLocks noChangeArrowheads="1"/>
          </p:cNvSpPr>
          <p:nvPr/>
        </p:nvSpPr>
        <p:spPr bwMode="auto">
          <a:xfrm>
            <a:off x="323528" y="2010605"/>
            <a:ext cx="8077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800" b="1" dirty="0">
                <a:solidFill>
                  <a:srgbClr val="000000"/>
                </a:solidFill>
                <a:latin typeface="Arial" charset="0"/>
              </a:rPr>
              <a:t>     </a:t>
            </a:r>
            <a:r>
              <a:rPr lang="zh-CN" altLang="en-US" sz="2800" b="1" dirty="0">
                <a:solidFill>
                  <a:srgbClr val="000000"/>
                </a:solidFill>
                <a:latin typeface="Arial" charset="0"/>
              </a:rPr>
              <a:t>在</a:t>
            </a:r>
            <a:r>
              <a:rPr lang="zh-CN" altLang="en-US" b="1" dirty="0">
                <a:solidFill>
                  <a:srgbClr val="000000"/>
                </a:solidFill>
                <a:latin typeface="Arial" charset="0"/>
              </a:rPr>
              <a:t>汇编语言程序中，语句中的操作数项既可以是常数或表达式（立即数），也可以是指明操作数</a:t>
            </a:r>
            <a:r>
              <a:rPr lang="zh-CN" altLang="en-US" b="1" dirty="0">
                <a:solidFill>
                  <a:srgbClr val="CA3B1E"/>
                </a:solidFill>
                <a:latin typeface="Arial" charset="0"/>
              </a:rPr>
              <a:t>所在处</a:t>
            </a:r>
            <a:r>
              <a:rPr lang="zh-CN" altLang="en-US" b="1" dirty="0">
                <a:solidFill>
                  <a:srgbClr val="000000"/>
                </a:solidFill>
                <a:latin typeface="Arial" charset="0"/>
              </a:rPr>
              <a:t>的一种说明。如果操作数是常数或表达式，则有以下几种形式。</a:t>
            </a:r>
          </a:p>
        </p:txBody>
      </p:sp>
      <p:sp>
        <p:nvSpPr>
          <p:cNvPr id="9" name="Rectangle 5"/>
          <p:cNvSpPr>
            <a:spLocks noChangeArrowheads="1"/>
          </p:cNvSpPr>
          <p:nvPr/>
        </p:nvSpPr>
        <p:spPr bwMode="auto">
          <a:xfrm>
            <a:off x="460573" y="3212976"/>
            <a:ext cx="2733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a:solidFill>
                  <a:srgbClr val="1D528D"/>
                </a:solidFill>
                <a:latin typeface="Arial" charset="0"/>
              </a:rPr>
              <a:t>1.</a:t>
            </a:r>
            <a:r>
              <a:rPr lang="zh-CN" altLang="en-US" sz="4000" b="1">
                <a:solidFill>
                  <a:srgbClr val="1D528D"/>
                </a:solidFill>
                <a:latin typeface="Arial" charset="0"/>
              </a:rPr>
              <a:t>数值常数</a:t>
            </a:r>
          </a:p>
        </p:txBody>
      </p:sp>
      <p:grpSp>
        <p:nvGrpSpPr>
          <p:cNvPr id="10" name="Group 14"/>
          <p:cNvGrpSpPr>
            <a:grpSpLocks/>
          </p:cNvGrpSpPr>
          <p:nvPr/>
        </p:nvGrpSpPr>
        <p:grpSpPr bwMode="auto">
          <a:xfrm>
            <a:off x="1013062" y="3914651"/>
            <a:ext cx="2111375" cy="2119313"/>
            <a:chOff x="4128" y="1152"/>
            <a:chExt cx="1330" cy="1335"/>
          </a:xfrm>
        </p:grpSpPr>
        <p:sp>
          <p:nvSpPr>
            <p:cNvPr id="11" name="Rectangle 8"/>
            <p:cNvSpPr>
              <a:spLocks noChangeArrowheads="1"/>
            </p:cNvSpPr>
            <p:nvPr/>
          </p:nvSpPr>
          <p:spPr bwMode="auto">
            <a:xfrm>
              <a:off x="4217" y="1152"/>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二进制数</a:t>
              </a:r>
            </a:p>
          </p:txBody>
        </p:sp>
        <p:sp>
          <p:nvSpPr>
            <p:cNvPr id="12" name="Rectangle 9"/>
            <p:cNvSpPr>
              <a:spLocks noChangeArrowheads="1"/>
            </p:cNvSpPr>
            <p:nvPr/>
          </p:nvSpPr>
          <p:spPr bwMode="auto">
            <a:xfrm>
              <a:off x="4217" y="148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十进制数</a:t>
              </a:r>
            </a:p>
          </p:txBody>
        </p:sp>
        <p:sp>
          <p:nvSpPr>
            <p:cNvPr id="13" name="Rectangle 10"/>
            <p:cNvSpPr>
              <a:spLocks noChangeArrowheads="1"/>
            </p:cNvSpPr>
            <p:nvPr/>
          </p:nvSpPr>
          <p:spPr bwMode="auto">
            <a:xfrm>
              <a:off x="4217" y="1824"/>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八进制数</a:t>
              </a:r>
            </a:p>
          </p:txBody>
        </p:sp>
        <p:sp>
          <p:nvSpPr>
            <p:cNvPr id="14" name="AutoShape 11"/>
            <p:cNvSpPr>
              <a:spLocks/>
            </p:cNvSpPr>
            <p:nvPr/>
          </p:nvSpPr>
          <p:spPr bwMode="auto">
            <a:xfrm>
              <a:off x="4128" y="1248"/>
              <a:ext cx="89" cy="1152"/>
            </a:xfrm>
            <a:prstGeom prst="leftBrace">
              <a:avLst>
                <a:gd name="adj1" fmla="val 107865"/>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5" name="Rectangle 12"/>
            <p:cNvSpPr>
              <a:spLocks noChangeArrowheads="1"/>
            </p:cNvSpPr>
            <p:nvPr/>
          </p:nvSpPr>
          <p:spPr bwMode="auto">
            <a:xfrm>
              <a:off x="4217" y="2160"/>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十六进制数</a:t>
              </a:r>
            </a:p>
          </p:txBody>
        </p:sp>
      </p:grpSp>
      <p:sp>
        <p:nvSpPr>
          <p:cNvPr id="16" name="Rectangle 5"/>
          <p:cNvSpPr>
            <a:spLocks noChangeArrowheads="1"/>
          </p:cNvSpPr>
          <p:nvPr/>
        </p:nvSpPr>
        <p:spPr bwMode="auto">
          <a:xfrm>
            <a:off x="3124437" y="3153618"/>
            <a:ext cx="324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dirty="0">
                <a:solidFill>
                  <a:srgbClr val="1D528D"/>
                </a:solidFill>
                <a:latin typeface="Arial" charset="0"/>
              </a:rPr>
              <a:t>2.</a:t>
            </a:r>
            <a:r>
              <a:rPr lang="zh-CN" altLang="en-US" sz="4000" b="1" dirty="0">
                <a:solidFill>
                  <a:srgbClr val="1D528D"/>
                </a:solidFill>
                <a:latin typeface="Arial" charset="0"/>
              </a:rPr>
              <a:t>字符串常数</a:t>
            </a:r>
          </a:p>
        </p:txBody>
      </p:sp>
      <p:sp>
        <p:nvSpPr>
          <p:cNvPr id="17" name="Rectangle 6"/>
          <p:cNvSpPr>
            <a:spLocks noChangeArrowheads="1"/>
          </p:cNvSpPr>
          <p:nvPr/>
        </p:nvSpPr>
        <p:spPr bwMode="auto">
          <a:xfrm>
            <a:off x="3440895" y="3945191"/>
            <a:ext cx="257126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400" b="1" dirty="0">
                <a:solidFill>
                  <a:srgbClr val="000000"/>
                </a:solidFill>
                <a:latin typeface="Arial" charset="0"/>
              </a:rPr>
              <a:t>   </a:t>
            </a:r>
            <a:r>
              <a:rPr lang="zh-CN" altLang="en-US" sz="2400" b="1" dirty="0">
                <a:solidFill>
                  <a:srgbClr val="000000"/>
                </a:solidFill>
                <a:latin typeface="Arial" charset="0"/>
              </a:rPr>
              <a:t>字符串常数是由单引号</a:t>
            </a:r>
            <a:r>
              <a:rPr lang="zh-CN" altLang="en-US" sz="2400" b="1" dirty="0">
                <a:solidFill>
                  <a:srgbClr val="000000"/>
                </a:solidFill>
                <a:latin typeface="Times New Roman" pitchFamily="18" charset="0"/>
              </a:rPr>
              <a:t>“</a:t>
            </a:r>
            <a:r>
              <a:rPr lang="zh-CN" altLang="en-US" sz="2400" b="1" dirty="0">
                <a:solidFill>
                  <a:srgbClr val="000000"/>
                </a:solidFill>
                <a:latin typeface="Arial" charset="0"/>
              </a:rPr>
              <a:t> </a:t>
            </a:r>
            <a:r>
              <a:rPr lang="en-US" altLang="zh-CN" sz="2400" b="1" dirty="0">
                <a:solidFill>
                  <a:srgbClr val="FF0000"/>
                </a:solidFill>
                <a:latin typeface="Arial" charset="0"/>
              </a:rPr>
              <a:t>′</a:t>
            </a:r>
            <a:r>
              <a:rPr lang="en-US" altLang="zh-CN" sz="2400" b="1" dirty="0">
                <a:solidFill>
                  <a:srgbClr val="FF0000"/>
                </a:solidFill>
                <a:latin typeface="Times New Roman" pitchFamily="18" charset="0"/>
              </a:rPr>
              <a:t>……</a:t>
            </a:r>
            <a:r>
              <a:rPr lang="en-US" altLang="zh-CN" sz="2400" b="1" dirty="0">
                <a:solidFill>
                  <a:srgbClr val="FF0000"/>
                </a:solidFill>
                <a:latin typeface="Arial" charset="0"/>
              </a:rPr>
              <a:t> ′</a:t>
            </a:r>
            <a:r>
              <a:rPr lang="en-US" altLang="zh-CN" sz="2400" b="1" dirty="0">
                <a:solidFill>
                  <a:srgbClr val="000000"/>
                </a:solidFill>
                <a:latin typeface="Times New Roman" pitchFamily="18" charset="0"/>
              </a:rPr>
              <a:t>”</a:t>
            </a:r>
            <a:r>
              <a:rPr lang="zh-CN" altLang="en-US" sz="2400" b="1" dirty="0">
                <a:solidFill>
                  <a:srgbClr val="000000"/>
                </a:solidFill>
                <a:latin typeface="Arial" charset="0"/>
              </a:rPr>
              <a:t>括</a:t>
            </a:r>
            <a:r>
              <a:rPr lang="zh-CN" altLang="en-US" sz="2400" b="1" dirty="0" smtClean="0">
                <a:solidFill>
                  <a:srgbClr val="000000"/>
                </a:solidFill>
                <a:latin typeface="Arial" charset="0"/>
              </a:rPr>
              <a:t>起来</a:t>
            </a:r>
            <a:r>
              <a:rPr lang="zh-CN" altLang="en-US" sz="2400" b="1" dirty="0">
                <a:solidFill>
                  <a:srgbClr val="000000"/>
                </a:solidFill>
                <a:latin typeface="Arial" charset="0"/>
              </a:rPr>
              <a:t>的一串字符或者单个字符。</a:t>
            </a:r>
          </a:p>
        </p:txBody>
      </p:sp>
      <p:sp>
        <p:nvSpPr>
          <p:cNvPr id="19" name="Rectangle 5"/>
          <p:cNvSpPr>
            <a:spLocks noChangeArrowheads="1"/>
          </p:cNvSpPr>
          <p:nvPr/>
        </p:nvSpPr>
        <p:spPr bwMode="auto">
          <a:xfrm>
            <a:off x="6444208" y="3140968"/>
            <a:ext cx="2224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dirty="0">
                <a:solidFill>
                  <a:srgbClr val="1D528D"/>
                </a:solidFill>
                <a:latin typeface="Arial" charset="0"/>
              </a:rPr>
              <a:t>3.</a:t>
            </a:r>
            <a:r>
              <a:rPr lang="zh-CN" altLang="en-US" sz="4000" b="1" dirty="0">
                <a:solidFill>
                  <a:srgbClr val="1D528D"/>
                </a:solidFill>
                <a:latin typeface="Arial" charset="0"/>
              </a:rPr>
              <a:t>表达式</a:t>
            </a:r>
          </a:p>
        </p:txBody>
      </p:sp>
      <p:sp>
        <p:nvSpPr>
          <p:cNvPr id="20" name="Rectangle 6"/>
          <p:cNvSpPr>
            <a:spLocks noChangeArrowheads="1"/>
          </p:cNvSpPr>
          <p:nvPr/>
        </p:nvSpPr>
        <p:spPr bwMode="auto">
          <a:xfrm>
            <a:off x="6484292" y="3953862"/>
            <a:ext cx="226417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    </a:t>
            </a:r>
            <a:r>
              <a:rPr lang="zh-CN" altLang="en-US" sz="2400" b="1" dirty="0">
                <a:solidFill>
                  <a:srgbClr val="000000"/>
                </a:solidFill>
                <a:latin typeface="Arial" charset="0"/>
              </a:rPr>
              <a:t>语句中的操作数项也可以是表达式。表达式由操作数和操作符组成</a:t>
            </a:r>
            <a:r>
              <a:rPr lang="zh-CN" altLang="en-US" sz="2400" b="1" dirty="0" smtClean="0">
                <a:solidFill>
                  <a:srgbClr val="000000"/>
                </a:solidFill>
                <a:latin typeface="Arial" charset="0"/>
              </a:rPr>
              <a:t>。</a:t>
            </a:r>
            <a:endParaRPr lang="zh-CN" altLang="en-US" sz="2400" b="1" dirty="0">
              <a:solidFill>
                <a:srgbClr val="000000"/>
              </a:solidFill>
              <a:latin typeface="Arial" charset="0"/>
            </a:endParaRPr>
          </a:p>
        </p:txBody>
      </p:sp>
    </p:spTree>
    <p:extLst>
      <p:ext uri="{BB962C8B-B14F-4D97-AF65-F5344CB8AC3E}">
        <p14:creationId xmlns:p14="http://schemas.microsoft.com/office/powerpoint/2010/main" val="206929422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971600" y="1268760"/>
            <a:ext cx="5873980" cy="461665"/>
          </a:xfrm>
          <a:prstGeom prst="rect">
            <a:avLst/>
          </a:prstGeom>
        </p:spPr>
        <p:txBody>
          <a:bodyPr wrap="none">
            <a:spAutoFit/>
          </a:bodyPr>
          <a:lstStyle/>
          <a:p>
            <a:r>
              <a:rPr lang="en-US" altLang="zh-CN" sz="2400" b="1" dirty="0"/>
              <a:t>SHR </a:t>
            </a:r>
            <a:r>
              <a:rPr lang="en-US" altLang="zh-CN" sz="2400" b="1" dirty="0" smtClean="0"/>
              <a:t>AL, 1   ;             </a:t>
            </a:r>
            <a:r>
              <a:rPr lang="en-US" altLang="zh-CN" sz="2400" b="1" dirty="0" smtClean="0">
                <a:solidFill>
                  <a:srgbClr val="00B050"/>
                </a:solidFill>
              </a:rPr>
              <a:t>(AL)=  10110100 B  </a:t>
            </a:r>
            <a:endParaRPr lang="zh-CN" altLang="en-US" sz="2400" b="1" dirty="0">
              <a:solidFill>
                <a:srgbClr val="00B050"/>
              </a:solidFill>
            </a:endParaRPr>
          </a:p>
        </p:txBody>
      </p:sp>
      <p:grpSp>
        <p:nvGrpSpPr>
          <p:cNvPr id="12" name="组合 11"/>
          <p:cNvGrpSpPr/>
          <p:nvPr/>
        </p:nvGrpSpPr>
        <p:grpSpPr>
          <a:xfrm>
            <a:off x="2195736" y="2060848"/>
            <a:ext cx="4032448" cy="504056"/>
            <a:chOff x="1691680" y="2060848"/>
            <a:chExt cx="4032448" cy="504056"/>
          </a:xfrm>
        </p:grpSpPr>
        <p:sp>
          <p:nvSpPr>
            <p:cNvPr id="4" name="矩形 3"/>
            <p:cNvSpPr/>
            <p:nvPr/>
          </p:nvSpPr>
          <p:spPr>
            <a:xfrm>
              <a:off x="169168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5" name="矩形 4"/>
            <p:cNvSpPr/>
            <p:nvPr/>
          </p:nvSpPr>
          <p:spPr>
            <a:xfrm>
              <a:off x="219573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6" name="矩形 5"/>
            <p:cNvSpPr/>
            <p:nvPr/>
          </p:nvSpPr>
          <p:spPr>
            <a:xfrm>
              <a:off x="269979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7" name="矩形 6"/>
            <p:cNvSpPr/>
            <p:nvPr/>
          </p:nvSpPr>
          <p:spPr>
            <a:xfrm>
              <a:off x="3203848"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8" name="矩形 7"/>
            <p:cNvSpPr/>
            <p:nvPr/>
          </p:nvSpPr>
          <p:spPr>
            <a:xfrm>
              <a:off x="3707904"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9" name="矩形 8"/>
            <p:cNvSpPr/>
            <p:nvPr/>
          </p:nvSpPr>
          <p:spPr>
            <a:xfrm>
              <a:off x="421196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0" name="矩形 9"/>
            <p:cNvSpPr/>
            <p:nvPr/>
          </p:nvSpPr>
          <p:spPr>
            <a:xfrm>
              <a:off x="471601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11" name="矩形 10"/>
            <p:cNvSpPr/>
            <p:nvPr/>
          </p:nvSpPr>
          <p:spPr>
            <a:xfrm>
              <a:off x="522007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grpSp>
      <p:grpSp>
        <p:nvGrpSpPr>
          <p:cNvPr id="13" name="组合 12"/>
          <p:cNvGrpSpPr/>
          <p:nvPr/>
        </p:nvGrpSpPr>
        <p:grpSpPr>
          <a:xfrm>
            <a:off x="2699792" y="2780928"/>
            <a:ext cx="3528392" cy="504056"/>
            <a:chOff x="1691680" y="2060848"/>
            <a:chExt cx="3528392" cy="504056"/>
          </a:xfrm>
        </p:grpSpPr>
        <p:sp>
          <p:nvSpPr>
            <p:cNvPr id="14" name="矩形 13"/>
            <p:cNvSpPr/>
            <p:nvPr/>
          </p:nvSpPr>
          <p:spPr>
            <a:xfrm>
              <a:off x="169168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5" name="矩形 14"/>
            <p:cNvSpPr/>
            <p:nvPr/>
          </p:nvSpPr>
          <p:spPr>
            <a:xfrm>
              <a:off x="219573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16" name="矩形 15"/>
            <p:cNvSpPr/>
            <p:nvPr/>
          </p:nvSpPr>
          <p:spPr>
            <a:xfrm>
              <a:off x="269979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7" name="矩形 16"/>
            <p:cNvSpPr/>
            <p:nvPr/>
          </p:nvSpPr>
          <p:spPr>
            <a:xfrm>
              <a:off x="3203848"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8" name="矩形 17"/>
            <p:cNvSpPr/>
            <p:nvPr/>
          </p:nvSpPr>
          <p:spPr>
            <a:xfrm>
              <a:off x="3707904"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19" name="矩形 18"/>
            <p:cNvSpPr/>
            <p:nvPr/>
          </p:nvSpPr>
          <p:spPr>
            <a:xfrm>
              <a:off x="421196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20" name="矩形 19"/>
            <p:cNvSpPr/>
            <p:nvPr/>
          </p:nvSpPr>
          <p:spPr>
            <a:xfrm>
              <a:off x="471601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grpSp>
      <p:sp>
        <p:nvSpPr>
          <p:cNvPr id="22" name="矩形 21"/>
          <p:cNvSpPr/>
          <p:nvPr/>
        </p:nvSpPr>
        <p:spPr>
          <a:xfrm>
            <a:off x="2195736" y="278092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cxnSp>
        <p:nvCxnSpPr>
          <p:cNvPr id="25" name="直接箭头连接符 24"/>
          <p:cNvCxnSpPr/>
          <p:nvPr/>
        </p:nvCxnSpPr>
        <p:spPr>
          <a:xfrm>
            <a:off x="1619672" y="2316800"/>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1640" y="2156214"/>
            <a:ext cx="576064" cy="369332"/>
          </a:xfrm>
          <a:prstGeom prst="rect">
            <a:avLst/>
          </a:prstGeom>
          <a:noFill/>
        </p:spPr>
        <p:txBody>
          <a:bodyPr wrap="square" rtlCol="0">
            <a:spAutoFit/>
          </a:bodyPr>
          <a:lstStyle/>
          <a:p>
            <a:r>
              <a:rPr lang="en-US" altLang="zh-CN" dirty="0" smtClean="0"/>
              <a:t>0</a:t>
            </a:r>
            <a:endParaRPr lang="zh-CN" altLang="en-US" dirty="0"/>
          </a:p>
        </p:txBody>
      </p:sp>
      <p:cxnSp>
        <p:nvCxnSpPr>
          <p:cNvPr id="28" name="直接箭头连接符 27"/>
          <p:cNvCxnSpPr/>
          <p:nvPr/>
        </p:nvCxnSpPr>
        <p:spPr>
          <a:xfrm>
            <a:off x="6084168" y="2316800"/>
            <a:ext cx="50405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588224" y="2156214"/>
            <a:ext cx="504056" cy="4086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6588224" y="1772816"/>
            <a:ext cx="864096" cy="369332"/>
          </a:xfrm>
          <a:prstGeom prst="rect">
            <a:avLst/>
          </a:prstGeom>
          <a:noFill/>
        </p:spPr>
        <p:txBody>
          <a:bodyPr wrap="square" rtlCol="0">
            <a:spAutoFit/>
          </a:bodyPr>
          <a:lstStyle/>
          <a:p>
            <a:r>
              <a:rPr lang="en-US" altLang="zh-CN" dirty="0" smtClean="0"/>
              <a:t>CF</a:t>
            </a:r>
            <a:endParaRPr lang="zh-CN" altLang="en-US" dirty="0"/>
          </a:p>
        </p:txBody>
      </p:sp>
      <p:sp>
        <p:nvSpPr>
          <p:cNvPr id="31" name="TextBox 30"/>
          <p:cNvSpPr txBox="1"/>
          <p:nvPr/>
        </p:nvSpPr>
        <p:spPr>
          <a:xfrm>
            <a:off x="6588224" y="2848290"/>
            <a:ext cx="864096" cy="369332"/>
          </a:xfrm>
          <a:prstGeom prst="rect">
            <a:avLst/>
          </a:prstGeom>
          <a:noFill/>
        </p:spPr>
        <p:txBody>
          <a:bodyPr wrap="square" rtlCol="0">
            <a:spAutoFit/>
          </a:bodyPr>
          <a:lstStyle/>
          <a:p>
            <a:r>
              <a:rPr lang="en-US" altLang="zh-CN" dirty="0" smtClean="0"/>
              <a:t>CF=0</a:t>
            </a:r>
            <a:endParaRPr lang="zh-CN" altLang="en-US" dirty="0"/>
          </a:p>
        </p:txBody>
      </p:sp>
      <p:sp>
        <p:nvSpPr>
          <p:cNvPr id="32" name="矩形 31"/>
          <p:cNvSpPr/>
          <p:nvPr/>
        </p:nvSpPr>
        <p:spPr>
          <a:xfrm>
            <a:off x="1080686" y="3789040"/>
            <a:ext cx="6286657" cy="461665"/>
          </a:xfrm>
          <a:prstGeom prst="rect">
            <a:avLst/>
          </a:prstGeom>
        </p:spPr>
        <p:txBody>
          <a:bodyPr wrap="none">
            <a:spAutoFit/>
          </a:bodyPr>
          <a:lstStyle/>
          <a:p>
            <a:r>
              <a:rPr lang="en-US" altLang="zh-CN" sz="2400" b="1" dirty="0"/>
              <a:t>SHL AL, </a:t>
            </a:r>
            <a:r>
              <a:rPr lang="en-US" altLang="zh-CN" sz="2400" b="1" dirty="0" smtClean="0">
                <a:solidFill>
                  <a:srgbClr val="FF0000"/>
                </a:solidFill>
              </a:rPr>
              <a:t>CL;       (CL)=3,   (AL) =10111100B</a:t>
            </a:r>
            <a:endParaRPr lang="zh-CN" altLang="en-US" sz="2400" b="1" dirty="0"/>
          </a:p>
        </p:txBody>
      </p:sp>
      <p:grpSp>
        <p:nvGrpSpPr>
          <p:cNvPr id="33" name="组合 32"/>
          <p:cNvGrpSpPr/>
          <p:nvPr/>
        </p:nvGrpSpPr>
        <p:grpSpPr>
          <a:xfrm>
            <a:off x="2184589" y="4653136"/>
            <a:ext cx="4032448" cy="504056"/>
            <a:chOff x="1691680" y="2060848"/>
            <a:chExt cx="4032448" cy="504056"/>
          </a:xfrm>
        </p:grpSpPr>
        <p:sp>
          <p:nvSpPr>
            <p:cNvPr id="34" name="矩形 33"/>
            <p:cNvSpPr/>
            <p:nvPr/>
          </p:nvSpPr>
          <p:spPr>
            <a:xfrm>
              <a:off x="169168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35" name="矩形 34"/>
            <p:cNvSpPr/>
            <p:nvPr/>
          </p:nvSpPr>
          <p:spPr>
            <a:xfrm>
              <a:off x="219573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36" name="矩形 35"/>
            <p:cNvSpPr/>
            <p:nvPr/>
          </p:nvSpPr>
          <p:spPr>
            <a:xfrm>
              <a:off x="269979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37" name="矩形 36"/>
            <p:cNvSpPr/>
            <p:nvPr/>
          </p:nvSpPr>
          <p:spPr>
            <a:xfrm>
              <a:off x="3203848"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38" name="矩形 37"/>
            <p:cNvSpPr/>
            <p:nvPr/>
          </p:nvSpPr>
          <p:spPr>
            <a:xfrm>
              <a:off x="3707904"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39" name="矩形 38"/>
            <p:cNvSpPr/>
            <p:nvPr/>
          </p:nvSpPr>
          <p:spPr>
            <a:xfrm>
              <a:off x="421196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40" name="矩形 39"/>
            <p:cNvSpPr/>
            <p:nvPr/>
          </p:nvSpPr>
          <p:spPr>
            <a:xfrm>
              <a:off x="471601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41" name="矩形 40"/>
            <p:cNvSpPr/>
            <p:nvPr/>
          </p:nvSpPr>
          <p:spPr>
            <a:xfrm>
              <a:off x="522007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grpSp>
      <p:cxnSp>
        <p:nvCxnSpPr>
          <p:cNvPr id="42" name="直接箭头连接符 41"/>
          <p:cNvCxnSpPr/>
          <p:nvPr/>
        </p:nvCxnSpPr>
        <p:spPr>
          <a:xfrm>
            <a:off x="1608525" y="4909088"/>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0686" y="4725144"/>
            <a:ext cx="576064" cy="369332"/>
          </a:xfrm>
          <a:prstGeom prst="rect">
            <a:avLst/>
          </a:prstGeom>
          <a:noFill/>
        </p:spPr>
        <p:txBody>
          <a:bodyPr wrap="square" rtlCol="0">
            <a:spAutoFit/>
          </a:bodyPr>
          <a:lstStyle/>
          <a:p>
            <a:r>
              <a:rPr lang="en-US" altLang="zh-CN" dirty="0" smtClean="0"/>
              <a:t>000</a:t>
            </a:r>
            <a:endParaRPr lang="zh-CN" altLang="en-US" dirty="0"/>
          </a:p>
        </p:txBody>
      </p:sp>
      <p:cxnSp>
        <p:nvCxnSpPr>
          <p:cNvPr id="44" name="直接箭头连接符 43"/>
          <p:cNvCxnSpPr/>
          <p:nvPr/>
        </p:nvCxnSpPr>
        <p:spPr>
          <a:xfrm>
            <a:off x="6073021" y="4909088"/>
            <a:ext cx="50405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6577077" y="4748502"/>
            <a:ext cx="504056" cy="4086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6577077" y="4365104"/>
            <a:ext cx="864096" cy="369332"/>
          </a:xfrm>
          <a:prstGeom prst="rect">
            <a:avLst/>
          </a:prstGeom>
          <a:noFill/>
        </p:spPr>
        <p:txBody>
          <a:bodyPr wrap="square" rtlCol="0">
            <a:spAutoFit/>
          </a:bodyPr>
          <a:lstStyle/>
          <a:p>
            <a:r>
              <a:rPr lang="en-US" altLang="zh-CN" dirty="0" smtClean="0"/>
              <a:t>CF</a:t>
            </a:r>
            <a:endParaRPr lang="zh-CN" altLang="en-US" dirty="0"/>
          </a:p>
        </p:txBody>
      </p:sp>
      <p:sp>
        <p:nvSpPr>
          <p:cNvPr id="47" name="圆角矩形 46"/>
          <p:cNvSpPr/>
          <p:nvPr/>
        </p:nvSpPr>
        <p:spPr>
          <a:xfrm>
            <a:off x="2123728" y="4549770"/>
            <a:ext cx="1584176" cy="75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2687617" y="5445224"/>
            <a:ext cx="3528392" cy="504056"/>
            <a:chOff x="1691680" y="2060848"/>
            <a:chExt cx="3528392" cy="504056"/>
          </a:xfrm>
        </p:grpSpPr>
        <p:sp>
          <p:nvSpPr>
            <p:cNvPr id="49" name="矩形 48"/>
            <p:cNvSpPr/>
            <p:nvPr/>
          </p:nvSpPr>
          <p:spPr>
            <a:xfrm>
              <a:off x="169168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50" name="矩形 49"/>
            <p:cNvSpPr/>
            <p:nvPr/>
          </p:nvSpPr>
          <p:spPr>
            <a:xfrm>
              <a:off x="219573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51" name="矩形 50"/>
            <p:cNvSpPr/>
            <p:nvPr/>
          </p:nvSpPr>
          <p:spPr>
            <a:xfrm>
              <a:off x="2699792"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52" name="矩形 51"/>
            <p:cNvSpPr/>
            <p:nvPr/>
          </p:nvSpPr>
          <p:spPr>
            <a:xfrm>
              <a:off x="3203848"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53" name="矩形 52"/>
            <p:cNvSpPr/>
            <p:nvPr/>
          </p:nvSpPr>
          <p:spPr>
            <a:xfrm>
              <a:off x="3707904"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54" name="矩形 53"/>
            <p:cNvSpPr/>
            <p:nvPr/>
          </p:nvSpPr>
          <p:spPr>
            <a:xfrm>
              <a:off x="4211960"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55" name="矩形 54"/>
            <p:cNvSpPr/>
            <p:nvPr/>
          </p:nvSpPr>
          <p:spPr>
            <a:xfrm>
              <a:off x="4716016" y="2060848"/>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grpSp>
      <p:sp>
        <p:nvSpPr>
          <p:cNvPr id="56" name="矩形 55"/>
          <p:cNvSpPr/>
          <p:nvPr/>
        </p:nvSpPr>
        <p:spPr>
          <a:xfrm>
            <a:off x="2183561" y="5445224"/>
            <a:ext cx="50405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57" name="TextBox 56"/>
          <p:cNvSpPr txBox="1"/>
          <p:nvPr/>
        </p:nvSpPr>
        <p:spPr>
          <a:xfrm>
            <a:off x="6576049" y="5512586"/>
            <a:ext cx="864096" cy="369332"/>
          </a:xfrm>
          <a:prstGeom prst="rect">
            <a:avLst/>
          </a:prstGeom>
          <a:noFill/>
        </p:spPr>
        <p:txBody>
          <a:bodyPr wrap="square" rtlCol="0">
            <a:spAutoFit/>
          </a:bodyPr>
          <a:lstStyle/>
          <a:p>
            <a:r>
              <a:rPr lang="en-US" altLang="zh-CN" dirty="0" smtClean="0"/>
              <a:t>CF=1</a:t>
            </a:r>
            <a:endParaRPr lang="zh-CN" altLang="en-US" dirty="0"/>
          </a:p>
        </p:txBody>
      </p:sp>
    </p:spTree>
    <p:extLst>
      <p:ext uri="{BB962C8B-B14F-4D97-AF65-F5344CB8AC3E}">
        <p14:creationId xmlns:p14="http://schemas.microsoft.com/office/powerpoint/2010/main" val="1475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9" grpId="0" animBg="1"/>
      <p:bldP spid="30" grpId="0"/>
      <p:bldP spid="31" grpId="0"/>
      <p:bldP spid="43" grpId="0"/>
      <p:bldP spid="45" grpId="0" animBg="1"/>
      <p:bldP spid="46" grpId="0"/>
      <p:bldP spid="56" grpId="0" animBg="1"/>
      <p:bldP spid="57"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7"/>
          <p:cNvSpPr>
            <a:spLocks noChangeArrowheads="1"/>
          </p:cNvSpPr>
          <p:nvPr/>
        </p:nvSpPr>
        <p:spPr bwMode="auto">
          <a:xfrm>
            <a:off x="762000" y="1752600"/>
            <a:ext cx="73152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600" dirty="0"/>
              <a:t>SHL DAT1[SI],CL</a:t>
            </a:r>
            <a:r>
              <a:rPr lang="en-US" altLang="zh-CN" sz="3600" dirty="0">
                <a:solidFill>
                  <a:srgbClr val="000000"/>
                </a:solidFill>
              </a:rPr>
              <a:t>;</a:t>
            </a:r>
            <a:r>
              <a:rPr lang="zh-CN" altLang="en-US" sz="3600" dirty="0">
                <a:solidFill>
                  <a:srgbClr val="000000"/>
                </a:solidFill>
              </a:rPr>
              <a:t>将内存某单元的</a:t>
            </a:r>
          </a:p>
          <a:p>
            <a:pPr>
              <a:spcBef>
                <a:spcPct val="50000"/>
              </a:spcBef>
            </a:pPr>
            <a:r>
              <a:rPr lang="zh-CN" altLang="en-US" sz="3600" dirty="0">
                <a:solidFill>
                  <a:srgbClr val="000000"/>
                </a:solidFill>
              </a:rPr>
              <a:t>               </a:t>
            </a:r>
            <a:r>
              <a:rPr lang="zh-CN" altLang="en-US" sz="3600" dirty="0" smtClean="0">
                <a:solidFill>
                  <a:srgbClr val="000000"/>
                </a:solidFill>
              </a:rPr>
              <a:t>             </a:t>
            </a:r>
            <a:r>
              <a:rPr lang="en-US" altLang="zh-CN" sz="3600" dirty="0" smtClean="0">
                <a:solidFill>
                  <a:srgbClr val="000000"/>
                </a:solidFill>
              </a:rPr>
              <a:t>;</a:t>
            </a:r>
            <a:r>
              <a:rPr lang="zh-CN" altLang="en-US" sz="3600" dirty="0">
                <a:solidFill>
                  <a:srgbClr val="000000"/>
                </a:solidFill>
              </a:rPr>
              <a:t>内容左移</a:t>
            </a:r>
            <a:r>
              <a:rPr lang="en-US" altLang="zh-CN" sz="3600" dirty="0">
                <a:solidFill>
                  <a:srgbClr val="000000"/>
                </a:solidFill>
              </a:rPr>
              <a:t>CL</a:t>
            </a:r>
            <a:r>
              <a:rPr lang="zh-CN" altLang="en-US" sz="3600" dirty="0">
                <a:solidFill>
                  <a:srgbClr val="000000"/>
                </a:solidFill>
              </a:rPr>
              <a:t>中所</a:t>
            </a:r>
          </a:p>
          <a:p>
            <a:pPr>
              <a:spcBef>
                <a:spcPct val="50000"/>
              </a:spcBef>
            </a:pPr>
            <a:r>
              <a:rPr lang="zh-CN" altLang="en-US" sz="3600" dirty="0">
                <a:solidFill>
                  <a:srgbClr val="000000"/>
                </a:solidFill>
              </a:rPr>
              <a:t>               </a:t>
            </a:r>
            <a:r>
              <a:rPr lang="zh-CN" altLang="en-US" sz="3600" dirty="0" smtClean="0">
                <a:solidFill>
                  <a:srgbClr val="000000"/>
                </a:solidFill>
              </a:rPr>
              <a:t>             </a:t>
            </a:r>
            <a:r>
              <a:rPr lang="en-US" altLang="zh-CN" sz="3600" dirty="0" smtClean="0">
                <a:solidFill>
                  <a:srgbClr val="000000"/>
                </a:solidFill>
              </a:rPr>
              <a:t>;</a:t>
            </a:r>
            <a:r>
              <a:rPr lang="zh-CN" altLang="en-US" sz="3600" dirty="0">
                <a:solidFill>
                  <a:srgbClr val="000000"/>
                </a:solidFill>
              </a:rPr>
              <a:t>中指定的次数</a:t>
            </a:r>
          </a:p>
          <a:p>
            <a:pPr>
              <a:spcBef>
                <a:spcPct val="50000"/>
              </a:spcBef>
            </a:pPr>
            <a:r>
              <a:rPr lang="en-US" altLang="zh-CN" sz="3600" dirty="0"/>
              <a:t>SHR BL, 2</a:t>
            </a:r>
            <a:r>
              <a:rPr lang="en-US" altLang="zh-CN" sz="3600" dirty="0">
                <a:solidFill>
                  <a:srgbClr val="000000"/>
                </a:solidFill>
              </a:rPr>
              <a:t>  </a:t>
            </a:r>
            <a:r>
              <a:rPr lang="zh-CN" altLang="en-US" sz="3600" dirty="0">
                <a:solidFill>
                  <a:srgbClr val="FF0000"/>
                </a:solidFill>
              </a:rPr>
              <a:t>〤</a:t>
            </a:r>
            <a:r>
              <a:rPr lang="zh-CN" altLang="en-US" sz="3600" dirty="0">
                <a:solidFill>
                  <a:srgbClr val="000000"/>
                </a:solidFill>
              </a:rPr>
              <a:t>当移位次数</a:t>
            </a:r>
            <a:r>
              <a:rPr lang="en-US" altLang="zh-CN" sz="3600" dirty="0">
                <a:solidFill>
                  <a:srgbClr val="000000"/>
                </a:solidFill>
              </a:rPr>
              <a:t>&gt;1</a:t>
            </a:r>
            <a:r>
              <a:rPr lang="zh-CN" altLang="en-US" sz="3600" dirty="0">
                <a:solidFill>
                  <a:srgbClr val="000000"/>
                </a:solidFill>
              </a:rPr>
              <a:t>时，必</a:t>
            </a:r>
          </a:p>
          <a:p>
            <a:pPr>
              <a:spcBef>
                <a:spcPct val="50000"/>
              </a:spcBef>
            </a:pPr>
            <a:r>
              <a:rPr lang="zh-CN" altLang="en-US" sz="3600" dirty="0">
                <a:solidFill>
                  <a:srgbClr val="000000"/>
                </a:solidFill>
              </a:rPr>
              <a:t>             须用</a:t>
            </a:r>
            <a:r>
              <a:rPr lang="en-US" altLang="zh-CN" sz="3600" dirty="0">
                <a:solidFill>
                  <a:srgbClr val="000000"/>
                </a:solidFill>
              </a:rPr>
              <a:t>CL</a:t>
            </a:r>
            <a:r>
              <a:rPr lang="zh-CN" altLang="en-US" sz="3600" dirty="0">
                <a:solidFill>
                  <a:srgbClr val="000000"/>
                </a:solidFill>
              </a:rPr>
              <a:t>提供移位次数</a:t>
            </a:r>
            <a:r>
              <a:rPr lang="zh-CN" altLang="en-US" sz="4400" dirty="0">
                <a:solidFill>
                  <a:srgbClr val="000000"/>
                </a:solidFill>
              </a:rPr>
              <a:t>    </a:t>
            </a:r>
          </a:p>
        </p:txBody>
      </p:sp>
      <p:sp>
        <p:nvSpPr>
          <p:cNvPr id="2" name="矩形 1"/>
          <p:cNvSpPr/>
          <p:nvPr/>
        </p:nvSpPr>
        <p:spPr>
          <a:xfrm>
            <a:off x="762000" y="4149080"/>
            <a:ext cx="2369840"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59088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1331640" y="1758329"/>
            <a:ext cx="7239000" cy="1373188"/>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b="1" dirty="0">
                <a:solidFill>
                  <a:srgbClr val="FF0000"/>
                </a:solidFill>
              </a:rPr>
              <a:t>例</a:t>
            </a:r>
            <a:r>
              <a:rPr lang="en-US" altLang="zh-CN" b="1" dirty="0">
                <a:solidFill>
                  <a:srgbClr val="FF0000"/>
                </a:solidFill>
              </a:rPr>
              <a:t>2</a:t>
            </a:r>
            <a:r>
              <a:rPr lang="zh-CN" altLang="en-US" b="1" dirty="0"/>
              <a:t>、将两个非组合</a:t>
            </a:r>
            <a:r>
              <a:rPr lang="en-US" altLang="zh-CN" b="1" dirty="0"/>
              <a:t>BCD</a:t>
            </a:r>
            <a:r>
              <a:rPr lang="zh-CN" altLang="en-US" b="1" dirty="0"/>
              <a:t>数（高阶存</a:t>
            </a:r>
            <a:r>
              <a:rPr lang="en-US" altLang="zh-CN" b="1" dirty="0"/>
              <a:t>BL</a:t>
            </a:r>
            <a:r>
              <a:rPr lang="zh-CN" altLang="en-US" b="1" dirty="0"/>
              <a:t>，低阶存于</a:t>
            </a:r>
            <a:r>
              <a:rPr lang="en-US" altLang="zh-CN" b="1" dirty="0"/>
              <a:t>AL</a:t>
            </a:r>
            <a:r>
              <a:rPr lang="zh-CN" altLang="en-US" b="1" dirty="0"/>
              <a:t>中），转换成一个组合的</a:t>
            </a:r>
            <a:r>
              <a:rPr lang="en-US" altLang="zh-CN" b="1" dirty="0"/>
              <a:t>BCD</a:t>
            </a:r>
            <a:r>
              <a:rPr lang="zh-CN" altLang="en-US" b="1" dirty="0"/>
              <a:t>数，存于</a:t>
            </a:r>
            <a:r>
              <a:rPr lang="en-US" altLang="zh-CN" b="1" dirty="0"/>
              <a:t>AL</a:t>
            </a:r>
            <a:r>
              <a:rPr lang="zh-CN" altLang="en-US" b="1" dirty="0"/>
              <a:t>中。</a:t>
            </a:r>
          </a:p>
        </p:txBody>
      </p:sp>
      <p:grpSp>
        <p:nvGrpSpPr>
          <p:cNvPr id="121859" name="Group 3"/>
          <p:cNvGrpSpPr>
            <a:grpSpLocks/>
          </p:cNvGrpSpPr>
          <p:nvPr/>
        </p:nvGrpSpPr>
        <p:grpSpPr bwMode="auto">
          <a:xfrm>
            <a:off x="1447800" y="2513979"/>
            <a:ext cx="2895600" cy="679450"/>
            <a:chOff x="768" y="1440"/>
            <a:chExt cx="1824" cy="428"/>
          </a:xfrm>
        </p:grpSpPr>
        <p:sp>
          <p:nvSpPr>
            <p:cNvPr id="121860" name="Text Box 4"/>
            <p:cNvSpPr txBox="1">
              <a:spLocks noChangeArrowheads="1"/>
            </p:cNvSpPr>
            <p:nvPr/>
          </p:nvSpPr>
          <p:spPr bwMode="auto">
            <a:xfrm>
              <a:off x="1200" y="1440"/>
              <a:ext cx="1392" cy="42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0000  </a:t>
              </a:r>
              <a:r>
                <a:rPr lang="en-US" altLang="zh-CN" sz="3600" b="1">
                  <a:solidFill>
                    <a:srgbClr val="0000FF"/>
                  </a:solidFill>
                </a:rPr>
                <a:t>****</a:t>
              </a:r>
            </a:p>
          </p:txBody>
        </p:sp>
        <p:sp>
          <p:nvSpPr>
            <p:cNvPr id="121861" name="Text Box 5"/>
            <p:cNvSpPr txBox="1">
              <a:spLocks noChangeArrowheads="1"/>
            </p:cNvSpPr>
            <p:nvPr/>
          </p:nvSpPr>
          <p:spPr bwMode="auto">
            <a:xfrm>
              <a:off x="768" y="1440"/>
              <a:ext cx="62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BL</a:t>
              </a:r>
            </a:p>
          </p:txBody>
        </p:sp>
      </p:grpSp>
      <p:grpSp>
        <p:nvGrpSpPr>
          <p:cNvPr id="121862" name="Group 6"/>
          <p:cNvGrpSpPr>
            <a:grpSpLocks/>
          </p:cNvGrpSpPr>
          <p:nvPr/>
        </p:nvGrpSpPr>
        <p:grpSpPr bwMode="auto">
          <a:xfrm>
            <a:off x="4724400" y="2513979"/>
            <a:ext cx="3048000" cy="617538"/>
            <a:chOff x="2880" y="1440"/>
            <a:chExt cx="1920" cy="389"/>
          </a:xfrm>
        </p:grpSpPr>
        <p:sp>
          <p:nvSpPr>
            <p:cNvPr id="121863" name="Text Box 7"/>
            <p:cNvSpPr txBox="1">
              <a:spLocks noChangeArrowheads="1"/>
            </p:cNvSpPr>
            <p:nvPr/>
          </p:nvSpPr>
          <p:spPr bwMode="auto">
            <a:xfrm>
              <a:off x="3360" y="1440"/>
              <a:ext cx="1440" cy="38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0000  ****</a:t>
              </a:r>
            </a:p>
          </p:txBody>
        </p:sp>
        <p:sp>
          <p:nvSpPr>
            <p:cNvPr id="121864" name="Text Box 8"/>
            <p:cNvSpPr txBox="1">
              <a:spLocks noChangeArrowheads="1"/>
            </p:cNvSpPr>
            <p:nvPr/>
          </p:nvSpPr>
          <p:spPr bwMode="auto">
            <a:xfrm>
              <a:off x="2880" y="1440"/>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AL</a:t>
              </a:r>
            </a:p>
          </p:txBody>
        </p:sp>
      </p:grpSp>
      <p:grpSp>
        <p:nvGrpSpPr>
          <p:cNvPr id="121865" name="Group 9"/>
          <p:cNvGrpSpPr>
            <a:grpSpLocks/>
          </p:cNvGrpSpPr>
          <p:nvPr/>
        </p:nvGrpSpPr>
        <p:grpSpPr bwMode="auto">
          <a:xfrm>
            <a:off x="5181600" y="3352179"/>
            <a:ext cx="2743200" cy="914400"/>
            <a:chOff x="3120" y="2016"/>
            <a:chExt cx="1728" cy="576"/>
          </a:xfrm>
        </p:grpSpPr>
        <p:sp>
          <p:nvSpPr>
            <p:cNvPr id="121866" name="AutoShape 10"/>
            <p:cNvSpPr>
              <a:spLocks noChangeArrowheads="1"/>
            </p:cNvSpPr>
            <p:nvPr/>
          </p:nvSpPr>
          <p:spPr bwMode="auto">
            <a:xfrm>
              <a:off x="3120" y="2016"/>
              <a:ext cx="960" cy="576"/>
            </a:xfrm>
            <a:custGeom>
              <a:avLst/>
              <a:gdLst>
                <a:gd name="G0" fmla="+- 9257 0 0"/>
                <a:gd name="G1" fmla="+- 18514 0 0"/>
                <a:gd name="G2" fmla="+- 6171 0 0"/>
                <a:gd name="G3" fmla="*/ 9257 1 2"/>
                <a:gd name="G4" fmla="+- G3 10800 0"/>
                <a:gd name="G5" fmla="+- 21600 9257 18514"/>
                <a:gd name="G6" fmla="+- 18514 6171 0"/>
                <a:gd name="G7" fmla="*/ G6 1 2"/>
                <a:gd name="G8" fmla="*/ 18514 2 1"/>
                <a:gd name="G9" fmla="+- G8 0 21600"/>
                <a:gd name="G10" fmla="+- G5 0 G4"/>
                <a:gd name="G11" fmla="+- 9257 0 G4"/>
                <a:gd name="G12" fmla="*/ G2 G10 G11"/>
                <a:gd name="T0" fmla="*/ 15429 w 21600"/>
                <a:gd name="T1" fmla="*/ 0 h 21600"/>
                <a:gd name="T2" fmla="*/ 9257 w 21600"/>
                <a:gd name="T3" fmla="*/ 6171 h 21600"/>
                <a:gd name="T4" fmla="*/ 6171 w 21600"/>
                <a:gd name="T5" fmla="*/ 9257 h 21600"/>
                <a:gd name="T6" fmla="*/ 0 w 21600"/>
                <a:gd name="T7" fmla="*/ 154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Text Box 11"/>
            <p:cNvSpPr txBox="1">
              <a:spLocks noChangeArrowheads="1"/>
            </p:cNvSpPr>
            <p:nvPr/>
          </p:nvSpPr>
          <p:spPr bwMode="auto">
            <a:xfrm>
              <a:off x="4080" y="2160"/>
              <a:ext cx="76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600" b="1">
                  <a:solidFill>
                    <a:srgbClr val="FF00FF"/>
                  </a:solidFill>
                </a:rPr>
                <a:t>OR</a:t>
              </a:r>
            </a:p>
          </p:txBody>
        </p:sp>
      </p:grpSp>
      <p:grpSp>
        <p:nvGrpSpPr>
          <p:cNvPr id="121868" name="Group 12"/>
          <p:cNvGrpSpPr>
            <a:grpSpLocks/>
          </p:cNvGrpSpPr>
          <p:nvPr/>
        </p:nvGrpSpPr>
        <p:grpSpPr bwMode="auto">
          <a:xfrm>
            <a:off x="1447800" y="3352179"/>
            <a:ext cx="3048000" cy="1227138"/>
            <a:chOff x="720" y="1920"/>
            <a:chExt cx="1920" cy="773"/>
          </a:xfrm>
        </p:grpSpPr>
        <p:sp>
          <p:nvSpPr>
            <p:cNvPr id="121869" name="Text Box 13"/>
            <p:cNvSpPr txBox="1">
              <a:spLocks noChangeArrowheads="1"/>
            </p:cNvSpPr>
            <p:nvPr/>
          </p:nvSpPr>
          <p:spPr bwMode="auto">
            <a:xfrm>
              <a:off x="1152" y="2304"/>
              <a:ext cx="1488" cy="38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  0000</a:t>
              </a:r>
            </a:p>
          </p:txBody>
        </p:sp>
        <p:sp>
          <p:nvSpPr>
            <p:cNvPr id="121870" name="Text Box 14"/>
            <p:cNvSpPr txBox="1">
              <a:spLocks noChangeArrowheads="1"/>
            </p:cNvSpPr>
            <p:nvPr/>
          </p:nvSpPr>
          <p:spPr bwMode="auto">
            <a:xfrm>
              <a:off x="720" y="2256"/>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BL</a:t>
              </a:r>
            </a:p>
          </p:txBody>
        </p:sp>
        <p:sp>
          <p:nvSpPr>
            <p:cNvPr id="121871" name="AutoShape 15"/>
            <p:cNvSpPr>
              <a:spLocks noChangeArrowheads="1"/>
            </p:cNvSpPr>
            <p:nvPr/>
          </p:nvSpPr>
          <p:spPr bwMode="auto">
            <a:xfrm>
              <a:off x="1776" y="1920"/>
              <a:ext cx="384" cy="384"/>
            </a:xfrm>
            <a:prstGeom prst="downArrow">
              <a:avLst>
                <a:gd name="adj1" fmla="val 50000"/>
                <a:gd name="adj2" fmla="val 25000"/>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1872" name="Text Box 16"/>
            <p:cNvSpPr txBox="1">
              <a:spLocks noChangeArrowheads="1"/>
            </p:cNvSpPr>
            <p:nvPr/>
          </p:nvSpPr>
          <p:spPr bwMode="auto">
            <a:xfrm>
              <a:off x="1104" y="1968"/>
              <a:ext cx="8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3200" b="1">
                  <a:solidFill>
                    <a:srgbClr val="0000FF"/>
                  </a:solidFill>
                </a:rPr>
                <a:t>  </a:t>
              </a:r>
              <a:r>
                <a:rPr lang="en-US" altLang="zh-CN" sz="3200" b="1">
                  <a:solidFill>
                    <a:srgbClr val="990033"/>
                  </a:solidFill>
                </a:rPr>
                <a:t>SHL</a:t>
              </a:r>
              <a:endParaRPr lang="en-US" altLang="zh-CN" sz="3200" b="1">
                <a:solidFill>
                  <a:srgbClr val="0000FF"/>
                </a:solidFill>
              </a:endParaRPr>
            </a:p>
          </p:txBody>
        </p:sp>
      </p:grpSp>
      <p:sp>
        <p:nvSpPr>
          <p:cNvPr id="121873" name="Text Box 17"/>
          <p:cNvSpPr txBox="1">
            <a:spLocks noChangeArrowheads="1"/>
          </p:cNvSpPr>
          <p:nvPr/>
        </p:nvSpPr>
        <p:spPr bwMode="auto">
          <a:xfrm>
            <a:off x="1828800" y="5028579"/>
            <a:ext cx="6629400" cy="1928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70000"/>
              </a:lnSpc>
              <a:spcBef>
                <a:spcPct val="50000"/>
              </a:spcBef>
            </a:pPr>
            <a:r>
              <a:rPr lang="zh-CN" altLang="en-US" b="1"/>
              <a:t>程序段：</a:t>
            </a:r>
            <a:r>
              <a:rPr lang="en-US" altLang="zh-CN" b="1"/>
              <a:t>MOV  CL</a:t>
            </a:r>
            <a:r>
              <a:rPr lang="zh-CN" altLang="en-US" b="1"/>
              <a:t>，</a:t>
            </a:r>
            <a:r>
              <a:rPr lang="en-US" altLang="zh-CN" b="1"/>
              <a:t>4</a:t>
            </a:r>
          </a:p>
          <a:p>
            <a:pPr eaLnBrk="1" hangingPunct="1">
              <a:lnSpc>
                <a:spcPct val="70000"/>
              </a:lnSpc>
              <a:spcBef>
                <a:spcPct val="50000"/>
              </a:spcBef>
            </a:pPr>
            <a:r>
              <a:rPr lang="en-US" altLang="zh-CN" b="1"/>
              <a:t>                SHL  BL</a:t>
            </a:r>
            <a:r>
              <a:rPr lang="zh-CN" altLang="en-US" b="1"/>
              <a:t>，</a:t>
            </a:r>
            <a:r>
              <a:rPr lang="en-US" altLang="zh-CN" b="1"/>
              <a:t>CL</a:t>
            </a:r>
          </a:p>
          <a:p>
            <a:pPr eaLnBrk="1" hangingPunct="1">
              <a:lnSpc>
                <a:spcPct val="70000"/>
              </a:lnSpc>
              <a:spcBef>
                <a:spcPct val="50000"/>
              </a:spcBef>
            </a:pPr>
            <a:r>
              <a:rPr lang="en-US" altLang="zh-CN" b="1"/>
              <a:t>                OR  AL</a:t>
            </a:r>
            <a:r>
              <a:rPr lang="zh-CN" altLang="en-US" b="1"/>
              <a:t>，</a:t>
            </a:r>
            <a:r>
              <a:rPr lang="en-US" altLang="zh-CN" b="1"/>
              <a:t>BL</a:t>
            </a:r>
          </a:p>
          <a:p>
            <a:pPr eaLnBrk="1" hangingPunct="1">
              <a:lnSpc>
                <a:spcPct val="70000"/>
              </a:lnSpc>
              <a:spcBef>
                <a:spcPct val="50000"/>
              </a:spcBef>
            </a:pPr>
            <a:r>
              <a:rPr lang="en-US" altLang="zh-CN" b="1"/>
              <a:t>                 HLT</a:t>
            </a:r>
          </a:p>
        </p:txBody>
      </p:sp>
    </p:spTree>
    <p:extLst>
      <p:ext uri="{BB962C8B-B14F-4D97-AF65-F5344CB8AC3E}">
        <p14:creationId xmlns:p14="http://schemas.microsoft.com/office/powerpoint/2010/main" val="2433709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 calcmode="lin" valueType="num">
                                      <p:cBhvr additive="base">
                                        <p:cTn id="7" dur="500" fill="hold"/>
                                        <p:tgtEl>
                                          <p:spTgt spid="12185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18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1859"/>
                                        </p:tgtEl>
                                        <p:attrNameLst>
                                          <p:attrName>style.visibility</p:attrName>
                                        </p:attrNameLst>
                                      </p:cBhvr>
                                      <p:to>
                                        <p:strVal val="visible"/>
                                      </p:to>
                                    </p:set>
                                    <p:anim calcmode="lin" valueType="num">
                                      <p:cBhvr additive="base">
                                        <p:cTn id="13" dur="500" fill="hold"/>
                                        <p:tgtEl>
                                          <p:spTgt spid="121859"/>
                                        </p:tgtEl>
                                        <p:attrNameLst>
                                          <p:attrName>ppt_x</p:attrName>
                                        </p:attrNameLst>
                                      </p:cBhvr>
                                      <p:tavLst>
                                        <p:tav tm="0">
                                          <p:val>
                                            <p:strVal val="#ppt_x"/>
                                          </p:val>
                                        </p:tav>
                                        <p:tav tm="100000">
                                          <p:val>
                                            <p:strVal val="#ppt_x"/>
                                          </p:val>
                                        </p:tav>
                                      </p:tavLst>
                                    </p:anim>
                                    <p:anim calcmode="lin" valueType="num">
                                      <p:cBhvr additive="base">
                                        <p:cTn id="14" dur="500" fill="hold"/>
                                        <p:tgtEl>
                                          <p:spTgt spid="12185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1862"/>
                                        </p:tgtEl>
                                        <p:attrNameLst>
                                          <p:attrName>style.visibility</p:attrName>
                                        </p:attrNameLst>
                                      </p:cBhvr>
                                      <p:to>
                                        <p:strVal val="visible"/>
                                      </p:to>
                                    </p:set>
                                    <p:anim calcmode="lin" valueType="num">
                                      <p:cBhvr additive="base">
                                        <p:cTn id="19" dur="500" fill="hold"/>
                                        <p:tgtEl>
                                          <p:spTgt spid="121862"/>
                                        </p:tgtEl>
                                        <p:attrNameLst>
                                          <p:attrName>ppt_x</p:attrName>
                                        </p:attrNameLst>
                                      </p:cBhvr>
                                      <p:tavLst>
                                        <p:tav tm="0">
                                          <p:val>
                                            <p:strVal val="#ppt_x"/>
                                          </p:val>
                                        </p:tav>
                                        <p:tav tm="100000">
                                          <p:val>
                                            <p:strVal val="#ppt_x"/>
                                          </p:val>
                                        </p:tav>
                                      </p:tavLst>
                                    </p:anim>
                                    <p:anim calcmode="lin" valueType="num">
                                      <p:cBhvr additive="base">
                                        <p:cTn id="20" dur="500" fill="hold"/>
                                        <p:tgtEl>
                                          <p:spTgt spid="12186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1868"/>
                                        </p:tgtEl>
                                        <p:attrNameLst>
                                          <p:attrName>style.visibility</p:attrName>
                                        </p:attrNameLst>
                                      </p:cBhvr>
                                      <p:to>
                                        <p:strVal val="visible"/>
                                      </p:to>
                                    </p:set>
                                    <p:anim calcmode="lin" valueType="num">
                                      <p:cBhvr additive="base">
                                        <p:cTn id="25" dur="500" fill="hold"/>
                                        <p:tgtEl>
                                          <p:spTgt spid="121868"/>
                                        </p:tgtEl>
                                        <p:attrNameLst>
                                          <p:attrName>ppt_x</p:attrName>
                                        </p:attrNameLst>
                                      </p:cBhvr>
                                      <p:tavLst>
                                        <p:tav tm="0">
                                          <p:val>
                                            <p:strVal val="#ppt_x"/>
                                          </p:val>
                                        </p:tav>
                                        <p:tav tm="100000">
                                          <p:val>
                                            <p:strVal val="#ppt_x"/>
                                          </p:val>
                                        </p:tav>
                                      </p:tavLst>
                                    </p:anim>
                                    <p:anim calcmode="lin" valueType="num">
                                      <p:cBhvr additive="base">
                                        <p:cTn id="26" dur="500" fill="hold"/>
                                        <p:tgtEl>
                                          <p:spTgt spid="12186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1865"/>
                                        </p:tgtEl>
                                        <p:attrNameLst>
                                          <p:attrName>style.visibility</p:attrName>
                                        </p:attrNameLst>
                                      </p:cBhvr>
                                      <p:to>
                                        <p:strVal val="visible"/>
                                      </p:to>
                                    </p:set>
                                    <p:anim calcmode="lin" valueType="num">
                                      <p:cBhvr additive="base">
                                        <p:cTn id="31" dur="500" fill="hold"/>
                                        <p:tgtEl>
                                          <p:spTgt spid="121865"/>
                                        </p:tgtEl>
                                        <p:attrNameLst>
                                          <p:attrName>ppt_x</p:attrName>
                                        </p:attrNameLst>
                                      </p:cBhvr>
                                      <p:tavLst>
                                        <p:tav tm="0">
                                          <p:val>
                                            <p:strVal val="#ppt_x"/>
                                          </p:val>
                                        </p:tav>
                                        <p:tav tm="100000">
                                          <p:val>
                                            <p:strVal val="#ppt_x"/>
                                          </p:val>
                                        </p:tav>
                                      </p:tavLst>
                                    </p:anim>
                                    <p:anim calcmode="lin" valueType="num">
                                      <p:cBhvr additive="base">
                                        <p:cTn id="32" dur="500" fill="hold"/>
                                        <p:tgtEl>
                                          <p:spTgt spid="12186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1873"/>
                                        </p:tgtEl>
                                        <p:attrNameLst>
                                          <p:attrName>style.visibility</p:attrName>
                                        </p:attrNameLst>
                                      </p:cBhvr>
                                      <p:to>
                                        <p:strVal val="visible"/>
                                      </p:to>
                                    </p:set>
                                    <p:anim calcmode="lin" valueType="num">
                                      <p:cBhvr additive="base">
                                        <p:cTn id="37" dur="500" fill="hold"/>
                                        <p:tgtEl>
                                          <p:spTgt spid="121873"/>
                                        </p:tgtEl>
                                        <p:attrNameLst>
                                          <p:attrName>ppt_x</p:attrName>
                                        </p:attrNameLst>
                                      </p:cBhvr>
                                      <p:tavLst>
                                        <p:tav tm="0">
                                          <p:val>
                                            <p:strVal val="#ppt_x"/>
                                          </p:val>
                                        </p:tav>
                                        <p:tav tm="100000">
                                          <p:val>
                                            <p:strVal val="#ppt_x"/>
                                          </p:val>
                                        </p:tav>
                                      </p:tavLst>
                                    </p:anim>
                                    <p:anim calcmode="lin" valueType="num">
                                      <p:cBhvr additive="base">
                                        <p:cTn id="38" dur="500" fill="hold"/>
                                        <p:tgtEl>
                                          <p:spTgt spid="1218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autoUpdateAnimBg="0"/>
      <p:bldP spid="121873" grpId="0"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标注 35"/>
          <p:cNvSpPr/>
          <p:nvPr/>
        </p:nvSpPr>
        <p:spPr>
          <a:xfrm>
            <a:off x="4876800" y="1869232"/>
            <a:ext cx="3763963" cy="721568"/>
          </a:xfrm>
          <a:prstGeom prst="wedgeRectCallout">
            <a:avLst>
              <a:gd name="adj1" fmla="val 38734"/>
              <a:gd name="adj2" fmla="val 2985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移出来的位放入</a:t>
            </a:r>
            <a:r>
              <a:rPr lang="en-US" altLang="zh-CN" sz="2800" b="1" dirty="0" smtClean="0">
                <a:solidFill>
                  <a:srgbClr val="FF0000"/>
                </a:solidFill>
              </a:rPr>
              <a:t>CF</a:t>
            </a:r>
            <a:endParaRPr lang="zh-CN" altLang="en-US" sz="2800" b="1" dirty="0">
              <a:solidFill>
                <a:srgbClr val="FF0000"/>
              </a:solidFill>
            </a:endParaRPr>
          </a:p>
        </p:txBody>
      </p:sp>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7"/>
          <p:cNvSpPr>
            <a:spLocks noChangeArrowheads="1"/>
          </p:cNvSpPr>
          <p:nvPr/>
        </p:nvSpPr>
        <p:spPr bwMode="auto">
          <a:xfrm>
            <a:off x="762000" y="1676400"/>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a:solidFill>
                  <a:srgbClr val="663300"/>
                </a:solidFill>
              </a:rPr>
              <a:t>②</a:t>
            </a:r>
            <a:r>
              <a:rPr lang="zh-CN" altLang="en-US" sz="3600">
                <a:solidFill>
                  <a:srgbClr val="663300"/>
                </a:solidFill>
              </a:rPr>
              <a:t>算术移位</a:t>
            </a:r>
          </a:p>
        </p:txBody>
      </p:sp>
      <p:sp>
        <p:nvSpPr>
          <p:cNvPr id="5" name="Rectangle 8"/>
          <p:cNvSpPr>
            <a:spLocks noChangeArrowheads="1"/>
          </p:cNvSpPr>
          <p:nvPr/>
        </p:nvSpPr>
        <p:spPr bwMode="auto">
          <a:xfrm>
            <a:off x="4724400" y="3962400"/>
            <a:ext cx="3733800" cy="1447800"/>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sp>
        <p:nvSpPr>
          <p:cNvPr id="6" name="Rectangle 9"/>
          <p:cNvSpPr>
            <a:spLocks noChangeArrowheads="1"/>
          </p:cNvSpPr>
          <p:nvPr/>
        </p:nvSpPr>
        <p:spPr bwMode="auto">
          <a:xfrm>
            <a:off x="609600" y="2590800"/>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000000"/>
                </a:solidFill>
              </a:rPr>
              <a:t>左移  </a:t>
            </a:r>
            <a:r>
              <a:rPr lang="en-US" altLang="zh-CN" sz="2800" b="1" dirty="0">
                <a:solidFill>
                  <a:srgbClr val="1327E7"/>
                </a:solidFill>
              </a:rPr>
              <a:t>SAL</a:t>
            </a:r>
            <a:r>
              <a:rPr lang="en-US" altLang="zh-CN" sz="2800" b="1" dirty="0">
                <a:solidFill>
                  <a:srgbClr val="000000"/>
                </a:solidFill>
              </a:rPr>
              <a:t> DST, CNT</a:t>
            </a:r>
            <a:r>
              <a:rPr lang="en-US" altLang="zh-CN" sz="4800" b="1" dirty="0">
                <a:solidFill>
                  <a:srgbClr val="000000"/>
                </a:solidFill>
              </a:rPr>
              <a:t> </a:t>
            </a:r>
          </a:p>
        </p:txBody>
      </p:sp>
      <p:sp>
        <p:nvSpPr>
          <p:cNvPr id="7" name="Rectangle 10"/>
          <p:cNvSpPr>
            <a:spLocks noChangeArrowheads="1"/>
          </p:cNvSpPr>
          <p:nvPr/>
        </p:nvSpPr>
        <p:spPr bwMode="auto">
          <a:xfrm>
            <a:off x="4648200" y="2833772"/>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000000"/>
                </a:solidFill>
              </a:rPr>
              <a:t>右移  </a:t>
            </a:r>
            <a:r>
              <a:rPr lang="en-US" altLang="zh-CN" sz="2800" b="1" dirty="0">
                <a:solidFill>
                  <a:srgbClr val="1327E7"/>
                </a:solidFill>
              </a:rPr>
              <a:t>SAR</a:t>
            </a:r>
            <a:r>
              <a:rPr lang="en-US" altLang="zh-CN" sz="2800" b="1" dirty="0">
                <a:solidFill>
                  <a:srgbClr val="000000"/>
                </a:solidFill>
              </a:rPr>
              <a:t> DST, CNT</a:t>
            </a:r>
          </a:p>
        </p:txBody>
      </p:sp>
      <p:sp>
        <p:nvSpPr>
          <p:cNvPr id="8" name="Rectangle 12"/>
          <p:cNvSpPr>
            <a:spLocks noChangeArrowheads="1"/>
          </p:cNvSpPr>
          <p:nvPr/>
        </p:nvSpPr>
        <p:spPr bwMode="auto">
          <a:xfrm>
            <a:off x="533400" y="3962400"/>
            <a:ext cx="3886200" cy="1447800"/>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sp>
        <p:nvSpPr>
          <p:cNvPr id="9" name="Text Box 13"/>
          <p:cNvSpPr txBox="1">
            <a:spLocks noChangeArrowheads="1"/>
          </p:cNvSpPr>
          <p:nvPr/>
        </p:nvSpPr>
        <p:spPr bwMode="auto">
          <a:xfrm>
            <a:off x="4138613" y="4629150"/>
            <a:ext cx="2809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0</a:t>
            </a:r>
          </a:p>
        </p:txBody>
      </p:sp>
      <p:sp>
        <p:nvSpPr>
          <p:cNvPr id="10" name="Rectangle 14"/>
          <p:cNvSpPr>
            <a:spLocks noChangeArrowheads="1"/>
          </p:cNvSpPr>
          <p:nvPr/>
        </p:nvSpPr>
        <p:spPr bwMode="auto">
          <a:xfrm>
            <a:off x="1381125" y="4572000"/>
            <a:ext cx="2557463" cy="43815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Line 15"/>
          <p:cNvSpPr>
            <a:spLocks noChangeShapeType="1"/>
          </p:cNvSpPr>
          <p:nvPr/>
        </p:nvSpPr>
        <p:spPr bwMode="auto">
          <a:xfrm>
            <a:off x="1716088" y="4572000"/>
            <a:ext cx="0" cy="43815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a:off x="3656013" y="4572000"/>
            <a:ext cx="0" cy="43815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7"/>
          <p:cNvSpPr>
            <a:spLocks noChangeShapeType="1"/>
          </p:cNvSpPr>
          <p:nvPr/>
        </p:nvSpPr>
        <p:spPr bwMode="auto">
          <a:xfrm flipH="1">
            <a:off x="2278063" y="4789488"/>
            <a:ext cx="1017587"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8"/>
          <p:cNvSpPr>
            <a:spLocks noChangeShapeType="1"/>
          </p:cNvSpPr>
          <p:nvPr/>
        </p:nvSpPr>
        <p:spPr bwMode="auto">
          <a:xfrm flipH="1">
            <a:off x="3736975" y="4789488"/>
            <a:ext cx="379413"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9"/>
          <p:cNvSpPr>
            <a:spLocks noChangeShapeType="1"/>
          </p:cNvSpPr>
          <p:nvPr/>
        </p:nvSpPr>
        <p:spPr bwMode="auto">
          <a:xfrm flipH="1">
            <a:off x="1149350" y="4789488"/>
            <a:ext cx="379413"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20"/>
          <p:cNvSpPr txBox="1">
            <a:spLocks noChangeArrowheads="1"/>
          </p:cNvSpPr>
          <p:nvPr/>
        </p:nvSpPr>
        <p:spPr bwMode="auto">
          <a:xfrm>
            <a:off x="609600" y="4572000"/>
            <a:ext cx="533400" cy="43815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just"/>
            <a:r>
              <a:rPr kumimoji="0" lang="en-US" altLang="zh-CN" sz="2200">
                <a:solidFill>
                  <a:schemeClr val="bg1"/>
                </a:solidFill>
                <a:latin typeface="Times New Roman" pitchFamily="18" charset="0"/>
                <a:ea typeface="宋体" charset="-122"/>
              </a:rPr>
              <a:t>CF</a:t>
            </a:r>
          </a:p>
        </p:txBody>
      </p:sp>
      <p:sp>
        <p:nvSpPr>
          <p:cNvPr id="17" name="Rectangle 21"/>
          <p:cNvSpPr>
            <a:spLocks noChangeArrowheads="1"/>
          </p:cNvSpPr>
          <p:nvPr/>
        </p:nvSpPr>
        <p:spPr bwMode="auto">
          <a:xfrm>
            <a:off x="2209800" y="4038600"/>
            <a:ext cx="798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DST</a:t>
            </a:r>
            <a:endParaRPr lang="en-US" altLang="zh-CN" sz="1600">
              <a:solidFill>
                <a:schemeClr val="bg1"/>
              </a:solidFill>
            </a:endParaRPr>
          </a:p>
        </p:txBody>
      </p:sp>
      <p:sp>
        <p:nvSpPr>
          <p:cNvPr id="18" name="Line 31"/>
          <p:cNvSpPr>
            <a:spLocks noChangeShapeType="1"/>
          </p:cNvSpPr>
          <p:nvPr/>
        </p:nvSpPr>
        <p:spPr bwMode="auto">
          <a:xfrm>
            <a:off x="4572000" y="2438400"/>
            <a:ext cx="0" cy="3581400"/>
          </a:xfrm>
          <a:prstGeom prst="line">
            <a:avLst/>
          </a:prstGeom>
          <a:noFill/>
          <a:ln w="38100">
            <a:solidFill>
              <a:srgbClr val="66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Rectangle 32"/>
          <p:cNvSpPr>
            <a:spLocks noChangeArrowheads="1"/>
          </p:cNvSpPr>
          <p:nvPr/>
        </p:nvSpPr>
        <p:spPr bwMode="auto">
          <a:xfrm>
            <a:off x="6096000" y="4038600"/>
            <a:ext cx="798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DST</a:t>
            </a:r>
            <a:endParaRPr lang="en-US" altLang="zh-CN" sz="1600">
              <a:solidFill>
                <a:schemeClr val="bg1"/>
              </a:solidFill>
            </a:endParaRPr>
          </a:p>
        </p:txBody>
      </p:sp>
      <p:sp>
        <p:nvSpPr>
          <p:cNvPr id="20" name="Rectangle 39"/>
          <p:cNvSpPr>
            <a:spLocks noChangeArrowheads="1"/>
          </p:cNvSpPr>
          <p:nvPr/>
        </p:nvSpPr>
        <p:spPr bwMode="auto">
          <a:xfrm>
            <a:off x="7924800" y="4572000"/>
            <a:ext cx="411163" cy="373063"/>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2200">
                <a:solidFill>
                  <a:schemeClr val="bg1"/>
                </a:solidFill>
                <a:latin typeface="Times New Roman" pitchFamily="18" charset="0"/>
              </a:rPr>
              <a:t>CF</a:t>
            </a:r>
            <a:endParaRPr lang="en-US" altLang="zh-CN">
              <a:solidFill>
                <a:schemeClr val="bg1"/>
              </a:solidFill>
            </a:endParaRPr>
          </a:p>
        </p:txBody>
      </p:sp>
      <p:sp>
        <p:nvSpPr>
          <p:cNvPr id="21" name="Rectangle 34"/>
          <p:cNvSpPr>
            <a:spLocks noChangeArrowheads="1"/>
          </p:cNvSpPr>
          <p:nvPr/>
        </p:nvSpPr>
        <p:spPr bwMode="auto">
          <a:xfrm>
            <a:off x="5084763" y="4572000"/>
            <a:ext cx="2611437" cy="3937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Rectangle 35"/>
          <p:cNvSpPr>
            <a:spLocks noChangeArrowheads="1"/>
          </p:cNvSpPr>
          <p:nvPr/>
        </p:nvSpPr>
        <p:spPr bwMode="auto">
          <a:xfrm>
            <a:off x="5413375" y="4572000"/>
            <a:ext cx="26988" cy="385763"/>
          </a:xfrm>
          <a:prstGeom prst="rect">
            <a:avLst/>
          </a:prstGeom>
          <a:solidFill>
            <a:srgbClr val="000000"/>
          </a:solidFill>
          <a:ln w="38100">
            <a:solidFill>
              <a:schemeClr val="bg1"/>
            </a:solidFill>
            <a:miter lim="800000"/>
            <a:headEnd/>
            <a:tailEnd/>
          </a:ln>
        </p:spPr>
        <p:txBody>
          <a:bodyPr/>
          <a:lstStyle/>
          <a:p>
            <a:endParaRPr lang="zh-CN" altLang="en-US"/>
          </a:p>
        </p:txBody>
      </p:sp>
      <p:sp>
        <p:nvSpPr>
          <p:cNvPr id="23" name="Rectangle 36"/>
          <p:cNvSpPr>
            <a:spLocks noChangeArrowheads="1"/>
          </p:cNvSpPr>
          <p:nvPr/>
        </p:nvSpPr>
        <p:spPr bwMode="auto">
          <a:xfrm>
            <a:off x="7391400" y="4572000"/>
            <a:ext cx="28575" cy="385763"/>
          </a:xfrm>
          <a:prstGeom prst="rect">
            <a:avLst/>
          </a:prstGeom>
          <a:solidFill>
            <a:srgbClr val="000000"/>
          </a:solidFill>
          <a:ln w="38100">
            <a:solidFill>
              <a:schemeClr val="bg1"/>
            </a:solidFill>
            <a:miter lim="800000"/>
            <a:headEnd/>
            <a:tailEnd/>
          </a:ln>
        </p:spPr>
        <p:txBody>
          <a:bodyPr/>
          <a:lstStyle/>
          <a:p>
            <a:endParaRPr lang="zh-CN" altLang="en-US"/>
          </a:p>
        </p:txBody>
      </p:sp>
      <p:grpSp>
        <p:nvGrpSpPr>
          <p:cNvPr id="24" name="Group 51"/>
          <p:cNvGrpSpPr>
            <a:grpSpLocks/>
          </p:cNvGrpSpPr>
          <p:nvPr/>
        </p:nvGrpSpPr>
        <p:grpSpPr bwMode="auto">
          <a:xfrm>
            <a:off x="5638800" y="4724400"/>
            <a:ext cx="1524000" cy="152400"/>
            <a:chOff x="3552" y="2928"/>
            <a:chExt cx="671" cy="112"/>
          </a:xfrm>
        </p:grpSpPr>
        <p:sp>
          <p:nvSpPr>
            <p:cNvPr id="25" name="Rectangle 37"/>
            <p:cNvSpPr>
              <a:spLocks noChangeArrowheads="1"/>
            </p:cNvSpPr>
            <p:nvPr/>
          </p:nvSpPr>
          <p:spPr bwMode="auto">
            <a:xfrm>
              <a:off x="3552" y="2976"/>
              <a:ext cx="563" cy="20"/>
            </a:xfrm>
            <a:prstGeom prst="rect">
              <a:avLst/>
            </a:prstGeom>
            <a:solidFill>
              <a:srgbClr val="000000"/>
            </a:solidFill>
            <a:ln w="38100">
              <a:solidFill>
                <a:schemeClr val="bg1"/>
              </a:solidFill>
              <a:miter lim="800000"/>
              <a:headEnd/>
              <a:tailEnd/>
            </a:ln>
          </p:spPr>
          <p:txBody>
            <a:bodyPr/>
            <a:lstStyle/>
            <a:p>
              <a:endParaRPr lang="zh-CN" altLang="en-US"/>
            </a:p>
          </p:txBody>
        </p:sp>
        <p:sp>
          <p:nvSpPr>
            <p:cNvPr id="26" name="Freeform 38"/>
            <p:cNvSpPr>
              <a:spLocks/>
            </p:cNvSpPr>
            <p:nvPr/>
          </p:nvSpPr>
          <p:spPr bwMode="auto">
            <a:xfrm>
              <a:off x="4128" y="2928"/>
              <a:ext cx="95" cy="112"/>
            </a:xfrm>
            <a:custGeom>
              <a:avLst/>
              <a:gdLst>
                <a:gd name="T0" fmla="*/ 0 w 88"/>
                <a:gd name="T1" fmla="*/ 88 h 88"/>
                <a:gd name="T2" fmla="*/ 88 w 88"/>
                <a:gd name="T3" fmla="*/ 45 h 88"/>
                <a:gd name="T4" fmla="*/ 0 w 88"/>
                <a:gd name="T5" fmla="*/ 0 h 88"/>
                <a:gd name="T6" fmla="*/ 0 w 88"/>
                <a:gd name="T7" fmla="*/ 88 h 88"/>
                <a:gd name="T8" fmla="*/ 0 60000 65536"/>
                <a:gd name="T9" fmla="*/ 0 60000 65536"/>
                <a:gd name="T10" fmla="*/ 0 60000 65536"/>
                <a:gd name="T11" fmla="*/ 0 60000 65536"/>
                <a:gd name="T12" fmla="*/ 0 w 88"/>
                <a:gd name="T13" fmla="*/ 0 h 88"/>
                <a:gd name="T14" fmla="*/ 88 w 88"/>
                <a:gd name="T15" fmla="*/ 88 h 88"/>
              </a:gdLst>
              <a:ahLst/>
              <a:cxnLst>
                <a:cxn ang="T8">
                  <a:pos x="T0" y="T1"/>
                </a:cxn>
                <a:cxn ang="T9">
                  <a:pos x="T2" y="T3"/>
                </a:cxn>
                <a:cxn ang="T10">
                  <a:pos x="T4" y="T5"/>
                </a:cxn>
                <a:cxn ang="T11">
                  <a:pos x="T6" y="T7"/>
                </a:cxn>
              </a:cxnLst>
              <a:rect l="T12" t="T13" r="T14" b="T15"/>
              <a:pathLst>
                <a:path w="88" h="88">
                  <a:moveTo>
                    <a:pt x="0" y="88"/>
                  </a:moveTo>
                  <a:lnTo>
                    <a:pt x="88" y="45"/>
                  </a:lnTo>
                  <a:lnTo>
                    <a:pt x="0" y="0"/>
                  </a:lnTo>
                  <a:lnTo>
                    <a:pt x="0" y="88"/>
                  </a:lnTo>
                  <a:close/>
                </a:path>
              </a:pathLst>
            </a:custGeom>
            <a:solidFill>
              <a:schemeClr val="bg1"/>
            </a:solidFill>
            <a:ln w="38100">
              <a:solidFill>
                <a:schemeClr val="bg1"/>
              </a:solidFill>
              <a:round/>
              <a:headEnd/>
              <a:tailEnd/>
            </a:ln>
          </p:spPr>
          <p:txBody>
            <a:bodyPr/>
            <a:lstStyle/>
            <a:p>
              <a:endParaRPr lang="zh-CN" altLang="en-US"/>
            </a:p>
          </p:txBody>
        </p:sp>
      </p:grpSp>
      <p:sp>
        <p:nvSpPr>
          <p:cNvPr id="27" name="Rectangle 40"/>
          <p:cNvSpPr>
            <a:spLocks noChangeArrowheads="1"/>
          </p:cNvSpPr>
          <p:nvPr/>
        </p:nvSpPr>
        <p:spPr bwMode="auto">
          <a:xfrm>
            <a:off x="7540625" y="4746625"/>
            <a:ext cx="242888" cy="31750"/>
          </a:xfrm>
          <a:prstGeom prst="rect">
            <a:avLst/>
          </a:prstGeom>
          <a:solidFill>
            <a:srgbClr val="000000"/>
          </a:solidFill>
          <a:ln w="38100">
            <a:solidFill>
              <a:schemeClr val="bg1"/>
            </a:solidFill>
            <a:miter lim="800000"/>
            <a:headEnd/>
            <a:tailEnd/>
          </a:ln>
        </p:spPr>
        <p:txBody>
          <a:bodyPr/>
          <a:lstStyle/>
          <a:p>
            <a:endParaRPr lang="zh-CN" altLang="en-US"/>
          </a:p>
        </p:txBody>
      </p:sp>
      <p:sp>
        <p:nvSpPr>
          <p:cNvPr id="28" name="Freeform 41"/>
          <p:cNvSpPr>
            <a:spLocks/>
          </p:cNvSpPr>
          <p:nvPr/>
        </p:nvSpPr>
        <p:spPr bwMode="auto">
          <a:xfrm>
            <a:off x="7778750" y="4675188"/>
            <a:ext cx="146050" cy="177800"/>
          </a:xfrm>
          <a:custGeom>
            <a:avLst/>
            <a:gdLst>
              <a:gd name="T0" fmla="*/ 0 w 86"/>
              <a:gd name="T1" fmla="*/ 88 h 88"/>
              <a:gd name="T2" fmla="*/ 86 w 86"/>
              <a:gd name="T3" fmla="*/ 45 h 88"/>
              <a:gd name="T4" fmla="*/ 0 w 86"/>
              <a:gd name="T5" fmla="*/ 0 h 88"/>
              <a:gd name="T6" fmla="*/ 0 w 86"/>
              <a:gd name="T7" fmla="*/ 88 h 88"/>
              <a:gd name="T8" fmla="*/ 0 60000 65536"/>
              <a:gd name="T9" fmla="*/ 0 60000 65536"/>
              <a:gd name="T10" fmla="*/ 0 60000 65536"/>
              <a:gd name="T11" fmla="*/ 0 60000 65536"/>
              <a:gd name="T12" fmla="*/ 0 w 86"/>
              <a:gd name="T13" fmla="*/ 0 h 88"/>
              <a:gd name="T14" fmla="*/ 86 w 86"/>
              <a:gd name="T15" fmla="*/ 88 h 88"/>
            </a:gdLst>
            <a:ahLst/>
            <a:cxnLst>
              <a:cxn ang="T8">
                <a:pos x="T0" y="T1"/>
              </a:cxn>
              <a:cxn ang="T9">
                <a:pos x="T2" y="T3"/>
              </a:cxn>
              <a:cxn ang="T10">
                <a:pos x="T4" y="T5"/>
              </a:cxn>
              <a:cxn ang="T11">
                <a:pos x="T6" y="T7"/>
              </a:cxn>
            </a:cxnLst>
            <a:rect l="T12" t="T13" r="T14" b="T15"/>
            <a:pathLst>
              <a:path w="86" h="88">
                <a:moveTo>
                  <a:pt x="0" y="88"/>
                </a:moveTo>
                <a:lnTo>
                  <a:pt x="86" y="45"/>
                </a:lnTo>
                <a:lnTo>
                  <a:pt x="0" y="0"/>
                </a:lnTo>
                <a:lnTo>
                  <a:pt x="0" y="88"/>
                </a:lnTo>
                <a:close/>
              </a:path>
            </a:pathLst>
          </a:custGeom>
          <a:solidFill>
            <a:schemeClr val="bg1"/>
          </a:solidFill>
          <a:ln w="38100">
            <a:solidFill>
              <a:schemeClr val="bg1"/>
            </a:solidFill>
            <a:round/>
            <a:headEnd/>
            <a:tailEnd/>
          </a:ln>
        </p:spPr>
        <p:txBody>
          <a:bodyPr/>
          <a:lstStyle/>
          <a:p>
            <a:endParaRPr lang="zh-CN" altLang="en-US"/>
          </a:p>
        </p:txBody>
      </p:sp>
      <p:sp>
        <p:nvSpPr>
          <p:cNvPr id="29" name="Rectangle 42"/>
          <p:cNvSpPr>
            <a:spLocks noChangeArrowheads="1"/>
          </p:cNvSpPr>
          <p:nvPr/>
        </p:nvSpPr>
        <p:spPr bwMode="auto">
          <a:xfrm>
            <a:off x="4933950" y="4746625"/>
            <a:ext cx="241300" cy="31750"/>
          </a:xfrm>
          <a:prstGeom prst="rect">
            <a:avLst/>
          </a:prstGeom>
          <a:solidFill>
            <a:srgbClr val="000000"/>
          </a:solidFill>
          <a:ln w="38100">
            <a:solidFill>
              <a:schemeClr val="bg1"/>
            </a:solidFill>
            <a:miter lim="800000"/>
            <a:headEnd/>
            <a:tailEnd/>
          </a:ln>
        </p:spPr>
        <p:txBody>
          <a:bodyPr/>
          <a:lstStyle/>
          <a:p>
            <a:endParaRPr lang="zh-CN" altLang="en-US"/>
          </a:p>
        </p:txBody>
      </p:sp>
      <p:sp>
        <p:nvSpPr>
          <p:cNvPr id="30" name="Freeform 43"/>
          <p:cNvSpPr>
            <a:spLocks/>
          </p:cNvSpPr>
          <p:nvPr/>
        </p:nvSpPr>
        <p:spPr bwMode="auto">
          <a:xfrm>
            <a:off x="5170488" y="4675188"/>
            <a:ext cx="150812" cy="177800"/>
          </a:xfrm>
          <a:custGeom>
            <a:avLst/>
            <a:gdLst>
              <a:gd name="T0" fmla="*/ 0 w 88"/>
              <a:gd name="T1" fmla="*/ 88 h 88"/>
              <a:gd name="T2" fmla="*/ 88 w 88"/>
              <a:gd name="T3" fmla="*/ 45 h 88"/>
              <a:gd name="T4" fmla="*/ 0 w 88"/>
              <a:gd name="T5" fmla="*/ 0 h 88"/>
              <a:gd name="T6" fmla="*/ 0 w 88"/>
              <a:gd name="T7" fmla="*/ 88 h 88"/>
              <a:gd name="T8" fmla="*/ 0 60000 65536"/>
              <a:gd name="T9" fmla="*/ 0 60000 65536"/>
              <a:gd name="T10" fmla="*/ 0 60000 65536"/>
              <a:gd name="T11" fmla="*/ 0 60000 65536"/>
              <a:gd name="T12" fmla="*/ 0 w 88"/>
              <a:gd name="T13" fmla="*/ 0 h 88"/>
              <a:gd name="T14" fmla="*/ 88 w 88"/>
              <a:gd name="T15" fmla="*/ 88 h 88"/>
            </a:gdLst>
            <a:ahLst/>
            <a:cxnLst>
              <a:cxn ang="T8">
                <a:pos x="T0" y="T1"/>
              </a:cxn>
              <a:cxn ang="T9">
                <a:pos x="T2" y="T3"/>
              </a:cxn>
              <a:cxn ang="T10">
                <a:pos x="T4" y="T5"/>
              </a:cxn>
              <a:cxn ang="T11">
                <a:pos x="T6" y="T7"/>
              </a:cxn>
            </a:cxnLst>
            <a:rect l="T12" t="T13" r="T14" b="T15"/>
            <a:pathLst>
              <a:path w="88" h="88">
                <a:moveTo>
                  <a:pt x="0" y="88"/>
                </a:moveTo>
                <a:lnTo>
                  <a:pt x="88" y="45"/>
                </a:lnTo>
                <a:lnTo>
                  <a:pt x="0" y="0"/>
                </a:lnTo>
                <a:lnTo>
                  <a:pt x="0" y="88"/>
                </a:lnTo>
                <a:close/>
              </a:path>
            </a:pathLst>
          </a:custGeom>
          <a:solidFill>
            <a:schemeClr val="bg1"/>
          </a:solidFill>
          <a:ln w="38100">
            <a:solidFill>
              <a:schemeClr val="bg1"/>
            </a:solidFill>
            <a:round/>
            <a:headEnd/>
            <a:tailEnd/>
          </a:ln>
        </p:spPr>
        <p:txBody>
          <a:bodyPr/>
          <a:lstStyle/>
          <a:p>
            <a:endParaRPr lang="zh-CN" altLang="en-US"/>
          </a:p>
        </p:txBody>
      </p:sp>
      <p:sp>
        <p:nvSpPr>
          <p:cNvPr id="31" name="Rectangle 45"/>
          <p:cNvSpPr>
            <a:spLocks noChangeArrowheads="1"/>
          </p:cNvSpPr>
          <p:nvPr/>
        </p:nvSpPr>
        <p:spPr bwMode="auto">
          <a:xfrm>
            <a:off x="4894263" y="4783138"/>
            <a:ext cx="26987" cy="515937"/>
          </a:xfrm>
          <a:prstGeom prst="rect">
            <a:avLst/>
          </a:prstGeom>
          <a:solidFill>
            <a:srgbClr val="000000"/>
          </a:solidFill>
          <a:ln w="38100">
            <a:solidFill>
              <a:schemeClr val="bg1"/>
            </a:solidFill>
            <a:miter lim="800000"/>
            <a:headEnd/>
            <a:tailEnd/>
          </a:ln>
        </p:spPr>
        <p:txBody>
          <a:bodyPr/>
          <a:lstStyle/>
          <a:p>
            <a:endParaRPr lang="zh-CN" altLang="en-US"/>
          </a:p>
        </p:txBody>
      </p:sp>
      <p:sp>
        <p:nvSpPr>
          <p:cNvPr id="32" name="Line 49"/>
          <p:cNvSpPr>
            <a:spLocks noChangeShapeType="1"/>
          </p:cNvSpPr>
          <p:nvPr/>
        </p:nvSpPr>
        <p:spPr bwMode="auto">
          <a:xfrm flipH="1">
            <a:off x="4876800" y="5334000"/>
            <a:ext cx="381000"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2"/>
          <p:cNvSpPr>
            <a:spLocks noChangeShapeType="1"/>
          </p:cNvSpPr>
          <p:nvPr/>
        </p:nvSpPr>
        <p:spPr bwMode="auto">
          <a:xfrm flipV="1">
            <a:off x="5257800" y="4876800"/>
            <a:ext cx="0" cy="45720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 name="矩形标注 1"/>
          <p:cNvSpPr/>
          <p:nvPr/>
        </p:nvSpPr>
        <p:spPr>
          <a:xfrm>
            <a:off x="876301" y="6019800"/>
            <a:ext cx="3062288" cy="721568"/>
          </a:xfrm>
          <a:prstGeom prst="wedgeRectCallout">
            <a:avLst>
              <a:gd name="adj1" fmla="val 16046"/>
              <a:gd name="adj2" fmla="val -1957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与</a:t>
            </a:r>
            <a:r>
              <a:rPr lang="en-US" altLang="zh-CN" sz="2800" b="1" dirty="0" smtClean="0">
                <a:solidFill>
                  <a:srgbClr val="FF0000"/>
                </a:solidFill>
              </a:rPr>
              <a:t>SHL</a:t>
            </a:r>
            <a:r>
              <a:rPr lang="zh-CN" altLang="en-US" sz="2800" b="1" dirty="0" smtClean="0">
                <a:solidFill>
                  <a:srgbClr val="FF0000"/>
                </a:solidFill>
              </a:rPr>
              <a:t>完全相同</a:t>
            </a:r>
            <a:endParaRPr lang="zh-CN" altLang="en-US" sz="2800" b="1" dirty="0">
              <a:solidFill>
                <a:srgbClr val="FF0000"/>
              </a:solidFill>
            </a:endParaRPr>
          </a:p>
        </p:txBody>
      </p:sp>
      <p:sp>
        <p:nvSpPr>
          <p:cNvPr id="37" name="矩形标注 36"/>
          <p:cNvSpPr/>
          <p:nvPr/>
        </p:nvSpPr>
        <p:spPr>
          <a:xfrm>
            <a:off x="4747009" y="5962650"/>
            <a:ext cx="3062288" cy="721568"/>
          </a:xfrm>
          <a:prstGeom prst="wedgeRectCallout">
            <a:avLst>
              <a:gd name="adj1" fmla="val -32477"/>
              <a:gd name="adj2" fmla="val -1260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空位由符号位补充</a:t>
            </a:r>
            <a:endParaRPr lang="zh-CN" altLang="en-US" sz="2800" b="1" dirty="0">
              <a:solidFill>
                <a:srgbClr val="FF0000"/>
              </a:solidFill>
            </a:endParaRPr>
          </a:p>
        </p:txBody>
      </p:sp>
    </p:spTree>
    <p:extLst>
      <p:ext uri="{BB962C8B-B14F-4D97-AF65-F5344CB8AC3E}">
        <p14:creationId xmlns:p14="http://schemas.microsoft.com/office/powerpoint/2010/main" val="389964806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5"/>
          <p:cNvSpPr>
            <a:spLocks noChangeArrowheads="1"/>
          </p:cNvSpPr>
          <p:nvPr/>
        </p:nvSpPr>
        <p:spPr bwMode="auto">
          <a:xfrm>
            <a:off x="609600" y="1676400"/>
            <a:ext cx="3886200" cy="609600"/>
          </a:xfrm>
          <a:prstGeom prst="rect">
            <a:avLst/>
          </a:prstGeom>
          <a:solidFill>
            <a:srgbClr val="9900CC"/>
          </a:solidFill>
          <a:ln w="9525">
            <a:solidFill>
              <a:srgbClr val="FFFFCC"/>
            </a:solidFill>
            <a:prstDash val="sysDot"/>
            <a:miter lim="800000"/>
            <a:headEnd/>
            <a:tailEnd/>
          </a:ln>
        </p:spPr>
        <p:txBody>
          <a:bodyPr anchor="ctr"/>
          <a:lstStyle/>
          <a:p>
            <a:r>
              <a:rPr lang="en-US" altLang="zh-CN" sz="4000">
                <a:solidFill>
                  <a:schemeClr val="bg1"/>
                </a:solidFill>
              </a:rPr>
              <a:t>2.</a:t>
            </a:r>
            <a:r>
              <a:rPr lang="zh-CN" altLang="en-US" sz="4000">
                <a:solidFill>
                  <a:schemeClr val="bg1"/>
                </a:solidFill>
              </a:rPr>
              <a:t>循环移位指令</a:t>
            </a:r>
          </a:p>
        </p:txBody>
      </p:sp>
      <p:sp>
        <p:nvSpPr>
          <p:cNvPr id="5" name="Rectangle 36"/>
          <p:cNvSpPr>
            <a:spLocks noChangeArrowheads="1"/>
          </p:cNvSpPr>
          <p:nvPr/>
        </p:nvSpPr>
        <p:spPr bwMode="auto">
          <a:xfrm>
            <a:off x="838200" y="2590800"/>
            <a:ext cx="4314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a:solidFill>
                  <a:srgbClr val="663300"/>
                </a:solidFill>
              </a:rPr>
              <a:t>①</a:t>
            </a:r>
            <a:r>
              <a:rPr lang="zh-CN" altLang="en-US" sz="3600">
                <a:solidFill>
                  <a:srgbClr val="663300"/>
                </a:solidFill>
              </a:rPr>
              <a:t>不带</a:t>
            </a:r>
            <a:r>
              <a:rPr lang="en-US" altLang="zh-CN" sz="3600">
                <a:solidFill>
                  <a:srgbClr val="663300"/>
                </a:solidFill>
              </a:rPr>
              <a:t>CF</a:t>
            </a:r>
            <a:r>
              <a:rPr lang="zh-CN" altLang="en-US" sz="3600">
                <a:solidFill>
                  <a:srgbClr val="663300"/>
                </a:solidFill>
              </a:rPr>
              <a:t>的循环移位</a:t>
            </a:r>
          </a:p>
        </p:txBody>
      </p:sp>
      <p:sp>
        <p:nvSpPr>
          <p:cNvPr id="6" name="Rectangle 38"/>
          <p:cNvSpPr>
            <a:spLocks noChangeArrowheads="1"/>
          </p:cNvSpPr>
          <p:nvPr/>
        </p:nvSpPr>
        <p:spPr bwMode="auto">
          <a:xfrm>
            <a:off x="609600" y="3276600"/>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左移  </a:t>
            </a:r>
            <a:r>
              <a:rPr lang="en-US" altLang="zh-CN" sz="2800" dirty="0">
                <a:solidFill>
                  <a:srgbClr val="1327E7"/>
                </a:solidFill>
              </a:rPr>
              <a:t>ROL</a:t>
            </a:r>
            <a:r>
              <a:rPr lang="en-US" altLang="zh-CN" sz="2800" dirty="0">
                <a:solidFill>
                  <a:srgbClr val="000000"/>
                </a:solidFill>
              </a:rPr>
              <a:t> DST, CNT</a:t>
            </a:r>
            <a:r>
              <a:rPr lang="en-US" altLang="zh-CN" sz="4800" dirty="0">
                <a:solidFill>
                  <a:srgbClr val="000000"/>
                </a:solidFill>
              </a:rPr>
              <a:t> </a:t>
            </a:r>
          </a:p>
        </p:txBody>
      </p:sp>
      <p:sp>
        <p:nvSpPr>
          <p:cNvPr id="7" name="Rectangle 39"/>
          <p:cNvSpPr>
            <a:spLocks noChangeArrowheads="1"/>
          </p:cNvSpPr>
          <p:nvPr/>
        </p:nvSpPr>
        <p:spPr bwMode="auto">
          <a:xfrm>
            <a:off x="4648200" y="3553852"/>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右移  </a:t>
            </a:r>
            <a:r>
              <a:rPr lang="en-US" altLang="zh-CN" sz="2800" dirty="0">
                <a:solidFill>
                  <a:srgbClr val="1327E7"/>
                </a:solidFill>
              </a:rPr>
              <a:t>ROR</a:t>
            </a:r>
            <a:r>
              <a:rPr lang="en-US" altLang="zh-CN" sz="2800" dirty="0">
                <a:solidFill>
                  <a:srgbClr val="000000"/>
                </a:solidFill>
              </a:rPr>
              <a:t> DST, CNT</a:t>
            </a:r>
          </a:p>
        </p:txBody>
      </p:sp>
      <p:sp>
        <p:nvSpPr>
          <p:cNvPr id="8" name="Line 65"/>
          <p:cNvSpPr>
            <a:spLocks noChangeShapeType="1"/>
          </p:cNvSpPr>
          <p:nvPr/>
        </p:nvSpPr>
        <p:spPr bwMode="auto">
          <a:xfrm>
            <a:off x="4572000" y="3429000"/>
            <a:ext cx="0" cy="2743200"/>
          </a:xfrm>
          <a:prstGeom prst="line">
            <a:avLst/>
          </a:prstGeom>
          <a:noFill/>
          <a:ln w="38100">
            <a:solidFill>
              <a:srgbClr val="66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9" name="Group 128"/>
          <p:cNvGrpSpPr>
            <a:grpSpLocks/>
          </p:cNvGrpSpPr>
          <p:nvPr/>
        </p:nvGrpSpPr>
        <p:grpSpPr bwMode="auto">
          <a:xfrm>
            <a:off x="4800600" y="4191000"/>
            <a:ext cx="3962400" cy="1524000"/>
            <a:chOff x="2928" y="3168"/>
            <a:chExt cx="2496" cy="960"/>
          </a:xfrm>
        </p:grpSpPr>
        <p:sp>
          <p:nvSpPr>
            <p:cNvPr id="10" name="Rectangle 129"/>
            <p:cNvSpPr>
              <a:spLocks noChangeArrowheads="1"/>
            </p:cNvSpPr>
            <p:nvPr/>
          </p:nvSpPr>
          <p:spPr bwMode="auto">
            <a:xfrm>
              <a:off x="2928" y="3168"/>
              <a:ext cx="2496" cy="960"/>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130"/>
            <p:cNvSpPr>
              <a:spLocks noChangeArrowheads="1"/>
            </p:cNvSpPr>
            <p:nvPr/>
          </p:nvSpPr>
          <p:spPr bwMode="auto">
            <a:xfrm>
              <a:off x="4992" y="3360"/>
              <a:ext cx="288" cy="24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400">
                  <a:solidFill>
                    <a:schemeClr val="bg1"/>
                  </a:solidFill>
                  <a:latin typeface="Times New Roman" pitchFamily="18" charset="0"/>
                  <a:ea typeface="宋体" charset="-122"/>
                </a:rPr>
                <a:t>CF</a:t>
              </a:r>
            </a:p>
          </p:txBody>
        </p:sp>
        <p:sp>
          <p:nvSpPr>
            <p:cNvPr id="12" name="Rectangle 131"/>
            <p:cNvSpPr>
              <a:spLocks noChangeArrowheads="1"/>
            </p:cNvSpPr>
            <p:nvPr/>
          </p:nvSpPr>
          <p:spPr bwMode="auto">
            <a:xfrm>
              <a:off x="3888" y="360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bg1"/>
                  </a:solidFill>
                  <a:latin typeface="Times New Roman" pitchFamily="18" charset="0"/>
                  <a:ea typeface="宋体" charset="-122"/>
                </a:rPr>
                <a:t>DST</a:t>
              </a:r>
            </a:p>
          </p:txBody>
        </p:sp>
        <p:grpSp>
          <p:nvGrpSpPr>
            <p:cNvPr id="13" name="Group 132"/>
            <p:cNvGrpSpPr>
              <a:grpSpLocks/>
            </p:cNvGrpSpPr>
            <p:nvPr/>
          </p:nvGrpSpPr>
          <p:grpSpPr bwMode="auto">
            <a:xfrm>
              <a:off x="3168" y="3360"/>
              <a:ext cx="1824" cy="528"/>
              <a:chOff x="3312" y="3360"/>
              <a:chExt cx="1824" cy="528"/>
            </a:xfrm>
          </p:grpSpPr>
          <p:sp>
            <p:nvSpPr>
              <p:cNvPr id="14" name="Rectangle 133"/>
              <p:cNvSpPr>
                <a:spLocks noChangeArrowheads="1"/>
              </p:cNvSpPr>
              <p:nvPr/>
            </p:nvSpPr>
            <p:spPr bwMode="auto">
              <a:xfrm>
                <a:off x="3600" y="3360"/>
                <a:ext cx="1248" cy="2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Line 134"/>
              <p:cNvSpPr>
                <a:spLocks noChangeShapeType="1"/>
              </p:cNvSpPr>
              <p:nvPr/>
            </p:nvSpPr>
            <p:spPr bwMode="auto">
              <a:xfrm>
                <a:off x="3744" y="3504"/>
                <a:ext cx="912"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35"/>
              <p:cNvSpPr>
                <a:spLocks noChangeShapeType="1"/>
              </p:cNvSpPr>
              <p:nvPr/>
            </p:nvSpPr>
            <p:spPr bwMode="auto">
              <a:xfrm>
                <a:off x="3312" y="3504"/>
                <a:ext cx="288"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36"/>
              <p:cNvSpPr>
                <a:spLocks noChangeShapeType="1"/>
              </p:cNvSpPr>
              <p:nvPr/>
            </p:nvSpPr>
            <p:spPr bwMode="auto">
              <a:xfrm>
                <a:off x="4848" y="3504"/>
                <a:ext cx="288"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37"/>
              <p:cNvSpPr>
                <a:spLocks noChangeShapeType="1"/>
              </p:cNvSpPr>
              <p:nvPr/>
            </p:nvSpPr>
            <p:spPr bwMode="auto">
              <a:xfrm>
                <a:off x="3312" y="3888"/>
                <a:ext cx="168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38"/>
              <p:cNvSpPr>
                <a:spLocks noChangeShapeType="1"/>
              </p:cNvSpPr>
              <p:nvPr/>
            </p:nvSpPr>
            <p:spPr bwMode="auto">
              <a:xfrm>
                <a:off x="3312" y="3504"/>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39"/>
              <p:cNvSpPr>
                <a:spLocks noChangeShapeType="1"/>
              </p:cNvSpPr>
              <p:nvPr/>
            </p:nvSpPr>
            <p:spPr bwMode="auto">
              <a:xfrm>
                <a:off x="4992" y="3504"/>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 name="Group 140"/>
          <p:cNvGrpSpPr>
            <a:grpSpLocks/>
          </p:cNvGrpSpPr>
          <p:nvPr/>
        </p:nvGrpSpPr>
        <p:grpSpPr bwMode="auto">
          <a:xfrm>
            <a:off x="457200" y="4191000"/>
            <a:ext cx="3962400" cy="1524000"/>
            <a:chOff x="432" y="2208"/>
            <a:chExt cx="2496" cy="960"/>
          </a:xfrm>
        </p:grpSpPr>
        <p:sp>
          <p:nvSpPr>
            <p:cNvPr id="22" name="Rectangle 141"/>
            <p:cNvSpPr>
              <a:spLocks noChangeArrowheads="1"/>
            </p:cNvSpPr>
            <p:nvPr/>
          </p:nvSpPr>
          <p:spPr bwMode="auto">
            <a:xfrm>
              <a:off x="432" y="2208"/>
              <a:ext cx="2496" cy="960"/>
            </a:xfrm>
            <a:prstGeom prst="rect">
              <a:avLst/>
            </a:prstGeom>
            <a:gradFill rotWithShape="0">
              <a:gsLst>
                <a:gs pos="0">
                  <a:srgbClr val="0000FF"/>
                </a:gs>
                <a:gs pos="100000">
                  <a:srgbClr val="000076"/>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 name="Rectangle 142"/>
            <p:cNvSpPr>
              <a:spLocks noChangeArrowheads="1"/>
            </p:cNvSpPr>
            <p:nvPr/>
          </p:nvSpPr>
          <p:spPr bwMode="auto">
            <a:xfrm>
              <a:off x="624" y="2400"/>
              <a:ext cx="288" cy="24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400">
                  <a:solidFill>
                    <a:schemeClr val="bg1"/>
                  </a:solidFill>
                  <a:latin typeface="Times New Roman" pitchFamily="18" charset="0"/>
                  <a:ea typeface="宋体" charset="-122"/>
                </a:rPr>
                <a:t>CF</a:t>
              </a:r>
            </a:p>
          </p:txBody>
        </p:sp>
        <p:grpSp>
          <p:nvGrpSpPr>
            <p:cNvPr id="24" name="Group 143"/>
            <p:cNvGrpSpPr>
              <a:grpSpLocks/>
            </p:cNvGrpSpPr>
            <p:nvPr/>
          </p:nvGrpSpPr>
          <p:grpSpPr bwMode="auto">
            <a:xfrm>
              <a:off x="912" y="2400"/>
              <a:ext cx="1824" cy="528"/>
              <a:chOff x="432" y="2928"/>
              <a:chExt cx="1824" cy="528"/>
            </a:xfrm>
          </p:grpSpPr>
          <p:sp>
            <p:nvSpPr>
              <p:cNvPr id="26" name="Rectangle 144"/>
              <p:cNvSpPr>
                <a:spLocks noChangeArrowheads="1"/>
              </p:cNvSpPr>
              <p:nvPr/>
            </p:nvSpPr>
            <p:spPr bwMode="auto">
              <a:xfrm>
                <a:off x="720" y="2928"/>
                <a:ext cx="1248" cy="2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Line 145"/>
              <p:cNvSpPr>
                <a:spLocks noChangeShapeType="1"/>
              </p:cNvSpPr>
              <p:nvPr/>
            </p:nvSpPr>
            <p:spPr bwMode="auto">
              <a:xfrm>
                <a:off x="864" y="3072"/>
                <a:ext cx="912"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46"/>
              <p:cNvSpPr>
                <a:spLocks noChangeShapeType="1"/>
              </p:cNvSpPr>
              <p:nvPr/>
            </p:nvSpPr>
            <p:spPr bwMode="auto">
              <a:xfrm>
                <a:off x="432" y="3072"/>
                <a:ext cx="288"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7"/>
              <p:cNvSpPr>
                <a:spLocks noChangeShapeType="1"/>
              </p:cNvSpPr>
              <p:nvPr/>
            </p:nvSpPr>
            <p:spPr bwMode="auto">
              <a:xfrm>
                <a:off x="1968" y="3072"/>
                <a:ext cx="288"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48"/>
              <p:cNvSpPr>
                <a:spLocks noChangeShapeType="1"/>
              </p:cNvSpPr>
              <p:nvPr/>
            </p:nvSpPr>
            <p:spPr bwMode="auto">
              <a:xfrm>
                <a:off x="624" y="3456"/>
                <a:ext cx="1632"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49"/>
              <p:cNvSpPr>
                <a:spLocks noChangeShapeType="1"/>
              </p:cNvSpPr>
              <p:nvPr/>
            </p:nvSpPr>
            <p:spPr bwMode="auto">
              <a:xfrm>
                <a:off x="624" y="3072"/>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50"/>
              <p:cNvSpPr>
                <a:spLocks noChangeShapeType="1"/>
              </p:cNvSpPr>
              <p:nvPr/>
            </p:nvSpPr>
            <p:spPr bwMode="auto">
              <a:xfrm>
                <a:off x="2256" y="3072"/>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 name="Rectangle 151"/>
            <p:cNvSpPr>
              <a:spLocks noChangeArrowheads="1"/>
            </p:cNvSpPr>
            <p:nvPr/>
          </p:nvSpPr>
          <p:spPr bwMode="auto">
            <a:xfrm>
              <a:off x="1632" y="264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bg1"/>
                  </a:solidFill>
                  <a:latin typeface="Times New Roman" pitchFamily="18" charset="0"/>
                  <a:ea typeface="宋体" charset="-122"/>
                </a:rPr>
                <a:t>DST</a:t>
              </a:r>
            </a:p>
          </p:txBody>
        </p:sp>
      </p:grpSp>
    </p:spTree>
    <p:extLst>
      <p:ext uri="{BB962C8B-B14F-4D97-AF65-F5344CB8AC3E}">
        <p14:creationId xmlns:p14="http://schemas.microsoft.com/office/powerpoint/2010/main" val="18916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5"/>
          <p:cNvSpPr>
            <a:spLocks noChangeArrowheads="1"/>
          </p:cNvSpPr>
          <p:nvPr/>
        </p:nvSpPr>
        <p:spPr bwMode="auto">
          <a:xfrm>
            <a:off x="762000" y="1828800"/>
            <a:ext cx="3856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a:solidFill>
                  <a:srgbClr val="663300"/>
                </a:solidFill>
              </a:rPr>
              <a:t>②</a:t>
            </a:r>
            <a:r>
              <a:rPr lang="zh-CN" altLang="en-US" sz="3600">
                <a:solidFill>
                  <a:srgbClr val="663300"/>
                </a:solidFill>
              </a:rPr>
              <a:t>带</a:t>
            </a:r>
            <a:r>
              <a:rPr lang="en-US" altLang="zh-CN" sz="3600">
                <a:solidFill>
                  <a:srgbClr val="663300"/>
                </a:solidFill>
              </a:rPr>
              <a:t>CF</a:t>
            </a:r>
            <a:r>
              <a:rPr lang="zh-CN" altLang="en-US" sz="3600">
                <a:solidFill>
                  <a:srgbClr val="663300"/>
                </a:solidFill>
              </a:rPr>
              <a:t>的循环移位</a:t>
            </a:r>
          </a:p>
        </p:txBody>
      </p:sp>
      <p:sp>
        <p:nvSpPr>
          <p:cNvPr id="5" name="Rectangle 37"/>
          <p:cNvSpPr>
            <a:spLocks noChangeArrowheads="1"/>
          </p:cNvSpPr>
          <p:nvPr/>
        </p:nvSpPr>
        <p:spPr bwMode="auto">
          <a:xfrm>
            <a:off x="609600" y="2819400"/>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左移  </a:t>
            </a:r>
            <a:r>
              <a:rPr lang="en-US" altLang="zh-CN" sz="2800" dirty="0">
                <a:solidFill>
                  <a:srgbClr val="000000"/>
                </a:solidFill>
              </a:rPr>
              <a:t>RCL DST, CNT</a:t>
            </a:r>
            <a:r>
              <a:rPr lang="en-US" altLang="zh-CN" sz="4800" dirty="0">
                <a:solidFill>
                  <a:srgbClr val="000000"/>
                </a:solidFill>
              </a:rPr>
              <a:t> </a:t>
            </a:r>
          </a:p>
        </p:txBody>
      </p:sp>
      <p:sp>
        <p:nvSpPr>
          <p:cNvPr id="6" name="Rectangle 38"/>
          <p:cNvSpPr>
            <a:spLocks noChangeArrowheads="1"/>
          </p:cNvSpPr>
          <p:nvPr/>
        </p:nvSpPr>
        <p:spPr bwMode="auto">
          <a:xfrm>
            <a:off x="4648200" y="3049796"/>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000000"/>
                </a:solidFill>
              </a:rPr>
              <a:t>右移  </a:t>
            </a:r>
            <a:r>
              <a:rPr lang="en-US" altLang="zh-CN" sz="2800">
                <a:solidFill>
                  <a:srgbClr val="000000"/>
                </a:solidFill>
              </a:rPr>
              <a:t>RCR DST, CNT</a:t>
            </a:r>
          </a:p>
        </p:txBody>
      </p:sp>
      <p:sp>
        <p:nvSpPr>
          <p:cNvPr id="7" name="Line 64"/>
          <p:cNvSpPr>
            <a:spLocks noChangeShapeType="1"/>
          </p:cNvSpPr>
          <p:nvPr/>
        </p:nvSpPr>
        <p:spPr bwMode="auto">
          <a:xfrm>
            <a:off x="4572000" y="2971800"/>
            <a:ext cx="0" cy="2971800"/>
          </a:xfrm>
          <a:prstGeom prst="line">
            <a:avLst/>
          </a:prstGeom>
          <a:noFill/>
          <a:ln w="38100">
            <a:solidFill>
              <a:srgbClr val="66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8" name="Group 105"/>
          <p:cNvGrpSpPr>
            <a:grpSpLocks/>
          </p:cNvGrpSpPr>
          <p:nvPr/>
        </p:nvGrpSpPr>
        <p:grpSpPr bwMode="auto">
          <a:xfrm>
            <a:off x="4724400" y="4038600"/>
            <a:ext cx="3962400" cy="1524000"/>
            <a:chOff x="336" y="1968"/>
            <a:chExt cx="2496" cy="960"/>
          </a:xfrm>
        </p:grpSpPr>
        <p:sp>
          <p:nvSpPr>
            <p:cNvPr id="9" name="Rectangle 106"/>
            <p:cNvSpPr>
              <a:spLocks noChangeArrowheads="1"/>
            </p:cNvSpPr>
            <p:nvPr/>
          </p:nvSpPr>
          <p:spPr bwMode="auto">
            <a:xfrm>
              <a:off x="336" y="1968"/>
              <a:ext cx="2496" cy="960"/>
            </a:xfrm>
            <a:prstGeom prst="rect">
              <a:avLst/>
            </a:prstGeom>
            <a:gradFill rotWithShape="0">
              <a:gsLst>
                <a:gs pos="0">
                  <a:srgbClr val="993366"/>
                </a:gs>
                <a:gs pos="100000">
                  <a:srgbClr val="47182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 name="Rectangle 107"/>
            <p:cNvSpPr>
              <a:spLocks noChangeArrowheads="1"/>
            </p:cNvSpPr>
            <p:nvPr/>
          </p:nvSpPr>
          <p:spPr bwMode="auto">
            <a:xfrm>
              <a:off x="2256" y="2208"/>
              <a:ext cx="288" cy="24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400">
                  <a:solidFill>
                    <a:schemeClr val="bg1"/>
                  </a:solidFill>
                  <a:latin typeface="Times New Roman" pitchFamily="18" charset="0"/>
                  <a:ea typeface="宋体" charset="-122"/>
                </a:rPr>
                <a:t>CF</a:t>
              </a:r>
            </a:p>
          </p:txBody>
        </p:sp>
        <p:grpSp>
          <p:nvGrpSpPr>
            <p:cNvPr id="11" name="Group 108"/>
            <p:cNvGrpSpPr>
              <a:grpSpLocks/>
            </p:cNvGrpSpPr>
            <p:nvPr/>
          </p:nvGrpSpPr>
          <p:grpSpPr bwMode="auto">
            <a:xfrm>
              <a:off x="432" y="2160"/>
              <a:ext cx="2304" cy="528"/>
              <a:chOff x="528" y="3504"/>
              <a:chExt cx="2304" cy="528"/>
            </a:xfrm>
          </p:grpSpPr>
          <p:sp>
            <p:nvSpPr>
              <p:cNvPr id="13" name="Rectangle 109"/>
              <p:cNvSpPr>
                <a:spLocks noChangeArrowheads="1"/>
              </p:cNvSpPr>
              <p:nvPr/>
            </p:nvSpPr>
            <p:spPr bwMode="auto">
              <a:xfrm>
                <a:off x="816" y="3504"/>
                <a:ext cx="1248" cy="2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Line 110"/>
              <p:cNvSpPr>
                <a:spLocks noChangeShapeType="1"/>
              </p:cNvSpPr>
              <p:nvPr/>
            </p:nvSpPr>
            <p:spPr bwMode="auto">
              <a:xfrm>
                <a:off x="960" y="3648"/>
                <a:ext cx="912"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11"/>
              <p:cNvSpPr>
                <a:spLocks noChangeShapeType="1"/>
              </p:cNvSpPr>
              <p:nvPr/>
            </p:nvSpPr>
            <p:spPr bwMode="auto">
              <a:xfrm>
                <a:off x="2064" y="3648"/>
                <a:ext cx="288"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12"/>
              <p:cNvSpPr>
                <a:spLocks noChangeShapeType="1"/>
              </p:cNvSpPr>
              <p:nvPr/>
            </p:nvSpPr>
            <p:spPr bwMode="auto">
              <a:xfrm>
                <a:off x="528" y="3648"/>
                <a:ext cx="288"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13"/>
              <p:cNvSpPr>
                <a:spLocks noChangeShapeType="1"/>
              </p:cNvSpPr>
              <p:nvPr/>
            </p:nvSpPr>
            <p:spPr bwMode="auto">
              <a:xfrm>
                <a:off x="528" y="4032"/>
                <a:ext cx="2304"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14"/>
              <p:cNvSpPr>
                <a:spLocks noChangeShapeType="1"/>
              </p:cNvSpPr>
              <p:nvPr/>
            </p:nvSpPr>
            <p:spPr bwMode="auto">
              <a:xfrm>
                <a:off x="528" y="3648"/>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15"/>
              <p:cNvSpPr>
                <a:spLocks noChangeShapeType="1"/>
              </p:cNvSpPr>
              <p:nvPr/>
            </p:nvSpPr>
            <p:spPr bwMode="auto">
              <a:xfrm>
                <a:off x="2832" y="3648"/>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16"/>
              <p:cNvSpPr>
                <a:spLocks noChangeShapeType="1"/>
              </p:cNvSpPr>
              <p:nvPr/>
            </p:nvSpPr>
            <p:spPr bwMode="auto">
              <a:xfrm>
                <a:off x="2640" y="3648"/>
                <a:ext cx="192"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Rectangle 117"/>
            <p:cNvSpPr>
              <a:spLocks noChangeArrowheads="1"/>
            </p:cNvSpPr>
            <p:nvPr/>
          </p:nvSpPr>
          <p:spPr bwMode="auto">
            <a:xfrm>
              <a:off x="1104" y="240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bg1"/>
                  </a:solidFill>
                  <a:latin typeface="Times New Roman" pitchFamily="18" charset="0"/>
                  <a:ea typeface="宋体" charset="-122"/>
                </a:rPr>
                <a:t>DST</a:t>
              </a:r>
            </a:p>
          </p:txBody>
        </p:sp>
      </p:grpSp>
      <p:grpSp>
        <p:nvGrpSpPr>
          <p:cNvPr id="21" name="Group 118"/>
          <p:cNvGrpSpPr>
            <a:grpSpLocks/>
          </p:cNvGrpSpPr>
          <p:nvPr/>
        </p:nvGrpSpPr>
        <p:grpSpPr bwMode="auto">
          <a:xfrm>
            <a:off x="457200" y="4038600"/>
            <a:ext cx="3962400" cy="1524000"/>
            <a:chOff x="2592" y="624"/>
            <a:chExt cx="2496" cy="960"/>
          </a:xfrm>
        </p:grpSpPr>
        <p:sp>
          <p:nvSpPr>
            <p:cNvPr id="22" name="Rectangle 119"/>
            <p:cNvSpPr>
              <a:spLocks noChangeArrowheads="1"/>
            </p:cNvSpPr>
            <p:nvPr/>
          </p:nvSpPr>
          <p:spPr bwMode="auto">
            <a:xfrm>
              <a:off x="2592" y="624"/>
              <a:ext cx="2496" cy="960"/>
            </a:xfrm>
            <a:prstGeom prst="rect">
              <a:avLst/>
            </a:prstGeom>
            <a:gradFill rotWithShape="0">
              <a:gsLst>
                <a:gs pos="0">
                  <a:srgbClr val="993366"/>
                </a:gs>
                <a:gs pos="100000">
                  <a:srgbClr val="47182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 name="Rectangle 120"/>
            <p:cNvSpPr>
              <a:spLocks noChangeArrowheads="1"/>
            </p:cNvSpPr>
            <p:nvPr/>
          </p:nvSpPr>
          <p:spPr bwMode="auto">
            <a:xfrm>
              <a:off x="2976" y="864"/>
              <a:ext cx="288" cy="24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400">
                  <a:solidFill>
                    <a:schemeClr val="bg1"/>
                  </a:solidFill>
                  <a:latin typeface="Times New Roman" pitchFamily="18" charset="0"/>
                  <a:ea typeface="宋体" charset="-122"/>
                </a:rPr>
                <a:t>CF</a:t>
              </a:r>
            </a:p>
          </p:txBody>
        </p:sp>
        <p:grpSp>
          <p:nvGrpSpPr>
            <p:cNvPr id="24" name="Group 121"/>
            <p:cNvGrpSpPr>
              <a:grpSpLocks/>
            </p:cNvGrpSpPr>
            <p:nvPr/>
          </p:nvGrpSpPr>
          <p:grpSpPr bwMode="auto">
            <a:xfrm>
              <a:off x="2688" y="816"/>
              <a:ext cx="2304" cy="528"/>
              <a:chOff x="2928" y="2304"/>
              <a:chExt cx="2304" cy="528"/>
            </a:xfrm>
          </p:grpSpPr>
          <p:sp>
            <p:nvSpPr>
              <p:cNvPr id="26" name="Rectangle 122"/>
              <p:cNvSpPr>
                <a:spLocks noChangeArrowheads="1"/>
              </p:cNvSpPr>
              <p:nvPr/>
            </p:nvSpPr>
            <p:spPr bwMode="auto">
              <a:xfrm>
                <a:off x="3792" y="2304"/>
                <a:ext cx="1248" cy="2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Line 123"/>
              <p:cNvSpPr>
                <a:spLocks noChangeShapeType="1"/>
              </p:cNvSpPr>
              <p:nvPr/>
            </p:nvSpPr>
            <p:spPr bwMode="auto">
              <a:xfrm>
                <a:off x="3936" y="2448"/>
                <a:ext cx="912"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2928" y="2448"/>
                <a:ext cx="288"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3504" y="2448"/>
                <a:ext cx="288"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26"/>
              <p:cNvSpPr>
                <a:spLocks noChangeShapeType="1"/>
              </p:cNvSpPr>
              <p:nvPr/>
            </p:nvSpPr>
            <p:spPr bwMode="auto">
              <a:xfrm>
                <a:off x="2928" y="2832"/>
                <a:ext cx="2304"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27"/>
              <p:cNvSpPr>
                <a:spLocks noChangeShapeType="1"/>
              </p:cNvSpPr>
              <p:nvPr/>
            </p:nvSpPr>
            <p:spPr bwMode="auto">
              <a:xfrm>
                <a:off x="2928" y="2448"/>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28"/>
              <p:cNvSpPr>
                <a:spLocks noChangeShapeType="1"/>
              </p:cNvSpPr>
              <p:nvPr/>
            </p:nvSpPr>
            <p:spPr bwMode="auto">
              <a:xfrm>
                <a:off x="5232" y="2448"/>
                <a:ext cx="0" cy="38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29"/>
              <p:cNvSpPr>
                <a:spLocks noChangeShapeType="1"/>
              </p:cNvSpPr>
              <p:nvPr/>
            </p:nvSpPr>
            <p:spPr bwMode="auto">
              <a:xfrm>
                <a:off x="5040" y="2448"/>
                <a:ext cx="192"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 name="Rectangle 130"/>
            <p:cNvSpPr>
              <a:spLocks noChangeArrowheads="1"/>
            </p:cNvSpPr>
            <p:nvPr/>
          </p:nvSpPr>
          <p:spPr bwMode="auto">
            <a:xfrm>
              <a:off x="3984" y="1056"/>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bg1"/>
                  </a:solidFill>
                  <a:latin typeface="Times New Roman" pitchFamily="18" charset="0"/>
                  <a:ea typeface="宋体" charset="-122"/>
                </a:rPr>
                <a:t>DST</a:t>
              </a:r>
            </a:p>
          </p:txBody>
        </p:sp>
      </p:grpSp>
    </p:spTree>
    <p:extLst>
      <p:ext uri="{BB962C8B-B14F-4D97-AF65-F5344CB8AC3E}">
        <p14:creationId xmlns:p14="http://schemas.microsoft.com/office/powerpoint/2010/main" val="3025316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5"/>
          <p:cNvSpPr>
            <a:spLocks noChangeArrowheads="1"/>
          </p:cNvSpPr>
          <p:nvPr/>
        </p:nvSpPr>
        <p:spPr bwMode="auto">
          <a:xfrm>
            <a:off x="838200" y="1651000"/>
            <a:ext cx="73374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dirty="0">
                <a:solidFill>
                  <a:srgbClr val="FF0000"/>
                </a:solidFill>
              </a:rPr>
              <a:t>例</a:t>
            </a:r>
            <a:r>
              <a:rPr lang="en-US" altLang="zh-CN" sz="4000" dirty="0">
                <a:solidFill>
                  <a:srgbClr val="FF0000"/>
                </a:solidFill>
              </a:rPr>
              <a:t>1.</a:t>
            </a:r>
            <a:r>
              <a:rPr lang="zh-CN" altLang="en-US" sz="4000" dirty="0">
                <a:solidFill>
                  <a:srgbClr val="000000"/>
                </a:solidFill>
              </a:rPr>
              <a:t>若</a:t>
            </a:r>
            <a:r>
              <a:rPr lang="en-US" altLang="zh-CN" sz="4000" dirty="0">
                <a:solidFill>
                  <a:srgbClr val="000000"/>
                </a:solidFill>
              </a:rPr>
              <a:t>(BL)=01110010B,(CL)=3,</a:t>
            </a:r>
          </a:p>
          <a:p>
            <a:r>
              <a:rPr lang="en-US" altLang="zh-CN" sz="4000" dirty="0">
                <a:solidFill>
                  <a:srgbClr val="000000"/>
                </a:solidFill>
              </a:rPr>
              <a:t>CF=1,</a:t>
            </a:r>
            <a:r>
              <a:rPr lang="zh-CN" altLang="en-US" sz="4000" dirty="0">
                <a:solidFill>
                  <a:srgbClr val="000000"/>
                </a:solidFill>
              </a:rPr>
              <a:t>则</a:t>
            </a:r>
            <a:r>
              <a:rPr lang="en-US" altLang="zh-CN" sz="4000" dirty="0">
                <a:solidFill>
                  <a:srgbClr val="000000"/>
                </a:solidFill>
              </a:rPr>
              <a:t>CPU</a:t>
            </a:r>
            <a:r>
              <a:rPr lang="zh-CN" altLang="en-US" sz="4000" dirty="0">
                <a:solidFill>
                  <a:srgbClr val="000000"/>
                </a:solidFill>
              </a:rPr>
              <a:t>执行：</a:t>
            </a:r>
          </a:p>
          <a:p>
            <a:r>
              <a:rPr lang="zh-CN" altLang="en-US" sz="4000" dirty="0">
                <a:solidFill>
                  <a:srgbClr val="000000"/>
                </a:solidFill>
              </a:rPr>
              <a:t>     </a:t>
            </a:r>
            <a:r>
              <a:rPr lang="en-US" altLang="zh-CN" sz="4000" dirty="0"/>
              <a:t>RCR  BL, CL</a:t>
            </a:r>
            <a:r>
              <a:rPr lang="en-US" altLang="zh-CN" sz="4000" dirty="0">
                <a:solidFill>
                  <a:srgbClr val="000000"/>
                </a:solidFill>
              </a:rPr>
              <a:t> </a:t>
            </a:r>
            <a:r>
              <a:rPr lang="zh-CN" altLang="en-US" sz="4000" dirty="0">
                <a:solidFill>
                  <a:srgbClr val="000000"/>
                </a:solidFill>
              </a:rPr>
              <a:t>指令后，</a:t>
            </a:r>
          </a:p>
        </p:txBody>
      </p:sp>
      <p:sp>
        <p:nvSpPr>
          <p:cNvPr id="5" name="Rectangle 36"/>
          <p:cNvSpPr>
            <a:spLocks noChangeArrowheads="1"/>
          </p:cNvSpPr>
          <p:nvPr/>
        </p:nvSpPr>
        <p:spPr bwMode="auto">
          <a:xfrm>
            <a:off x="1981200" y="4267200"/>
            <a:ext cx="5040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a:solidFill>
                  <a:srgbClr val="FF0000"/>
                </a:solidFill>
              </a:rPr>
              <a:t>(BL)=10101110B=0AEH</a:t>
            </a:r>
          </a:p>
        </p:txBody>
      </p:sp>
    </p:spTree>
    <p:extLst>
      <p:ext uri="{BB962C8B-B14F-4D97-AF65-F5344CB8AC3E}">
        <p14:creationId xmlns:p14="http://schemas.microsoft.com/office/powerpoint/2010/main" val="408590499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84784"/>
            <a:ext cx="490537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6887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5"/>
          <p:cNvSpPr>
            <a:spLocks noChangeArrowheads="1"/>
          </p:cNvSpPr>
          <p:nvPr/>
        </p:nvSpPr>
        <p:spPr bwMode="auto">
          <a:xfrm>
            <a:off x="838200" y="1651000"/>
            <a:ext cx="63039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a:solidFill>
                  <a:srgbClr val="000000"/>
                </a:solidFill>
              </a:rPr>
              <a:t>例</a:t>
            </a:r>
            <a:r>
              <a:rPr lang="en-US" altLang="zh-CN" sz="4000">
                <a:solidFill>
                  <a:srgbClr val="000000"/>
                </a:solidFill>
              </a:rPr>
              <a:t>2.</a:t>
            </a:r>
            <a:r>
              <a:rPr lang="zh-CN" altLang="en-US" sz="4000">
                <a:solidFill>
                  <a:srgbClr val="000000"/>
                </a:solidFill>
              </a:rPr>
              <a:t>编程序实现</a:t>
            </a:r>
            <a:r>
              <a:rPr lang="en-US" altLang="zh-CN" sz="4000">
                <a:solidFill>
                  <a:srgbClr val="000000"/>
                </a:solidFill>
              </a:rPr>
              <a:t>5*10</a:t>
            </a:r>
            <a:r>
              <a:rPr lang="zh-CN" altLang="en-US" sz="4000">
                <a:solidFill>
                  <a:srgbClr val="000000"/>
                </a:solidFill>
              </a:rPr>
              <a:t>运算。</a:t>
            </a:r>
          </a:p>
          <a:p>
            <a:r>
              <a:rPr lang="zh-CN" altLang="en-US" sz="4000">
                <a:solidFill>
                  <a:srgbClr val="000000"/>
                </a:solidFill>
              </a:rPr>
              <a:t>     （不能用</a:t>
            </a:r>
            <a:r>
              <a:rPr lang="en-US" altLang="zh-CN" sz="4000">
                <a:solidFill>
                  <a:srgbClr val="000000"/>
                </a:solidFill>
              </a:rPr>
              <a:t>MUL</a:t>
            </a:r>
            <a:r>
              <a:rPr lang="zh-CN" altLang="en-US" sz="4000">
                <a:solidFill>
                  <a:srgbClr val="000000"/>
                </a:solidFill>
              </a:rPr>
              <a:t>指令）</a:t>
            </a:r>
          </a:p>
        </p:txBody>
      </p:sp>
      <p:sp>
        <p:nvSpPr>
          <p:cNvPr id="5" name="Rectangle 36"/>
          <p:cNvSpPr>
            <a:spLocks noChangeArrowheads="1"/>
          </p:cNvSpPr>
          <p:nvPr/>
        </p:nvSpPr>
        <p:spPr bwMode="auto">
          <a:xfrm>
            <a:off x="1676400" y="3276600"/>
            <a:ext cx="452596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dirty="0"/>
              <a:t>        </a:t>
            </a:r>
            <a:r>
              <a:rPr lang="en-US" altLang="zh-CN" sz="4000" dirty="0">
                <a:solidFill>
                  <a:srgbClr val="000000"/>
                </a:solidFill>
              </a:rPr>
              <a:t>5*10</a:t>
            </a:r>
          </a:p>
          <a:p>
            <a:r>
              <a:rPr lang="en-US" altLang="zh-CN" sz="4000" dirty="0">
                <a:solidFill>
                  <a:srgbClr val="000000"/>
                </a:solidFill>
              </a:rPr>
              <a:t>       =5*</a:t>
            </a:r>
            <a:r>
              <a:rPr lang="zh-CN" altLang="en-US" sz="4000" dirty="0">
                <a:solidFill>
                  <a:srgbClr val="000000"/>
                </a:solidFill>
              </a:rPr>
              <a:t>（</a:t>
            </a:r>
            <a:r>
              <a:rPr lang="en-US" altLang="zh-CN" sz="4000" dirty="0">
                <a:solidFill>
                  <a:srgbClr val="000000"/>
                </a:solidFill>
              </a:rPr>
              <a:t>2+8</a:t>
            </a:r>
            <a:r>
              <a:rPr lang="zh-CN" altLang="en-US" sz="4000" dirty="0">
                <a:solidFill>
                  <a:srgbClr val="000000"/>
                </a:solidFill>
              </a:rPr>
              <a:t>）</a:t>
            </a:r>
          </a:p>
          <a:p>
            <a:r>
              <a:rPr lang="zh-CN" altLang="en-US" sz="4000" dirty="0">
                <a:solidFill>
                  <a:srgbClr val="000000"/>
                </a:solidFill>
              </a:rPr>
              <a:t>       </a:t>
            </a:r>
            <a:r>
              <a:rPr lang="en-US" altLang="zh-CN" sz="4000" dirty="0">
                <a:solidFill>
                  <a:srgbClr val="000000"/>
                </a:solidFill>
              </a:rPr>
              <a:t>=5*2+5*8</a:t>
            </a:r>
          </a:p>
        </p:txBody>
      </p:sp>
      <p:sp>
        <p:nvSpPr>
          <p:cNvPr id="6" name="Rectangle 37"/>
          <p:cNvSpPr>
            <a:spLocks noChangeArrowheads="1"/>
          </p:cNvSpPr>
          <p:nvPr/>
        </p:nvSpPr>
        <p:spPr bwMode="auto">
          <a:xfrm>
            <a:off x="1219200" y="3200400"/>
            <a:ext cx="17129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a:t>算法：</a:t>
            </a:r>
          </a:p>
        </p:txBody>
      </p:sp>
      <p:sp>
        <p:nvSpPr>
          <p:cNvPr id="7" name="Rectangle 39"/>
          <p:cNvSpPr>
            <a:spLocks noChangeArrowheads="1"/>
          </p:cNvSpPr>
          <p:nvPr/>
        </p:nvSpPr>
        <p:spPr bwMode="auto">
          <a:xfrm>
            <a:off x="457200" y="1676400"/>
            <a:ext cx="6429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rgbClr val="FF0101"/>
                </a:solidFill>
              </a:rPr>
              <a:t>★</a:t>
            </a:r>
          </a:p>
        </p:txBody>
      </p:sp>
    </p:spTree>
    <p:extLst>
      <p:ext uri="{BB962C8B-B14F-4D97-AF65-F5344CB8AC3E}">
        <p14:creationId xmlns:p14="http://schemas.microsoft.com/office/powerpoint/2010/main" val="96496876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8"/>
          <p:cNvSpPr>
            <a:spLocks noChangeArrowheads="1"/>
          </p:cNvSpPr>
          <p:nvPr/>
        </p:nvSpPr>
        <p:spPr bwMode="auto">
          <a:xfrm>
            <a:off x="2057400" y="1905000"/>
            <a:ext cx="5562600" cy="3935413"/>
          </a:xfrm>
          <a:prstGeom prst="rect">
            <a:avLst/>
          </a:prstGeom>
          <a:gradFill rotWithShape="0">
            <a:gsLst>
              <a:gs pos="0">
                <a:srgbClr val="800000"/>
              </a:gs>
              <a:gs pos="100000">
                <a:srgbClr val="3B00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en-US" altLang="zh-CN" sz="3600">
                <a:solidFill>
                  <a:schemeClr val="bg1"/>
                </a:solidFill>
              </a:rPr>
              <a:t>MOV  AL, 05H</a:t>
            </a:r>
          </a:p>
          <a:p>
            <a:pPr>
              <a:spcBef>
                <a:spcPct val="20000"/>
              </a:spcBef>
            </a:pPr>
            <a:r>
              <a:rPr lang="en-US" altLang="zh-CN" sz="3600">
                <a:solidFill>
                  <a:schemeClr val="bg1"/>
                </a:solidFill>
              </a:rPr>
              <a:t>SHL  AL, 1  ;(AL)=5*2</a:t>
            </a:r>
          </a:p>
          <a:p>
            <a:pPr>
              <a:spcBef>
                <a:spcPct val="20000"/>
              </a:spcBef>
            </a:pPr>
            <a:r>
              <a:rPr lang="en-US" altLang="zh-CN" sz="3600">
                <a:solidFill>
                  <a:schemeClr val="bg1"/>
                </a:solidFill>
              </a:rPr>
              <a:t>MOV  BL, AL ;(BL)=5*2</a:t>
            </a:r>
          </a:p>
          <a:p>
            <a:pPr>
              <a:spcBef>
                <a:spcPct val="20000"/>
              </a:spcBef>
            </a:pPr>
            <a:r>
              <a:rPr lang="en-US" altLang="zh-CN" sz="3600">
                <a:solidFill>
                  <a:schemeClr val="bg1"/>
                </a:solidFill>
              </a:rPr>
              <a:t>MOV  CL, 2</a:t>
            </a:r>
          </a:p>
          <a:p>
            <a:pPr>
              <a:spcBef>
                <a:spcPct val="20000"/>
              </a:spcBef>
            </a:pPr>
            <a:r>
              <a:rPr lang="en-US" altLang="zh-CN" sz="3600">
                <a:solidFill>
                  <a:schemeClr val="bg1"/>
                </a:solidFill>
              </a:rPr>
              <a:t>SHL  AL, CL ;(AL)=5*8</a:t>
            </a:r>
          </a:p>
          <a:p>
            <a:pPr>
              <a:spcBef>
                <a:spcPct val="20000"/>
              </a:spcBef>
            </a:pPr>
            <a:r>
              <a:rPr lang="en-US" altLang="zh-CN" sz="3600">
                <a:solidFill>
                  <a:schemeClr val="bg1"/>
                </a:solidFill>
              </a:rPr>
              <a:t>ADD  AL, BL ;(AL)=5*10</a:t>
            </a:r>
          </a:p>
        </p:txBody>
      </p:sp>
    </p:spTree>
    <p:extLst>
      <p:ext uri="{BB962C8B-B14F-4D97-AF65-F5344CB8AC3E}">
        <p14:creationId xmlns:p14="http://schemas.microsoft.com/office/powerpoint/2010/main" val="3571057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457200" y="1571625"/>
            <a:ext cx="785921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4000" b="1" dirty="0">
                <a:solidFill>
                  <a:srgbClr val="1D528D"/>
                </a:solidFill>
                <a:latin typeface="Arial" charset="0"/>
              </a:rPr>
              <a:t>1.</a:t>
            </a:r>
            <a:r>
              <a:rPr lang="zh-CN" altLang="en-US" sz="4000" b="1" dirty="0">
                <a:solidFill>
                  <a:srgbClr val="1D528D"/>
                </a:solidFill>
                <a:latin typeface="Arial" charset="0"/>
              </a:rPr>
              <a:t>数值</a:t>
            </a:r>
            <a:r>
              <a:rPr lang="zh-CN" altLang="en-US" sz="4000" b="1" dirty="0" smtClean="0">
                <a:solidFill>
                  <a:srgbClr val="1D528D"/>
                </a:solidFill>
                <a:latin typeface="Arial" charset="0"/>
              </a:rPr>
              <a:t>常数</a:t>
            </a:r>
            <a:r>
              <a:rPr lang="en-US" altLang="zh-CN" sz="4000" b="1" dirty="0" smtClean="0">
                <a:solidFill>
                  <a:srgbClr val="1D528D"/>
                </a:solidFill>
                <a:latin typeface="Arial" charset="0"/>
              </a:rPr>
              <a:t>(</a:t>
            </a:r>
            <a:r>
              <a:rPr lang="zh-CN" altLang="en-US" sz="4000" b="1" dirty="0" smtClean="0">
                <a:solidFill>
                  <a:srgbClr val="1D528D"/>
                </a:solidFill>
                <a:latin typeface="Arial" charset="0"/>
              </a:rPr>
              <a:t>立即数</a:t>
            </a:r>
            <a:r>
              <a:rPr lang="en-US" altLang="zh-CN" sz="4000" b="1" dirty="0" smtClean="0">
                <a:solidFill>
                  <a:srgbClr val="1D528D"/>
                </a:solidFill>
                <a:latin typeface="Arial" charset="0"/>
              </a:rPr>
              <a:t>)</a:t>
            </a:r>
            <a:endParaRPr lang="zh-CN" altLang="en-US" sz="4000" b="1" dirty="0">
              <a:solidFill>
                <a:srgbClr val="1D528D"/>
              </a:solidFill>
              <a:latin typeface="Arial" charset="0"/>
            </a:endParaRPr>
          </a:p>
        </p:txBody>
      </p:sp>
      <p:sp>
        <p:nvSpPr>
          <p:cNvPr id="4" name="Rectangle 6"/>
          <p:cNvSpPr>
            <a:spLocks noChangeArrowheads="1"/>
          </p:cNvSpPr>
          <p:nvPr/>
        </p:nvSpPr>
        <p:spPr bwMode="auto">
          <a:xfrm>
            <a:off x="762000" y="2562225"/>
            <a:ext cx="68291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b="1" dirty="0">
                <a:solidFill>
                  <a:srgbClr val="000000"/>
                </a:solidFill>
                <a:latin typeface="Arial" charset="0"/>
              </a:rPr>
              <a:t>    </a:t>
            </a:r>
            <a:r>
              <a:rPr lang="zh-CN" altLang="en-US" sz="2800" b="1" dirty="0">
                <a:solidFill>
                  <a:srgbClr val="000000"/>
                </a:solidFill>
                <a:latin typeface="Arial" charset="0"/>
              </a:rPr>
              <a:t>若为数值常数，则按其基数的不同，可</a:t>
            </a:r>
          </a:p>
        </p:txBody>
      </p:sp>
      <p:grpSp>
        <p:nvGrpSpPr>
          <p:cNvPr id="5" name="Group 14"/>
          <p:cNvGrpSpPr>
            <a:grpSpLocks/>
          </p:cNvGrpSpPr>
          <p:nvPr/>
        </p:nvGrpSpPr>
        <p:grpSpPr bwMode="auto">
          <a:xfrm>
            <a:off x="1371600" y="3429000"/>
            <a:ext cx="2111375" cy="2119313"/>
            <a:chOff x="4128" y="1152"/>
            <a:chExt cx="1330" cy="1335"/>
          </a:xfrm>
        </p:grpSpPr>
        <p:sp>
          <p:nvSpPr>
            <p:cNvPr id="6" name="Rectangle 8"/>
            <p:cNvSpPr>
              <a:spLocks noChangeArrowheads="1"/>
            </p:cNvSpPr>
            <p:nvPr/>
          </p:nvSpPr>
          <p:spPr bwMode="auto">
            <a:xfrm>
              <a:off x="4217" y="1152"/>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二进制数</a:t>
              </a:r>
            </a:p>
          </p:txBody>
        </p:sp>
        <p:sp>
          <p:nvSpPr>
            <p:cNvPr id="7" name="Rectangle 9"/>
            <p:cNvSpPr>
              <a:spLocks noChangeArrowheads="1"/>
            </p:cNvSpPr>
            <p:nvPr/>
          </p:nvSpPr>
          <p:spPr bwMode="auto">
            <a:xfrm>
              <a:off x="4217" y="148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十进制数</a:t>
              </a:r>
            </a:p>
          </p:txBody>
        </p:sp>
        <p:sp>
          <p:nvSpPr>
            <p:cNvPr id="8" name="Rectangle 10"/>
            <p:cNvSpPr>
              <a:spLocks noChangeArrowheads="1"/>
            </p:cNvSpPr>
            <p:nvPr/>
          </p:nvSpPr>
          <p:spPr bwMode="auto">
            <a:xfrm>
              <a:off x="4217" y="1824"/>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八进制数</a:t>
              </a:r>
            </a:p>
          </p:txBody>
        </p:sp>
        <p:sp>
          <p:nvSpPr>
            <p:cNvPr id="9" name="AutoShape 11"/>
            <p:cNvSpPr>
              <a:spLocks/>
            </p:cNvSpPr>
            <p:nvPr/>
          </p:nvSpPr>
          <p:spPr bwMode="auto">
            <a:xfrm>
              <a:off x="4128" y="1248"/>
              <a:ext cx="89" cy="1152"/>
            </a:xfrm>
            <a:prstGeom prst="leftBrace">
              <a:avLst>
                <a:gd name="adj1" fmla="val 107865"/>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0" name="Rectangle 12"/>
            <p:cNvSpPr>
              <a:spLocks noChangeArrowheads="1"/>
            </p:cNvSpPr>
            <p:nvPr/>
          </p:nvSpPr>
          <p:spPr bwMode="auto">
            <a:xfrm>
              <a:off x="4217" y="2160"/>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1D528D"/>
                  </a:solidFill>
                  <a:latin typeface="Arial" charset="0"/>
                </a:rPr>
                <a:t>十六进制数</a:t>
              </a:r>
            </a:p>
          </p:txBody>
        </p:sp>
      </p:grpSp>
      <p:sp>
        <p:nvSpPr>
          <p:cNvPr id="12" name="矩形 11"/>
          <p:cNvSpPr/>
          <p:nvPr/>
        </p:nvSpPr>
        <p:spPr>
          <a:xfrm>
            <a:off x="3780725" y="3971629"/>
            <a:ext cx="158254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MOV AL , </a:t>
            </a:r>
            <a:r>
              <a:rPr lang="en-US" altLang="zh-CN" b="1" dirty="0" smtClean="0">
                <a:solidFill>
                  <a:srgbClr val="1D528D"/>
                </a:solidFill>
                <a:latin typeface="Arial" charset="0"/>
              </a:rPr>
              <a:t>12</a:t>
            </a:r>
            <a:r>
              <a:rPr lang="en-US" altLang="zh-CN" b="1" dirty="0" smtClean="0">
                <a:solidFill>
                  <a:srgbClr val="000000"/>
                </a:solidFill>
                <a:latin typeface="Arial" charset="0"/>
              </a:rPr>
              <a:t> </a:t>
            </a:r>
            <a:endParaRPr lang="zh-CN" altLang="en-US" dirty="0">
              <a:solidFill>
                <a:srgbClr val="1D528D"/>
              </a:solidFill>
              <a:latin typeface="Arial" charset="0"/>
            </a:endParaRPr>
          </a:p>
        </p:txBody>
      </p:sp>
      <p:sp>
        <p:nvSpPr>
          <p:cNvPr id="13" name="矩形 12"/>
          <p:cNvSpPr/>
          <p:nvPr/>
        </p:nvSpPr>
        <p:spPr>
          <a:xfrm>
            <a:off x="3780725" y="5075892"/>
            <a:ext cx="1787733"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MOV AL , </a:t>
            </a:r>
            <a:r>
              <a:rPr lang="en-US" altLang="zh-CN" b="1" dirty="0" smtClean="0">
                <a:solidFill>
                  <a:srgbClr val="1D528D"/>
                </a:solidFill>
                <a:latin typeface="Arial" charset="0"/>
              </a:rPr>
              <a:t>0CH</a:t>
            </a:r>
            <a:r>
              <a:rPr lang="en-US" altLang="zh-CN" b="1" dirty="0" smtClean="0">
                <a:solidFill>
                  <a:srgbClr val="000000"/>
                </a:solidFill>
                <a:latin typeface="Arial" charset="0"/>
              </a:rPr>
              <a:t> </a:t>
            </a:r>
            <a:endParaRPr lang="zh-CN" altLang="en-US" dirty="0">
              <a:solidFill>
                <a:srgbClr val="1D528D"/>
              </a:solidFill>
              <a:latin typeface="Arial" charset="0"/>
            </a:endParaRPr>
          </a:p>
        </p:txBody>
      </p:sp>
      <p:sp>
        <p:nvSpPr>
          <p:cNvPr id="14" name="矩形 13"/>
          <p:cNvSpPr/>
          <p:nvPr/>
        </p:nvSpPr>
        <p:spPr>
          <a:xfrm>
            <a:off x="3780725" y="3429000"/>
            <a:ext cx="2505942" cy="369332"/>
          </a:xfrm>
          <a:prstGeom prst="rect">
            <a:avLst/>
          </a:prstGeom>
        </p:spPr>
        <p:txBody>
          <a:bodyPr wrap="none">
            <a:spAutoFit/>
          </a:bodyPr>
          <a:lstStyle/>
          <a:p>
            <a:pPr fontAlgn="base">
              <a:spcBef>
                <a:spcPct val="0"/>
              </a:spcBef>
              <a:spcAft>
                <a:spcPct val="0"/>
              </a:spcAft>
            </a:pPr>
            <a:r>
              <a:rPr lang="en-US" altLang="zh-CN" b="1" dirty="0">
                <a:solidFill>
                  <a:srgbClr val="000000"/>
                </a:solidFill>
                <a:latin typeface="Arial" charset="0"/>
              </a:rPr>
              <a:t>MOV AL , </a:t>
            </a:r>
            <a:r>
              <a:rPr lang="en-US" altLang="zh-CN" b="1" dirty="0">
                <a:solidFill>
                  <a:srgbClr val="1D528D"/>
                </a:solidFill>
                <a:latin typeface="Arial" charset="0"/>
              </a:rPr>
              <a:t>00001100B</a:t>
            </a:r>
            <a:r>
              <a:rPr lang="en-US" altLang="zh-CN" b="1" dirty="0">
                <a:solidFill>
                  <a:srgbClr val="000000"/>
                </a:solidFill>
                <a:latin typeface="Arial" charset="0"/>
              </a:rPr>
              <a:t> </a:t>
            </a:r>
            <a:endParaRPr lang="zh-CN" altLang="en-US" dirty="0">
              <a:solidFill>
                <a:srgbClr val="1D528D"/>
              </a:solidFill>
              <a:latin typeface="Arial" charset="0"/>
            </a:endParaRPr>
          </a:p>
        </p:txBody>
      </p:sp>
      <p:sp>
        <p:nvSpPr>
          <p:cNvPr id="15" name="Rectangle 12"/>
          <p:cNvSpPr>
            <a:spLocks noChangeArrowheads="1"/>
          </p:cNvSpPr>
          <p:nvPr/>
        </p:nvSpPr>
        <p:spPr bwMode="auto">
          <a:xfrm>
            <a:off x="3780725" y="4571836"/>
            <a:ext cx="2146806" cy="3693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AL , </a:t>
            </a:r>
            <a:r>
              <a:rPr lang="en-US" altLang="zh-CN" b="1" dirty="0" smtClean="0">
                <a:solidFill>
                  <a:srgbClr val="1D528D"/>
                </a:solidFill>
                <a:latin typeface="Arial" charset="0"/>
              </a:rPr>
              <a:t>14Q   </a:t>
            </a:r>
            <a:r>
              <a:rPr lang="en-US" altLang="zh-CN" b="1" dirty="0" smtClean="0">
                <a:solidFill>
                  <a:srgbClr val="000000"/>
                </a:solidFill>
                <a:latin typeface="Arial" charset="0"/>
              </a:rPr>
              <a:t>    </a:t>
            </a:r>
            <a:endParaRPr lang="zh-CN" altLang="en-US" b="1" dirty="0">
              <a:solidFill>
                <a:srgbClr val="000000"/>
              </a:solidFill>
              <a:latin typeface="Arial" charset="0"/>
            </a:endParaRPr>
          </a:p>
        </p:txBody>
      </p:sp>
    </p:spTree>
    <p:extLst>
      <p:ext uri="{BB962C8B-B14F-4D97-AF65-F5344CB8AC3E}">
        <p14:creationId xmlns:p14="http://schemas.microsoft.com/office/powerpoint/2010/main" val="108765999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827088" y="1557338"/>
            <a:ext cx="76327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例</a:t>
            </a:r>
            <a:r>
              <a:rPr lang="en-US" altLang="zh-CN" dirty="0">
                <a:solidFill>
                  <a:srgbClr val="000000"/>
                </a:solidFill>
              </a:rPr>
              <a:t>3.28  </a:t>
            </a:r>
            <a:r>
              <a:rPr lang="zh-CN" altLang="en-US" dirty="0">
                <a:solidFill>
                  <a:srgbClr val="000000"/>
                </a:solidFill>
              </a:rPr>
              <a:t>将一个字（</a:t>
            </a:r>
            <a:r>
              <a:rPr lang="en-US" altLang="zh-CN" dirty="0">
                <a:solidFill>
                  <a:srgbClr val="000000"/>
                </a:solidFill>
              </a:rPr>
              <a:t>AX</a:t>
            </a:r>
            <a:r>
              <a:rPr lang="zh-CN" altLang="en-US" dirty="0">
                <a:solidFill>
                  <a:srgbClr val="000000"/>
                </a:solidFill>
              </a:rPr>
              <a:t>）的内容除</a:t>
            </a:r>
            <a:r>
              <a:rPr lang="en-US" altLang="zh-CN" dirty="0">
                <a:solidFill>
                  <a:srgbClr val="000000"/>
                </a:solidFill>
              </a:rPr>
              <a:t>2</a:t>
            </a:r>
            <a:r>
              <a:rPr lang="zh-CN" altLang="en-US" dirty="0">
                <a:solidFill>
                  <a:srgbClr val="000000"/>
                </a:solidFill>
              </a:rPr>
              <a:t>，并进行</a:t>
            </a:r>
            <a:r>
              <a:rPr lang="zh-CN" altLang="en-US" dirty="0">
                <a:solidFill>
                  <a:srgbClr val="FF0000"/>
                </a:solidFill>
              </a:rPr>
              <a:t>四舍五入</a:t>
            </a:r>
            <a:r>
              <a:rPr lang="zh-CN" altLang="en-US" dirty="0">
                <a:solidFill>
                  <a:srgbClr val="000000"/>
                </a:solidFill>
              </a:rPr>
              <a:t>操作。</a:t>
            </a:r>
          </a:p>
          <a:p>
            <a:pPr eaLnBrk="1" hangingPunct="1"/>
            <a:r>
              <a:rPr lang="zh-CN" altLang="en-US" dirty="0">
                <a:solidFill>
                  <a:srgbClr val="000000"/>
                </a:solidFill>
              </a:rPr>
              <a:t>解：对（</a:t>
            </a:r>
            <a:r>
              <a:rPr lang="en-US" altLang="zh-CN" dirty="0">
                <a:solidFill>
                  <a:srgbClr val="000000"/>
                </a:solidFill>
              </a:rPr>
              <a:t>AX</a:t>
            </a:r>
            <a:r>
              <a:rPr lang="zh-CN" altLang="en-US" dirty="0">
                <a:solidFill>
                  <a:srgbClr val="000000"/>
                </a:solidFill>
              </a:rPr>
              <a:t>）右移</a:t>
            </a:r>
            <a:r>
              <a:rPr lang="en-US" altLang="zh-CN" dirty="0">
                <a:solidFill>
                  <a:srgbClr val="000000"/>
                </a:solidFill>
              </a:rPr>
              <a:t>1</a:t>
            </a:r>
            <a:r>
              <a:rPr lang="zh-CN" altLang="en-US" dirty="0">
                <a:solidFill>
                  <a:srgbClr val="000000"/>
                </a:solidFill>
              </a:rPr>
              <a:t>位等效于（</a:t>
            </a:r>
            <a:r>
              <a:rPr lang="en-US" altLang="zh-CN" dirty="0">
                <a:solidFill>
                  <a:srgbClr val="000000"/>
                </a:solidFill>
              </a:rPr>
              <a:t>AX</a:t>
            </a:r>
            <a:r>
              <a:rPr lang="zh-CN" altLang="en-US" dirty="0">
                <a:solidFill>
                  <a:srgbClr val="000000"/>
                </a:solidFill>
              </a:rPr>
              <a:t>）</a:t>
            </a:r>
            <a:r>
              <a:rPr lang="en-US" altLang="zh-CN" dirty="0">
                <a:solidFill>
                  <a:srgbClr val="000000"/>
                </a:solidFill>
              </a:rPr>
              <a:t>÷2</a:t>
            </a:r>
            <a:r>
              <a:rPr lang="zh-CN" altLang="en-US" dirty="0">
                <a:solidFill>
                  <a:srgbClr val="000000"/>
                </a:solidFill>
              </a:rPr>
              <a:t>，四舍五入操作可以表述成：当原（</a:t>
            </a:r>
            <a:r>
              <a:rPr lang="en-US" altLang="zh-CN" dirty="0">
                <a:solidFill>
                  <a:srgbClr val="000000"/>
                </a:solidFill>
              </a:rPr>
              <a:t>AX</a:t>
            </a:r>
            <a:r>
              <a:rPr lang="zh-CN" altLang="en-US" dirty="0">
                <a:solidFill>
                  <a:srgbClr val="000000"/>
                </a:solidFill>
              </a:rPr>
              <a:t>）最低位（即移出的</a:t>
            </a:r>
            <a:r>
              <a:rPr lang="en-US" altLang="zh-CN" dirty="0">
                <a:solidFill>
                  <a:srgbClr val="000000"/>
                </a:solidFill>
              </a:rPr>
              <a:t>1</a:t>
            </a:r>
            <a:r>
              <a:rPr lang="zh-CN" altLang="en-US" dirty="0">
                <a:solidFill>
                  <a:srgbClr val="000000"/>
                </a:solidFill>
              </a:rPr>
              <a:t>位）为</a:t>
            </a:r>
            <a:r>
              <a:rPr lang="en-US" altLang="zh-CN" dirty="0">
                <a:solidFill>
                  <a:srgbClr val="000000"/>
                </a:solidFill>
              </a:rPr>
              <a:t>1</a:t>
            </a:r>
            <a:r>
              <a:rPr lang="zh-CN" altLang="en-US" dirty="0">
                <a:solidFill>
                  <a:srgbClr val="000000"/>
                </a:solidFill>
              </a:rPr>
              <a:t>时，在结果中加</a:t>
            </a:r>
            <a:r>
              <a:rPr lang="en-US" altLang="zh-CN" dirty="0">
                <a:solidFill>
                  <a:srgbClr val="000000"/>
                </a:solidFill>
              </a:rPr>
              <a:t>1</a:t>
            </a:r>
            <a:r>
              <a:rPr lang="zh-CN" altLang="en-US" dirty="0">
                <a:solidFill>
                  <a:srgbClr val="000000"/>
                </a:solidFill>
              </a:rPr>
              <a:t>。因此可以编写出程序段：</a:t>
            </a:r>
          </a:p>
          <a:p>
            <a:pPr eaLnBrk="1" hangingPunct="1"/>
            <a:r>
              <a:rPr lang="zh-CN" altLang="en-US" dirty="0"/>
              <a:t>      </a:t>
            </a:r>
            <a:r>
              <a:rPr lang="en-US" altLang="zh-CN" dirty="0"/>
              <a:t>SHR  AX, 1</a:t>
            </a:r>
          </a:p>
          <a:p>
            <a:pPr eaLnBrk="1" hangingPunct="1"/>
            <a:r>
              <a:rPr lang="en-US" altLang="zh-CN" dirty="0"/>
              <a:t>      ADC  AX, 0 </a:t>
            </a:r>
          </a:p>
        </p:txBody>
      </p:sp>
    </p:spTree>
    <p:extLst>
      <p:ext uri="{BB962C8B-B14F-4D97-AF65-F5344CB8AC3E}">
        <p14:creationId xmlns:p14="http://schemas.microsoft.com/office/powerpoint/2010/main" val="344721461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6"/>
          <p:cNvSpPr txBox="1">
            <a:spLocks noChangeArrowheads="1"/>
          </p:cNvSpPr>
          <p:nvPr/>
        </p:nvSpPr>
        <p:spPr bwMode="auto">
          <a:xfrm>
            <a:off x="827088" y="1700213"/>
            <a:ext cx="74898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另外，四舍五入操作还可以表述成：</a:t>
            </a:r>
          </a:p>
          <a:p>
            <a:pPr eaLnBrk="1" hangingPunct="1"/>
            <a:endParaRPr lang="zh-CN" altLang="en-US" dirty="0">
              <a:solidFill>
                <a:srgbClr val="000000"/>
              </a:solidFill>
            </a:endParaRPr>
          </a:p>
          <a:p>
            <a:pPr eaLnBrk="1" hangingPunct="1"/>
            <a:endParaRPr lang="zh-CN" altLang="en-US" dirty="0">
              <a:solidFill>
                <a:srgbClr val="000000"/>
              </a:solidFill>
            </a:endParaRPr>
          </a:p>
          <a:p>
            <a:pPr eaLnBrk="1" hangingPunct="1"/>
            <a:endParaRPr lang="zh-CN" altLang="en-US" dirty="0">
              <a:solidFill>
                <a:srgbClr val="000000"/>
              </a:solidFill>
            </a:endParaRPr>
          </a:p>
          <a:p>
            <a:pPr eaLnBrk="1" hangingPunct="1"/>
            <a:r>
              <a:rPr lang="zh-CN" altLang="en-US" dirty="0">
                <a:solidFill>
                  <a:srgbClr val="000000"/>
                </a:solidFill>
              </a:rPr>
              <a:t>其中方括号表示取整运算，这样可以在移位之前的最低位加上</a:t>
            </a:r>
            <a:r>
              <a:rPr lang="en-US" altLang="zh-CN" dirty="0">
                <a:solidFill>
                  <a:srgbClr val="000000"/>
                </a:solidFill>
              </a:rPr>
              <a:t>1</a:t>
            </a:r>
            <a:r>
              <a:rPr lang="zh-CN" altLang="en-US" dirty="0">
                <a:solidFill>
                  <a:srgbClr val="000000"/>
                </a:solidFill>
              </a:rPr>
              <a:t>，然后进行右移</a:t>
            </a:r>
            <a:r>
              <a:rPr lang="en-US" altLang="zh-CN" dirty="0">
                <a:solidFill>
                  <a:srgbClr val="000000"/>
                </a:solidFill>
              </a:rPr>
              <a:t>1</a:t>
            </a:r>
            <a:r>
              <a:rPr lang="zh-CN" altLang="en-US" dirty="0">
                <a:solidFill>
                  <a:srgbClr val="000000"/>
                </a:solidFill>
              </a:rPr>
              <a:t>位的操作。因此可以编写出程序段：</a:t>
            </a:r>
          </a:p>
          <a:p>
            <a:pPr eaLnBrk="1" hangingPunct="1"/>
            <a:r>
              <a:rPr lang="zh-CN" altLang="en-US" dirty="0"/>
              <a:t>       </a:t>
            </a:r>
            <a:r>
              <a:rPr lang="en-US" altLang="zh-CN" dirty="0"/>
              <a:t>INC  AX</a:t>
            </a:r>
          </a:p>
          <a:p>
            <a:pPr eaLnBrk="1" hangingPunct="1"/>
            <a:r>
              <a:rPr lang="en-US" altLang="zh-CN" dirty="0"/>
              <a:t>       SHR  AX, 1</a:t>
            </a:r>
          </a:p>
        </p:txBody>
      </p:sp>
      <p:graphicFrame>
        <p:nvGraphicFramePr>
          <p:cNvPr id="2" name="对象 1"/>
          <p:cNvGraphicFramePr>
            <a:graphicFrameLocks noChangeAspect="1"/>
          </p:cNvGraphicFramePr>
          <p:nvPr/>
        </p:nvGraphicFramePr>
        <p:xfrm>
          <a:off x="1835150" y="2341563"/>
          <a:ext cx="3960813" cy="1265237"/>
        </p:xfrm>
        <a:graphic>
          <a:graphicData uri="http://schemas.openxmlformats.org/presentationml/2006/ole">
            <mc:AlternateContent xmlns:mc="http://schemas.openxmlformats.org/markup-compatibility/2006">
              <mc:Choice xmlns:v="urn:schemas-microsoft-com:vml" Requires="v">
                <p:oleObj spid="_x0000_s10243" name="公式" r:id="rId3" imgW="1346200" imgH="431800" progId="Equation.3">
                  <p:embed/>
                </p:oleObj>
              </mc:Choice>
              <mc:Fallback>
                <p:oleObj name="公式" r:id="rId3" imgW="1346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341563"/>
                        <a:ext cx="3960813"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640232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683568" y="1317609"/>
            <a:ext cx="7920880" cy="830997"/>
          </a:xfrm>
          <a:prstGeom prst="rect">
            <a:avLst/>
          </a:prstGeom>
        </p:spPr>
        <p:txBody>
          <a:bodyPr wrap="square">
            <a:spAutoFit/>
          </a:bodyPr>
          <a:lstStyle/>
          <a:p>
            <a:r>
              <a:rPr lang="zh-CN" altLang="en-US" sz="2400" dirty="0">
                <a:solidFill>
                  <a:srgbClr val="000000"/>
                </a:solidFill>
              </a:rPr>
              <a:t>例</a:t>
            </a:r>
            <a:r>
              <a:rPr lang="en-US" altLang="zh-CN" sz="2400" dirty="0" smtClean="0">
                <a:solidFill>
                  <a:srgbClr val="000000"/>
                </a:solidFill>
              </a:rPr>
              <a:t>3.29    </a:t>
            </a:r>
            <a:r>
              <a:rPr lang="zh-CN" altLang="en-US" sz="2400" dirty="0" smtClean="0">
                <a:solidFill>
                  <a:srgbClr val="000000"/>
                </a:solidFill>
              </a:rPr>
              <a:t>将一个两位的组合</a:t>
            </a:r>
            <a:r>
              <a:rPr lang="en-US" altLang="zh-CN" sz="2400" dirty="0" smtClean="0">
                <a:solidFill>
                  <a:srgbClr val="000000"/>
                </a:solidFill>
              </a:rPr>
              <a:t>BCD</a:t>
            </a:r>
            <a:r>
              <a:rPr lang="zh-CN" altLang="en-US" sz="2400" dirty="0" smtClean="0">
                <a:solidFill>
                  <a:srgbClr val="000000"/>
                </a:solidFill>
              </a:rPr>
              <a:t>数转换成</a:t>
            </a:r>
            <a:r>
              <a:rPr lang="en-US" altLang="zh-CN" sz="2400" dirty="0" smtClean="0">
                <a:solidFill>
                  <a:srgbClr val="000000"/>
                </a:solidFill>
              </a:rPr>
              <a:t>ASCII</a:t>
            </a:r>
            <a:r>
              <a:rPr lang="zh-CN" altLang="en-US" sz="2400" dirty="0" smtClean="0">
                <a:solidFill>
                  <a:srgbClr val="000000"/>
                </a:solidFill>
              </a:rPr>
              <a:t>码，并存放在指定单元中</a:t>
            </a:r>
            <a:r>
              <a:rPr lang="en-US" altLang="zh-CN" sz="2400" dirty="0" smtClean="0">
                <a:solidFill>
                  <a:srgbClr val="000000"/>
                </a:solidFill>
              </a:rPr>
              <a:t>BUF</a:t>
            </a:r>
            <a:r>
              <a:rPr lang="zh-CN" altLang="en-US" sz="2400" dirty="0" smtClean="0">
                <a:solidFill>
                  <a:srgbClr val="000000"/>
                </a:solidFill>
              </a:rPr>
              <a:t>，假设该</a:t>
            </a:r>
            <a:r>
              <a:rPr lang="en-US" altLang="zh-CN" sz="2400" dirty="0" smtClean="0">
                <a:solidFill>
                  <a:srgbClr val="000000"/>
                </a:solidFill>
              </a:rPr>
              <a:t>BCD</a:t>
            </a:r>
            <a:r>
              <a:rPr lang="zh-CN" altLang="en-US" sz="2400" dirty="0" smtClean="0">
                <a:solidFill>
                  <a:srgbClr val="000000"/>
                </a:solidFill>
              </a:rPr>
              <a:t>数已经存放在</a:t>
            </a:r>
            <a:r>
              <a:rPr lang="en-US" altLang="zh-CN" sz="2400" dirty="0" smtClean="0">
                <a:solidFill>
                  <a:srgbClr val="000000"/>
                </a:solidFill>
              </a:rPr>
              <a:t>AL</a:t>
            </a:r>
            <a:r>
              <a:rPr lang="zh-CN" altLang="en-US" sz="2400" dirty="0" smtClean="0">
                <a:solidFill>
                  <a:srgbClr val="000000"/>
                </a:solidFill>
              </a:rPr>
              <a:t>中</a:t>
            </a:r>
            <a:endParaRPr lang="zh-CN" altLang="en-US" sz="2400" dirty="0"/>
          </a:p>
        </p:txBody>
      </p:sp>
      <p:sp>
        <p:nvSpPr>
          <p:cNvPr id="4" name="TextBox 3"/>
          <p:cNvSpPr txBox="1"/>
          <p:nvPr/>
        </p:nvSpPr>
        <p:spPr>
          <a:xfrm>
            <a:off x="1763688" y="2276872"/>
            <a:ext cx="2736304" cy="3170099"/>
          </a:xfrm>
          <a:prstGeom prst="rect">
            <a:avLst/>
          </a:prstGeom>
          <a:noFill/>
        </p:spPr>
        <p:txBody>
          <a:bodyPr wrap="square" rtlCol="0">
            <a:spAutoFit/>
          </a:bodyPr>
          <a:lstStyle/>
          <a:p>
            <a:r>
              <a:rPr lang="en-US" altLang="zh-CN" sz="2000" b="1" dirty="0" smtClean="0"/>
              <a:t>MOV    SI,    0</a:t>
            </a:r>
          </a:p>
          <a:p>
            <a:r>
              <a:rPr lang="en-US" altLang="zh-CN" sz="2000" b="1" dirty="0" smtClean="0"/>
              <a:t>MOV    BL,   AL</a:t>
            </a:r>
          </a:p>
          <a:p>
            <a:r>
              <a:rPr lang="en-US" altLang="zh-CN" sz="2000" b="1" dirty="0" smtClean="0"/>
              <a:t>AND     AL,  0FH</a:t>
            </a:r>
          </a:p>
          <a:p>
            <a:r>
              <a:rPr lang="en-US" altLang="zh-CN" sz="2000" b="1" dirty="0" smtClean="0"/>
              <a:t>ADD     AL,  30H</a:t>
            </a:r>
          </a:p>
          <a:p>
            <a:r>
              <a:rPr lang="en-US" altLang="zh-CN" sz="2000" b="1" dirty="0" smtClean="0"/>
              <a:t>MOV    BUF[SI],   AL</a:t>
            </a:r>
          </a:p>
          <a:p>
            <a:r>
              <a:rPr lang="en-US" altLang="zh-CN" sz="2000" b="1" dirty="0" smtClean="0"/>
              <a:t>MOV    CL,   04 </a:t>
            </a:r>
          </a:p>
          <a:p>
            <a:r>
              <a:rPr lang="en-US" altLang="zh-CN" sz="2000" b="1" dirty="0" smtClean="0"/>
              <a:t>SHR     BL,  CL</a:t>
            </a:r>
          </a:p>
          <a:p>
            <a:r>
              <a:rPr lang="en-US" altLang="zh-CN" sz="2000" b="1" dirty="0" smtClean="0"/>
              <a:t>ADD     BL,  30H</a:t>
            </a:r>
          </a:p>
          <a:p>
            <a:r>
              <a:rPr lang="en-US" altLang="zh-CN" sz="2000" b="1" dirty="0" smtClean="0"/>
              <a:t>INC       SI</a:t>
            </a:r>
          </a:p>
          <a:p>
            <a:r>
              <a:rPr lang="en-US" altLang="zh-CN" sz="2000" b="1" dirty="0" smtClean="0"/>
              <a:t>MOV     BUF[SI],   BL </a:t>
            </a:r>
            <a:endParaRPr lang="zh-CN" altLang="en-US" sz="2000" b="1" dirty="0"/>
          </a:p>
        </p:txBody>
      </p:sp>
      <p:cxnSp>
        <p:nvCxnSpPr>
          <p:cNvPr id="6" name="直接连接符 5"/>
          <p:cNvCxnSpPr/>
          <p:nvPr/>
        </p:nvCxnSpPr>
        <p:spPr>
          <a:xfrm>
            <a:off x="1763688" y="3501008"/>
            <a:ext cx="20882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13019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
          <p:cNvSpPr txBox="1">
            <a:spLocks noChangeArrowheads="1"/>
          </p:cNvSpPr>
          <p:nvPr/>
        </p:nvSpPr>
        <p:spPr bwMode="auto">
          <a:xfrm>
            <a:off x="309503" y="1955400"/>
            <a:ext cx="8569325" cy="576262"/>
          </a:xfrm>
          <a:prstGeom prst="rect">
            <a:avLst/>
          </a:prstGeom>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90000"/>
              </a:lnSpc>
              <a:spcBef>
                <a:spcPct val="50000"/>
              </a:spcBef>
              <a:buFont typeface="Monotype Sorts" pitchFamily="2" charset="2"/>
              <a:buNone/>
            </a:pPr>
            <a:r>
              <a:rPr lang="zh-CN" altLang="en-US" smtClean="0">
                <a:solidFill>
                  <a:srgbClr val="FF0000"/>
                </a:solidFill>
                <a:latin typeface="Times New Roman" pitchFamily="18" charset="0"/>
              </a:rPr>
              <a:t>例</a:t>
            </a:r>
            <a:r>
              <a:rPr lang="en-US" altLang="zh-CN" smtClean="0">
                <a:solidFill>
                  <a:srgbClr val="FF0000"/>
                </a:solidFill>
                <a:latin typeface="Times New Roman" pitchFamily="18" charset="0"/>
              </a:rPr>
              <a:t>4</a:t>
            </a:r>
            <a:r>
              <a:rPr lang="zh-CN" altLang="en-US" smtClean="0">
                <a:latin typeface="Times New Roman" pitchFamily="18" charset="0"/>
              </a:rPr>
              <a:t>、将</a:t>
            </a:r>
            <a:r>
              <a:rPr lang="en-US" altLang="zh-CN" smtClean="0">
                <a:latin typeface="Times New Roman" pitchFamily="18" charset="0"/>
              </a:rPr>
              <a:t>32</a:t>
            </a:r>
            <a:r>
              <a:rPr lang="zh-CN" altLang="en-US" smtClean="0">
                <a:latin typeface="Times New Roman" pitchFamily="18" charset="0"/>
              </a:rPr>
              <a:t>位数据（</a:t>
            </a:r>
            <a:r>
              <a:rPr lang="en-US" altLang="zh-CN" smtClean="0">
                <a:latin typeface="Times New Roman" pitchFamily="18" charset="0"/>
              </a:rPr>
              <a:t>DX,AX)</a:t>
            </a:r>
            <a:r>
              <a:rPr lang="zh-CN" altLang="en-US" smtClean="0">
                <a:latin typeface="Times New Roman" pitchFamily="18" charset="0"/>
              </a:rPr>
              <a:t>中的内容左移</a:t>
            </a:r>
            <a:r>
              <a:rPr lang="en-US" altLang="zh-CN" smtClean="0">
                <a:latin typeface="Times New Roman" pitchFamily="18" charset="0"/>
              </a:rPr>
              <a:t>1</a:t>
            </a:r>
            <a:r>
              <a:rPr lang="zh-CN" altLang="en-US" smtClean="0">
                <a:latin typeface="Times New Roman" pitchFamily="18" charset="0"/>
              </a:rPr>
              <a:t>位。</a:t>
            </a:r>
            <a:endParaRPr lang="zh-CN" altLang="en-US">
              <a:latin typeface="Times New Roman" pitchFamily="18" charset="0"/>
            </a:endParaRPr>
          </a:p>
        </p:txBody>
      </p:sp>
      <p:sp>
        <p:nvSpPr>
          <p:cNvPr id="4" name="Rectangle 3"/>
          <p:cNvSpPr>
            <a:spLocks noChangeArrowheads="1"/>
          </p:cNvSpPr>
          <p:nvPr/>
        </p:nvSpPr>
        <p:spPr bwMode="auto">
          <a:xfrm>
            <a:off x="236478" y="4403325"/>
            <a:ext cx="8569325" cy="576262"/>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50000"/>
              </a:spcBef>
              <a:buClr>
                <a:schemeClr val="accent1"/>
              </a:buClr>
              <a:buSzPct val="75000"/>
              <a:buFont typeface="Monotype Sorts" pitchFamily="2" charset="2"/>
              <a:buNone/>
            </a:pPr>
            <a:r>
              <a:rPr lang="zh-CN" altLang="en-US" sz="3200" b="1" dirty="0">
                <a:solidFill>
                  <a:srgbClr val="FF0000"/>
                </a:solidFill>
              </a:rPr>
              <a:t>例</a:t>
            </a:r>
            <a:r>
              <a:rPr lang="en-US" altLang="zh-CN" sz="3200" b="1" dirty="0">
                <a:solidFill>
                  <a:srgbClr val="FF0000"/>
                </a:solidFill>
              </a:rPr>
              <a:t>5</a:t>
            </a:r>
            <a:r>
              <a:rPr lang="zh-CN" altLang="en-US" sz="3200" b="1" dirty="0"/>
              <a:t>、将</a:t>
            </a:r>
            <a:r>
              <a:rPr lang="en-US" altLang="zh-CN" sz="3200" b="1" dirty="0"/>
              <a:t>32</a:t>
            </a:r>
            <a:r>
              <a:rPr lang="zh-CN" altLang="en-US" sz="3200" b="1" dirty="0"/>
              <a:t>位数据（</a:t>
            </a:r>
            <a:r>
              <a:rPr lang="en-US" altLang="zh-CN" sz="3200" b="1" dirty="0"/>
              <a:t>DX,AX)</a:t>
            </a:r>
            <a:r>
              <a:rPr lang="zh-CN" altLang="en-US" sz="3200" b="1" dirty="0"/>
              <a:t>中的内容右移</a:t>
            </a:r>
            <a:r>
              <a:rPr lang="en-US" altLang="zh-CN" sz="3200" b="1" dirty="0"/>
              <a:t>2</a:t>
            </a:r>
            <a:r>
              <a:rPr lang="zh-CN" altLang="en-US" sz="3200" b="1" dirty="0"/>
              <a:t>位。</a:t>
            </a:r>
          </a:p>
        </p:txBody>
      </p:sp>
    </p:spTree>
    <p:extLst>
      <p:ext uri="{BB962C8B-B14F-4D97-AF65-F5344CB8AC3E}">
        <p14:creationId xmlns:p14="http://schemas.microsoft.com/office/powerpoint/2010/main" val="12028904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78"/>
          <p:cNvSpPr>
            <a:spLocks noChangeArrowheads="1"/>
          </p:cNvSpPr>
          <p:nvPr/>
        </p:nvSpPr>
        <p:spPr bwMode="auto">
          <a:xfrm>
            <a:off x="251520" y="1268760"/>
            <a:ext cx="5616575" cy="744537"/>
          </a:xfrm>
          <a:prstGeom prst="rect">
            <a:avLst/>
          </a:prstGeom>
          <a:solidFill>
            <a:srgbClr val="339933"/>
          </a:solidFill>
          <a:ln w="9525">
            <a:solidFill>
              <a:srgbClr val="FFFFCC"/>
            </a:solidFill>
            <a:miter lim="800000"/>
            <a:headEnd/>
            <a:tailEnd/>
          </a:ln>
          <a:effectLst>
            <a:outerShdw dist="107763" dir="2700000" algn="ctr" rotWithShape="0">
              <a:schemeClr val="bg2"/>
            </a:outerShdw>
          </a:effectLst>
        </p:spPr>
        <p:txBody>
          <a:bodyPr wrap="none" anchor="ctr"/>
          <a:lstStyle/>
          <a:p>
            <a:pPr algn="ctr">
              <a:defRPr/>
            </a:pPr>
            <a:r>
              <a:rPr lang="zh-CN" altLang="en-US" sz="4400" dirty="0" smtClean="0">
                <a:solidFill>
                  <a:schemeClr val="bg1"/>
                </a:solidFill>
                <a:latin typeface="华文行楷" pitchFamily="2" charset="-122"/>
                <a:ea typeface="华文行楷" pitchFamily="2" charset="-122"/>
              </a:rPr>
              <a:t>标志</a:t>
            </a:r>
            <a:r>
              <a:rPr lang="zh-CN" altLang="en-US" sz="4400" dirty="0">
                <a:solidFill>
                  <a:schemeClr val="bg1"/>
                </a:solidFill>
                <a:latin typeface="华文行楷" pitchFamily="2" charset="-122"/>
                <a:ea typeface="华文行楷" pitchFamily="2" charset="-122"/>
              </a:rPr>
              <a:t>位操作指令</a:t>
            </a:r>
          </a:p>
        </p:txBody>
      </p:sp>
      <p:graphicFrame>
        <p:nvGraphicFramePr>
          <p:cNvPr id="5" name="Group 42"/>
          <p:cNvGraphicFramePr>
            <a:graphicFrameLocks noGrp="1"/>
          </p:cNvGraphicFramePr>
          <p:nvPr/>
        </p:nvGraphicFramePr>
        <p:xfrm>
          <a:off x="457200" y="2514600"/>
          <a:ext cx="4191000" cy="3427414"/>
        </p:xfrm>
        <a:graphic>
          <a:graphicData uri="http://schemas.openxmlformats.org/drawingml/2006/table">
            <a:tbl>
              <a:tblPr/>
              <a:tblGrid>
                <a:gridCol w="2057400"/>
                <a:gridCol w="2133600"/>
              </a:tblGrid>
              <a:tr h="5667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dirty="0" smtClean="0">
                          <a:ln>
                            <a:noFill/>
                          </a:ln>
                          <a:solidFill>
                            <a:schemeClr val="bg1"/>
                          </a:solidFill>
                          <a:effectLst/>
                          <a:latin typeface="Tahoma" pitchFamily="34" charset="0"/>
                          <a:ea typeface="宋体" pitchFamily="2" charset="-122"/>
                        </a:rPr>
                        <a:t>助记符格式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功能说明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62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CLC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0       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STC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1       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6048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CMC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CF       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78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CLD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0       DF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207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dirty="0" smtClean="0">
                          <a:ln>
                            <a:noFill/>
                          </a:ln>
                          <a:solidFill>
                            <a:schemeClr val="bg1"/>
                          </a:solidFill>
                          <a:effectLst/>
                          <a:latin typeface="Tahoma" pitchFamily="34" charset="0"/>
                          <a:ea typeface="宋体" pitchFamily="2" charset="-122"/>
                        </a:rPr>
                        <a:t>STD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1       DF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bl>
          </a:graphicData>
        </a:graphic>
      </p:graphicFrame>
      <p:graphicFrame>
        <p:nvGraphicFramePr>
          <p:cNvPr id="6" name="Group 68"/>
          <p:cNvGraphicFramePr>
            <a:graphicFrameLocks noGrp="1"/>
          </p:cNvGraphicFramePr>
          <p:nvPr/>
        </p:nvGraphicFramePr>
        <p:xfrm>
          <a:off x="4648200" y="2514600"/>
          <a:ext cx="4191000" cy="2906714"/>
        </p:xfrm>
        <a:graphic>
          <a:graphicData uri="http://schemas.openxmlformats.org/drawingml/2006/table">
            <a:tbl>
              <a:tblPr/>
              <a:tblGrid>
                <a:gridCol w="2057400"/>
                <a:gridCol w="2133600"/>
              </a:tblGrid>
              <a:tr h="5667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助记符格式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smtClean="0">
                          <a:ln>
                            <a:noFill/>
                          </a:ln>
                          <a:solidFill>
                            <a:schemeClr val="bg1"/>
                          </a:solidFill>
                          <a:effectLst/>
                          <a:latin typeface="Tahoma" pitchFamily="34" charset="0"/>
                          <a:ea typeface="宋体" pitchFamily="2" charset="-122"/>
                        </a:rPr>
                        <a:t>功能说明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62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CLI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0       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STI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1" i="0" u="none" strike="noStrike" cap="none" normalizeH="0" baseline="0" smtClean="0">
                          <a:ln>
                            <a:noFill/>
                          </a:ln>
                          <a:solidFill>
                            <a:schemeClr val="bg1"/>
                          </a:solidFill>
                          <a:effectLst/>
                          <a:latin typeface="Tahoma" pitchFamily="34" charset="0"/>
                          <a:ea typeface="宋体" pitchFamily="2" charset="-122"/>
                        </a:rPr>
                        <a:t>1       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6048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zh-CN" sz="2400" b="1" i="0" u="none" strike="noStrike" cap="none" normalizeH="0" baseline="0" smtClean="0">
                        <a:ln>
                          <a:noFill/>
                        </a:ln>
                        <a:solidFill>
                          <a:schemeClr val="bg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zh-CN" sz="2400" b="1" i="0" u="none" strike="noStrike" cap="none" normalizeH="0" baseline="0" smtClean="0">
                        <a:ln>
                          <a:noFill/>
                        </a:ln>
                        <a:solidFill>
                          <a:schemeClr val="bg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r h="5778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zh-CN" sz="2400" b="1" i="0" u="none" strike="noStrike" cap="none" normalizeH="0" baseline="0" smtClean="0">
                        <a:ln>
                          <a:noFill/>
                        </a:ln>
                        <a:solidFill>
                          <a:schemeClr val="bg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zh-CN" sz="2400" b="1" i="0" u="none" strike="noStrike" cap="none" normalizeH="0" baseline="0" smtClean="0">
                        <a:ln>
                          <a:noFill/>
                        </a:ln>
                        <a:solidFill>
                          <a:schemeClr val="bg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00FF"/>
                        </a:gs>
                        <a:gs pos="100000">
                          <a:srgbClr val="0000FF">
                            <a:gamma/>
                            <a:shade val="42353"/>
                            <a:invGamma/>
                          </a:srgbClr>
                        </a:gs>
                      </a:gsLst>
                      <a:path path="shape">
                        <a:fillToRect l="50000" t="50000" r="50000" b="50000"/>
                      </a:path>
                    </a:gradFill>
                  </a:tcPr>
                </a:tc>
              </a:tr>
            </a:tbl>
          </a:graphicData>
        </a:graphic>
      </p:graphicFrame>
      <p:sp>
        <p:nvSpPr>
          <p:cNvPr id="7" name="Line 69"/>
          <p:cNvSpPr>
            <a:spLocks noChangeShapeType="1"/>
          </p:cNvSpPr>
          <p:nvPr/>
        </p:nvSpPr>
        <p:spPr bwMode="auto">
          <a:xfrm flipH="1">
            <a:off x="7543800" y="2133600"/>
            <a:ext cx="53340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70"/>
          <p:cNvSpPr>
            <a:spLocks noChangeShapeType="1"/>
          </p:cNvSpPr>
          <p:nvPr/>
        </p:nvSpPr>
        <p:spPr bwMode="auto">
          <a:xfrm flipH="1">
            <a:off x="3200400" y="32766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Line 71"/>
          <p:cNvSpPr>
            <a:spLocks noChangeShapeType="1"/>
          </p:cNvSpPr>
          <p:nvPr/>
        </p:nvSpPr>
        <p:spPr bwMode="auto">
          <a:xfrm flipH="1">
            <a:off x="7467600" y="33528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 name="Line 72"/>
          <p:cNvSpPr>
            <a:spLocks noChangeShapeType="1"/>
          </p:cNvSpPr>
          <p:nvPr/>
        </p:nvSpPr>
        <p:spPr bwMode="auto">
          <a:xfrm flipH="1">
            <a:off x="3200400" y="38862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73"/>
          <p:cNvSpPr>
            <a:spLocks noChangeShapeType="1"/>
          </p:cNvSpPr>
          <p:nvPr/>
        </p:nvSpPr>
        <p:spPr bwMode="auto">
          <a:xfrm flipH="1">
            <a:off x="3276600" y="44958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74"/>
          <p:cNvSpPr>
            <a:spLocks noChangeShapeType="1"/>
          </p:cNvSpPr>
          <p:nvPr/>
        </p:nvSpPr>
        <p:spPr bwMode="auto">
          <a:xfrm flipH="1">
            <a:off x="3200400" y="51054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75"/>
          <p:cNvSpPr>
            <a:spLocks noChangeShapeType="1"/>
          </p:cNvSpPr>
          <p:nvPr/>
        </p:nvSpPr>
        <p:spPr bwMode="auto">
          <a:xfrm flipH="1">
            <a:off x="3200400" y="56388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76"/>
          <p:cNvSpPr>
            <a:spLocks noChangeShapeType="1"/>
          </p:cNvSpPr>
          <p:nvPr/>
        </p:nvSpPr>
        <p:spPr bwMode="auto">
          <a:xfrm flipH="1">
            <a:off x="7391400" y="3886200"/>
            <a:ext cx="533400" cy="0"/>
          </a:xfrm>
          <a:prstGeom prst="line">
            <a:avLst/>
          </a:prstGeom>
          <a:noFill/>
          <a:ln w="38100">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77"/>
          <p:cNvSpPr>
            <a:spLocks noChangeShapeType="1"/>
          </p:cNvSpPr>
          <p:nvPr/>
        </p:nvSpPr>
        <p:spPr bwMode="auto">
          <a:xfrm flipH="1">
            <a:off x="2971800" y="4267200"/>
            <a:ext cx="304800" cy="0"/>
          </a:xfrm>
          <a:prstGeom prst="line">
            <a:avLst/>
          </a:prstGeom>
          <a:noFill/>
          <a:ln w="38100">
            <a:solidFill>
              <a:srgbClr val="FF010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36783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402638470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34116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74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1691680" y="4077072"/>
            <a:ext cx="6120680"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70248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
          <p:cNvSpPr>
            <a:spLocks noChangeArrowheads="1"/>
          </p:cNvSpPr>
          <p:nvPr/>
        </p:nvSpPr>
        <p:spPr bwMode="auto">
          <a:xfrm>
            <a:off x="685800" y="1684338"/>
            <a:ext cx="8369407" cy="41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3200" b="1" dirty="0">
                <a:solidFill>
                  <a:srgbClr val="0107F7"/>
                </a:solidFill>
              </a:rPr>
              <a:t>   </a:t>
            </a:r>
          </a:p>
          <a:p>
            <a:pPr>
              <a:lnSpc>
                <a:spcPct val="80000"/>
              </a:lnSpc>
            </a:pPr>
            <a:r>
              <a:rPr lang="en-US" altLang="zh-CN" sz="3200" b="1" dirty="0">
                <a:solidFill>
                  <a:srgbClr val="0107F7"/>
                </a:solidFill>
              </a:rPr>
              <a:t>   </a:t>
            </a:r>
            <a:r>
              <a:rPr lang="zh-CN" altLang="en-US" sz="3200" b="1" dirty="0">
                <a:solidFill>
                  <a:srgbClr val="000000"/>
                </a:solidFill>
              </a:rPr>
              <a:t>寻找的操作数作地址用，给</a:t>
            </a:r>
            <a:r>
              <a:rPr lang="en-US" altLang="zh-CN" sz="3200" b="1" dirty="0">
                <a:solidFill>
                  <a:srgbClr val="000000"/>
                </a:solidFill>
              </a:rPr>
              <a:t>IP</a:t>
            </a:r>
            <a:r>
              <a:rPr lang="zh-CN" altLang="en-US" sz="3200" b="1" dirty="0">
                <a:solidFill>
                  <a:srgbClr val="000000"/>
                </a:solidFill>
              </a:rPr>
              <a:t>或给</a:t>
            </a:r>
            <a:r>
              <a:rPr lang="en-US" altLang="zh-CN" sz="3200" b="1" dirty="0">
                <a:solidFill>
                  <a:srgbClr val="000000"/>
                </a:solidFill>
              </a:rPr>
              <a:t>CS:IP,</a:t>
            </a:r>
          </a:p>
          <a:p>
            <a:pPr>
              <a:lnSpc>
                <a:spcPct val="80000"/>
              </a:lnSpc>
            </a:pPr>
            <a:r>
              <a:rPr lang="zh-CN" altLang="en-US" sz="3200" b="1" dirty="0">
                <a:solidFill>
                  <a:srgbClr val="000000"/>
                </a:solidFill>
              </a:rPr>
              <a:t>从而实现程序的转移。</a:t>
            </a:r>
          </a:p>
          <a:p>
            <a:pPr>
              <a:lnSpc>
                <a:spcPct val="80000"/>
              </a:lnSpc>
            </a:pPr>
            <a:r>
              <a:rPr lang="zh-CN" altLang="en-US" sz="3200" b="1" dirty="0">
                <a:solidFill>
                  <a:srgbClr val="000000"/>
                </a:solidFill>
              </a:rPr>
              <a:t>   如果程序转移后</a:t>
            </a:r>
            <a:r>
              <a:rPr lang="zh-CN" altLang="en-US" sz="3200" b="1" dirty="0">
                <a:solidFill>
                  <a:srgbClr val="FF0000"/>
                </a:solidFill>
              </a:rPr>
              <a:t>只有</a:t>
            </a:r>
            <a:r>
              <a:rPr lang="en-US" altLang="zh-CN" sz="3200" b="1" dirty="0">
                <a:solidFill>
                  <a:srgbClr val="FF0000"/>
                </a:solidFill>
              </a:rPr>
              <a:t>IP</a:t>
            </a:r>
            <a:r>
              <a:rPr lang="zh-CN" altLang="en-US" sz="3200" b="1" dirty="0">
                <a:solidFill>
                  <a:srgbClr val="FF0000"/>
                </a:solidFill>
              </a:rPr>
              <a:t>发生了改变，则称</a:t>
            </a:r>
          </a:p>
          <a:p>
            <a:pPr>
              <a:lnSpc>
                <a:spcPct val="80000"/>
              </a:lnSpc>
            </a:pPr>
            <a:r>
              <a:rPr lang="zh-CN" altLang="en-US" sz="3200" b="1" dirty="0">
                <a:solidFill>
                  <a:srgbClr val="FF0000"/>
                </a:solidFill>
              </a:rPr>
              <a:t>为段内转移</a:t>
            </a:r>
            <a:r>
              <a:rPr lang="zh-CN" altLang="en-US" sz="3200" b="1" dirty="0">
                <a:solidFill>
                  <a:srgbClr val="000000"/>
                </a:solidFill>
              </a:rPr>
              <a:t>或者称为近程转移（也称为</a:t>
            </a:r>
            <a:r>
              <a:rPr lang="en-US" altLang="zh-CN" sz="3200" b="1" dirty="0">
                <a:solidFill>
                  <a:srgbClr val="000000"/>
                </a:solidFill>
              </a:rPr>
              <a:t>NEAR</a:t>
            </a:r>
          </a:p>
          <a:p>
            <a:pPr>
              <a:lnSpc>
                <a:spcPct val="80000"/>
              </a:lnSpc>
            </a:pPr>
            <a:r>
              <a:rPr lang="zh-CN" altLang="en-US" sz="3200" b="1" dirty="0">
                <a:solidFill>
                  <a:srgbClr val="000000"/>
                </a:solidFill>
              </a:rPr>
              <a:t>型转移）。</a:t>
            </a:r>
          </a:p>
          <a:p>
            <a:pPr>
              <a:lnSpc>
                <a:spcPct val="80000"/>
              </a:lnSpc>
            </a:pPr>
            <a:r>
              <a:rPr lang="zh-CN" altLang="en-US" sz="3200" b="1" dirty="0">
                <a:solidFill>
                  <a:srgbClr val="000000"/>
                </a:solidFill>
              </a:rPr>
              <a:t>   如果程序转移后</a:t>
            </a:r>
            <a:r>
              <a:rPr lang="en-US" altLang="zh-CN" sz="3200" b="1" dirty="0">
                <a:solidFill>
                  <a:srgbClr val="FF0000"/>
                </a:solidFill>
              </a:rPr>
              <a:t>CS</a:t>
            </a:r>
            <a:r>
              <a:rPr lang="zh-CN" altLang="en-US" sz="3200" b="1" dirty="0">
                <a:solidFill>
                  <a:srgbClr val="FF0000"/>
                </a:solidFill>
              </a:rPr>
              <a:t>、</a:t>
            </a:r>
            <a:r>
              <a:rPr lang="en-US" altLang="zh-CN" sz="3200" b="1" dirty="0">
                <a:solidFill>
                  <a:srgbClr val="FF0000"/>
                </a:solidFill>
              </a:rPr>
              <a:t>IP</a:t>
            </a:r>
            <a:r>
              <a:rPr lang="zh-CN" altLang="en-US" sz="3200" b="1" dirty="0">
                <a:solidFill>
                  <a:srgbClr val="FF0000"/>
                </a:solidFill>
              </a:rPr>
              <a:t>均发生了改变，则</a:t>
            </a:r>
          </a:p>
          <a:p>
            <a:pPr>
              <a:lnSpc>
                <a:spcPct val="80000"/>
              </a:lnSpc>
            </a:pPr>
            <a:r>
              <a:rPr lang="zh-CN" altLang="en-US" sz="3200" b="1" dirty="0">
                <a:solidFill>
                  <a:srgbClr val="FF0000"/>
                </a:solidFill>
              </a:rPr>
              <a:t>称为段间转移</a:t>
            </a:r>
            <a:r>
              <a:rPr lang="zh-CN" altLang="en-US" sz="3200" b="1" dirty="0">
                <a:solidFill>
                  <a:srgbClr val="000000"/>
                </a:solidFill>
              </a:rPr>
              <a:t>或者称为远程转移（也称为</a:t>
            </a:r>
            <a:r>
              <a:rPr lang="en-US" altLang="zh-CN" sz="3200" b="1" dirty="0">
                <a:solidFill>
                  <a:srgbClr val="000000"/>
                </a:solidFill>
              </a:rPr>
              <a:t>FAR</a:t>
            </a:r>
          </a:p>
          <a:p>
            <a:pPr>
              <a:lnSpc>
                <a:spcPct val="80000"/>
              </a:lnSpc>
            </a:pPr>
            <a:r>
              <a:rPr lang="zh-CN" altLang="en-US" sz="3200" b="1" dirty="0">
                <a:solidFill>
                  <a:srgbClr val="000000"/>
                </a:solidFill>
              </a:rPr>
              <a:t>型转移）。</a:t>
            </a:r>
          </a:p>
          <a:p>
            <a:pPr>
              <a:lnSpc>
                <a:spcPct val="80000"/>
              </a:lnSpc>
            </a:pPr>
            <a:r>
              <a:rPr lang="zh-CN" altLang="en-US" sz="4400" b="1" dirty="0">
                <a:solidFill>
                  <a:srgbClr val="000000"/>
                </a:solidFill>
              </a:rPr>
              <a:t>   </a:t>
            </a:r>
          </a:p>
        </p:txBody>
      </p:sp>
    </p:spTree>
    <p:extLst>
      <p:ext uri="{BB962C8B-B14F-4D97-AF65-F5344CB8AC3E}">
        <p14:creationId xmlns:p14="http://schemas.microsoft.com/office/powerpoint/2010/main" val="3287500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457200" y="1571625"/>
            <a:ext cx="324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dirty="0">
                <a:solidFill>
                  <a:srgbClr val="1D528D"/>
                </a:solidFill>
                <a:latin typeface="Arial" charset="0"/>
              </a:rPr>
              <a:t>2.</a:t>
            </a:r>
            <a:r>
              <a:rPr lang="zh-CN" altLang="en-US" sz="4000" b="1" dirty="0">
                <a:solidFill>
                  <a:srgbClr val="1D528D"/>
                </a:solidFill>
                <a:latin typeface="Arial" charset="0"/>
              </a:rPr>
              <a:t>字符串常数</a:t>
            </a:r>
          </a:p>
        </p:txBody>
      </p:sp>
      <p:sp>
        <p:nvSpPr>
          <p:cNvPr id="4" name="Rectangle 6"/>
          <p:cNvSpPr>
            <a:spLocks noChangeArrowheads="1"/>
          </p:cNvSpPr>
          <p:nvPr/>
        </p:nvSpPr>
        <p:spPr bwMode="auto">
          <a:xfrm>
            <a:off x="533400" y="2389188"/>
            <a:ext cx="62600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solidFill>
                  <a:srgbClr val="000000"/>
                </a:solidFill>
                <a:latin typeface="Arial" charset="0"/>
              </a:rPr>
              <a:t>   </a:t>
            </a:r>
            <a:r>
              <a:rPr lang="zh-CN" altLang="en-US" sz="2800" b="1" dirty="0">
                <a:solidFill>
                  <a:srgbClr val="000000"/>
                </a:solidFill>
                <a:latin typeface="Arial" charset="0"/>
              </a:rPr>
              <a:t>字符串常数是由单引号</a:t>
            </a:r>
            <a:r>
              <a:rPr lang="zh-CN" altLang="en-US" sz="2800" b="1" dirty="0">
                <a:solidFill>
                  <a:srgbClr val="000000"/>
                </a:solidFill>
                <a:latin typeface="Times New Roman" pitchFamily="18" charset="0"/>
              </a:rPr>
              <a:t>“</a:t>
            </a:r>
            <a:r>
              <a:rPr lang="zh-CN" altLang="en-US" sz="2800" b="1" dirty="0">
                <a:solidFill>
                  <a:srgbClr val="000000"/>
                </a:solidFill>
                <a:latin typeface="Arial" charset="0"/>
              </a:rPr>
              <a:t> </a:t>
            </a:r>
            <a:r>
              <a:rPr lang="en-US" altLang="zh-CN" sz="2800" b="1" dirty="0">
                <a:solidFill>
                  <a:srgbClr val="FF0000"/>
                </a:solidFill>
                <a:latin typeface="Arial" charset="0"/>
              </a:rPr>
              <a:t>′</a:t>
            </a:r>
            <a:r>
              <a:rPr lang="en-US" altLang="zh-CN" sz="2800" b="1" dirty="0">
                <a:solidFill>
                  <a:srgbClr val="FF0000"/>
                </a:solidFill>
                <a:latin typeface="Times New Roman" pitchFamily="18" charset="0"/>
              </a:rPr>
              <a:t>……</a:t>
            </a:r>
            <a:r>
              <a:rPr lang="en-US" altLang="zh-CN" sz="2800" b="1" dirty="0">
                <a:solidFill>
                  <a:srgbClr val="FF0000"/>
                </a:solidFill>
                <a:latin typeface="Arial" charset="0"/>
              </a:rPr>
              <a:t> ′</a:t>
            </a:r>
            <a:r>
              <a:rPr lang="en-US" altLang="zh-CN" sz="2800" b="1" dirty="0">
                <a:solidFill>
                  <a:srgbClr val="000000"/>
                </a:solidFill>
                <a:latin typeface="Times New Roman" pitchFamily="18" charset="0"/>
              </a:rPr>
              <a:t>”</a:t>
            </a:r>
            <a:r>
              <a:rPr lang="zh-CN" altLang="en-US" sz="2800" b="1" dirty="0">
                <a:solidFill>
                  <a:srgbClr val="000000"/>
                </a:solidFill>
                <a:latin typeface="Arial" charset="0"/>
              </a:rPr>
              <a:t>括起</a:t>
            </a:r>
          </a:p>
          <a:p>
            <a:pPr fontAlgn="base">
              <a:spcBef>
                <a:spcPct val="0"/>
              </a:spcBef>
              <a:spcAft>
                <a:spcPct val="0"/>
              </a:spcAft>
            </a:pPr>
            <a:r>
              <a:rPr lang="zh-CN" altLang="en-US" sz="2800" b="1" dirty="0">
                <a:solidFill>
                  <a:srgbClr val="000000"/>
                </a:solidFill>
                <a:latin typeface="Arial" charset="0"/>
              </a:rPr>
              <a:t>来的一串字符或者单个字符。</a:t>
            </a:r>
          </a:p>
        </p:txBody>
      </p:sp>
      <p:sp>
        <p:nvSpPr>
          <p:cNvPr id="5" name="Rectangle 7"/>
          <p:cNvSpPr>
            <a:spLocks noChangeArrowheads="1"/>
          </p:cNvSpPr>
          <p:nvPr/>
        </p:nvSpPr>
        <p:spPr bwMode="auto">
          <a:xfrm>
            <a:off x="381000" y="3657600"/>
            <a:ext cx="777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dirty="0">
                <a:solidFill>
                  <a:srgbClr val="FF0000"/>
                </a:solidFill>
                <a:latin typeface="Arial" charset="0"/>
              </a:rPr>
              <a:t>如：</a:t>
            </a:r>
            <a:r>
              <a:rPr lang="en-US" altLang="zh-CN" b="1" dirty="0">
                <a:solidFill>
                  <a:srgbClr val="000000"/>
                </a:solidFill>
                <a:latin typeface="Arial" charset="0"/>
              </a:rPr>
              <a:t>MOV DL , </a:t>
            </a:r>
            <a:r>
              <a:rPr lang="en-US" altLang="zh-CN" b="1" dirty="0">
                <a:solidFill>
                  <a:srgbClr val="FF0000"/>
                </a:solidFill>
                <a:latin typeface="Arial" charset="0"/>
              </a:rPr>
              <a:t>′</a:t>
            </a:r>
            <a:r>
              <a:rPr lang="en-US" altLang="zh-CN" b="1" dirty="0">
                <a:solidFill>
                  <a:srgbClr val="000000"/>
                </a:solidFill>
                <a:latin typeface="Arial" charset="0"/>
              </a:rPr>
              <a:t>A </a:t>
            </a:r>
            <a:r>
              <a:rPr lang="en-US" altLang="zh-CN" b="1" dirty="0">
                <a:solidFill>
                  <a:srgbClr val="FF0000"/>
                </a:solidFill>
                <a:latin typeface="Arial" charset="0"/>
              </a:rPr>
              <a:t>′   </a:t>
            </a:r>
            <a:r>
              <a:rPr lang="en-US" altLang="zh-CN" sz="2400" b="1" dirty="0">
                <a:solidFill>
                  <a:srgbClr val="000000"/>
                </a:solidFill>
                <a:latin typeface="Arial" charset="0"/>
              </a:rPr>
              <a:t>;</a:t>
            </a:r>
            <a:r>
              <a:rPr lang="en-US" altLang="zh-CN" b="1" dirty="0">
                <a:solidFill>
                  <a:srgbClr val="000000"/>
                </a:solidFill>
                <a:latin typeface="Arial" charset="0"/>
              </a:rPr>
              <a:t> </a:t>
            </a:r>
            <a:r>
              <a:rPr lang="en-US" altLang="zh-CN" b="1" dirty="0" smtClean="0">
                <a:solidFill>
                  <a:srgbClr val="000000"/>
                </a:solidFill>
                <a:latin typeface="Arial" charset="0"/>
              </a:rPr>
              <a:t>                      DL              41H</a:t>
            </a:r>
            <a:endParaRPr lang="en-US" altLang="zh-CN" b="1" dirty="0">
              <a:solidFill>
                <a:srgbClr val="000000"/>
              </a:solidFill>
              <a:latin typeface="Arial" charset="0"/>
            </a:endParaRPr>
          </a:p>
        </p:txBody>
      </p:sp>
      <p:sp>
        <p:nvSpPr>
          <p:cNvPr id="6" name="Rectangle 8"/>
          <p:cNvSpPr>
            <a:spLocks noChangeArrowheads="1"/>
          </p:cNvSpPr>
          <p:nvPr/>
        </p:nvSpPr>
        <p:spPr bwMode="auto">
          <a:xfrm>
            <a:off x="1143000" y="4343400"/>
            <a:ext cx="77724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BUF DB </a:t>
            </a:r>
            <a:r>
              <a:rPr lang="en-US" altLang="zh-CN" b="1" dirty="0">
                <a:solidFill>
                  <a:srgbClr val="FF0000"/>
                </a:solidFill>
                <a:latin typeface="Arial" charset="0"/>
              </a:rPr>
              <a:t>′</a:t>
            </a:r>
            <a:r>
              <a:rPr lang="en-US" altLang="zh-CN" b="1" dirty="0">
                <a:solidFill>
                  <a:srgbClr val="000000"/>
                </a:solidFill>
                <a:latin typeface="Arial" charset="0"/>
              </a:rPr>
              <a:t>12Aa </a:t>
            </a:r>
            <a:r>
              <a:rPr lang="en-US" altLang="zh-CN" b="1" dirty="0">
                <a:solidFill>
                  <a:srgbClr val="FF0000"/>
                </a:solidFill>
                <a:latin typeface="Arial" charset="0"/>
              </a:rPr>
              <a:t>′</a:t>
            </a:r>
            <a:r>
              <a:rPr lang="zh-CN" altLang="en-US" sz="2400" b="1" dirty="0">
                <a:solidFill>
                  <a:srgbClr val="000000"/>
                </a:solidFill>
                <a:latin typeface="Arial" charset="0"/>
              </a:rPr>
              <a:t>；将</a:t>
            </a:r>
            <a:r>
              <a:rPr lang="en-US" altLang="zh-CN" sz="2400" b="1" dirty="0">
                <a:solidFill>
                  <a:srgbClr val="FF0000"/>
                </a:solidFill>
                <a:latin typeface="Arial" charset="0"/>
              </a:rPr>
              <a:t>′</a:t>
            </a:r>
            <a:r>
              <a:rPr lang="en-US" altLang="zh-CN" sz="2400" b="1" dirty="0">
                <a:solidFill>
                  <a:srgbClr val="000000"/>
                </a:solidFill>
                <a:latin typeface="Arial" charset="0"/>
              </a:rPr>
              <a:t>12Aa</a:t>
            </a:r>
            <a:r>
              <a:rPr lang="en-US" altLang="zh-CN" sz="2400" b="1" dirty="0">
                <a:solidFill>
                  <a:srgbClr val="FF0000"/>
                </a:solidFill>
                <a:latin typeface="Arial" charset="0"/>
              </a:rPr>
              <a:t>′</a:t>
            </a:r>
            <a:r>
              <a:rPr lang="zh-CN" altLang="en-US" sz="2400" b="1" dirty="0">
                <a:solidFill>
                  <a:srgbClr val="000000"/>
                </a:solidFill>
                <a:latin typeface="Arial" charset="0"/>
              </a:rPr>
              <a:t>字符串定义给</a:t>
            </a:r>
          </a:p>
          <a:p>
            <a:pPr fontAlgn="base">
              <a:spcBef>
                <a:spcPct val="0"/>
              </a:spcBef>
              <a:spcAft>
                <a:spcPct val="0"/>
              </a:spcAft>
            </a:pPr>
            <a:r>
              <a:rPr lang="zh-CN" altLang="en-US" sz="2400" b="1" dirty="0">
                <a:solidFill>
                  <a:srgbClr val="000000"/>
                </a:solidFill>
                <a:latin typeface="Arial" charset="0"/>
              </a:rPr>
              <a:t>                     ；变</a:t>
            </a:r>
            <a:r>
              <a:rPr lang="en-US" altLang="zh-CN" sz="2400" b="1" dirty="0">
                <a:solidFill>
                  <a:srgbClr val="000000"/>
                </a:solidFill>
                <a:latin typeface="Arial" charset="0"/>
              </a:rPr>
              <a:t>BUF</a:t>
            </a:r>
            <a:r>
              <a:rPr lang="zh-CN" altLang="en-US" sz="2400" b="1" dirty="0">
                <a:solidFill>
                  <a:srgbClr val="000000"/>
                </a:solidFill>
                <a:latin typeface="Arial" charset="0"/>
              </a:rPr>
              <a:t>以下连续的（</a:t>
            </a:r>
            <a:r>
              <a:rPr lang="en-US" altLang="zh-CN" sz="2400" b="1" dirty="0">
                <a:solidFill>
                  <a:srgbClr val="000000"/>
                </a:solidFill>
                <a:latin typeface="Arial" charset="0"/>
              </a:rPr>
              <a:t>4</a:t>
            </a:r>
            <a:r>
              <a:rPr lang="zh-CN" altLang="en-US" sz="2400" b="1" dirty="0">
                <a:solidFill>
                  <a:srgbClr val="000000"/>
                </a:solidFill>
                <a:latin typeface="Arial" charset="0"/>
              </a:rPr>
              <a:t>个字</a:t>
            </a:r>
          </a:p>
          <a:p>
            <a:pPr fontAlgn="base">
              <a:spcBef>
                <a:spcPct val="0"/>
              </a:spcBef>
              <a:spcAft>
                <a:spcPct val="0"/>
              </a:spcAft>
            </a:pPr>
            <a:r>
              <a:rPr lang="zh-CN" altLang="en-US" sz="2400" b="1" dirty="0">
                <a:solidFill>
                  <a:srgbClr val="000000"/>
                </a:solidFill>
                <a:latin typeface="Arial" charset="0"/>
              </a:rPr>
              <a:t>                     ；节）存储器单元。 </a:t>
            </a:r>
          </a:p>
        </p:txBody>
      </p:sp>
      <p:sp>
        <p:nvSpPr>
          <p:cNvPr id="7" name="Line 11"/>
          <p:cNvSpPr>
            <a:spLocks noChangeShapeType="1"/>
          </p:cNvSpPr>
          <p:nvPr/>
        </p:nvSpPr>
        <p:spPr bwMode="auto">
          <a:xfrm flipH="1">
            <a:off x="4462264" y="3888432"/>
            <a:ext cx="685800" cy="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Tree>
    <p:extLst>
      <p:ext uri="{BB962C8B-B14F-4D97-AF65-F5344CB8AC3E}">
        <p14:creationId xmlns:p14="http://schemas.microsoft.com/office/powerpoint/2010/main" val="260021589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9"/>
          <p:cNvSpPr>
            <a:spLocks noChangeArrowheads="1"/>
          </p:cNvSpPr>
          <p:nvPr/>
        </p:nvSpPr>
        <p:spPr bwMode="auto">
          <a:xfrm>
            <a:off x="539552" y="16002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8086</a:t>
            </a:r>
            <a:r>
              <a:rPr lang="zh-CN" altLang="en-US" sz="2800" b="1">
                <a:solidFill>
                  <a:srgbClr val="000000"/>
                </a:solidFill>
              </a:rPr>
              <a:t>指令系统中的转移指令有两大类：</a:t>
            </a:r>
          </a:p>
        </p:txBody>
      </p:sp>
      <p:sp>
        <p:nvSpPr>
          <p:cNvPr id="4" name="AutoShape 10"/>
          <p:cNvSpPr>
            <a:spLocks/>
          </p:cNvSpPr>
          <p:nvPr/>
        </p:nvSpPr>
        <p:spPr bwMode="auto">
          <a:xfrm>
            <a:off x="1149152" y="2729389"/>
            <a:ext cx="228600" cy="408623"/>
          </a:xfrm>
          <a:prstGeom prst="leftBrace">
            <a:avLst>
              <a:gd name="adj1" fmla="val 30556"/>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b="1"/>
          </a:p>
        </p:txBody>
      </p:sp>
      <p:sp>
        <p:nvSpPr>
          <p:cNvPr id="5" name="Rectangle 11"/>
          <p:cNvSpPr>
            <a:spLocks noChangeArrowheads="1"/>
          </p:cNvSpPr>
          <p:nvPr/>
        </p:nvSpPr>
        <p:spPr bwMode="auto">
          <a:xfrm>
            <a:off x="1377752" y="2286000"/>
            <a:ext cx="77460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000000"/>
                </a:solidFill>
              </a:rPr>
              <a:t>无条件转移指令：有</a:t>
            </a:r>
            <a:r>
              <a:rPr lang="en-US" altLang="zh-CN" sz="2800" b="1" dirty="0">
                <a:solidFill>
                  <a:srgbClr val="000000"/>
                </a:solidFill>
              </a:rPr>
              <a:t>JMP</a:t>
            </a:r>
            <a:r>
              <a:rPr lang="zh-CN" altLang="en-US" sz="2800" b="1" dirty="0">
                <a:solidFill>
                  <a:srgbClr val="000000"/>
                </a:solidFill>
              </a:rPr>
              <a:t>、</a:t>
            </a:r>
            <a:r>
              <a:rPr lang="en-US" altLang="zh-CN" sz="2800" b="1" dirty="0">
                <a:solidFill>
                  <a:srgbClr val="000000"/>
                </a:solidFill>
              </a:rPr>
              <a:t>CALL</a:t>
            </a:r>
            <a:r>
              <a:rPr lang="zh-CN" altLang="en-US" sz="2800" b="1" dirty="0">
                <a:solidFill>
                  <a:srgbClr val="000000"/>
                </a:solidFill>
              </a:rPr>
              <a:t>、</a:t>
            </a:r>
            <a:r>
              <a:rPr lang="en-US" altLang="zh-CN" sz="2800" b="1" dirty="0">
                <a:solidFill>
                  <a:srgbClr val="000000"/>
                </a:solidFill>
              </a:rPr>
              <a:t>RET</a:t>
            </a:r>
            <a:r>
              <a:rPr lang="zh-CN" altLang="en-US" sz="2800" b="1" dirty="0">
                <a:solidFill>
                  <a:srgbClr val="000000"/>
                </a:solidFill>
              </a:rPr>
              <a:t>、</a:t>
            </a:r>
            <a:r>
              <a:rPr lang="en-US" altLang="zh-CN" sz="2800" b="1" dirty="0">
                <a:solidFill>
                  <a:srgbClr val="000000"/>
                </a:solidFill>
              </a:rPr>
              <a:t>IRET</a:t>
            </a:r>
          </a:p>
        </p:txBody>
      </p:sp>
      <p:sp>
        <p:nvSpPr>
          <p:cNvPr id="6" name="Rectangle 12"/>
          <p:cNvSpPr>
            <a:spLocks noChangeArrowheads="1"/>
          </p:cNvSpPr>
          <p:nvPr/>
        </p:nvSpPr>
        <p:spPr bwMode="auto">
          <a:xfrm>
            <a:off x="1377752" y="3048000"/>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000000"/>
                </a:solidFill>
              </a:rPr>
              <a:t>条件转移指令</a:t>
            </a:r>
            <a:r>
              <a:rPr lang="en-US" altLang="zh-CN" sz="2800" b="1">
                <a:solidFill>
                  <a:srgbClr val="000000"/>
                </a:solidFill>
              </a:rPr>
              <a:t>:</a:t>
            </a:r>
            <a:r>
              <a:rPr lang="zh-CN" altLang="en-US" sz="2800" b="1">
                <a:solidFill>
                  <a:srgbClr val="000000"/>
                </a:solidFill>
              </a:rPr>
              <a:t>如</a:t>
            </a:r>
            <a:r>
              <a:rPr lang="en-US" altLang="zh-CN" sz="2800" b="1">
                <a:solidFill>
                  <a:srgbClr val="000000"/>
                </a:solidFill>
              </a:rPr>
              <a:t>JZ</a:t>
            </a:r>
            <a:r>
              <a:rPr lang="zh-CN" altLang="en-US" sz="2800" b="1">
                <a:solidFill>
                  <a:srgbClr val="000000"/>
                </a:solidFill>
              </a:rPr>
              <a:t>、</a:t>
            </a:r>
            <a:r>
              <a:rPr lang="en-US" altLang="zh-CN" sz="2800" b="1">
                <a:solidFill>
                  <a:srgbClr val="000000"/>
                </a:solidFill>
              </a:rPr>
              <a:t>JC</a:t>
            </a:r>
            <a:r>
              <a:rPr lang="zh-CN" altLang="en-US" sz="2800" b="1">
                <a:solidFill>
                  <a:srgbClr val="000000"/>
                </a:solidFill>
              </a:rPr>
              <a:t>、</a:t>
            </a:r>
            <a:r>
              <a:rPr lang="en-US" altLang="zh-CN" sz="2800" b="1">
                <a:solidFill>
                  <a:srgbClr val="000000"/>
                </a:solidFill>
              </a:rPr>
              <a:t>JCXZ</a:t>
            </a:r>
            <a:r>
              <a:rPr lang="zh-CN" altLang="en-US" sz="2800" b="1">
                <a:solidFill>
                  <a:srgbClr val="000000"/>
                </a:solidFill>
              </a:rPr>
              <a:t>、</a:t>
            </a:r>
            <a:r>
              <a:rPr lang="en-US" altLang="zh-CN" sz="2800" b="1">
                <a:solidFill>
                  <a:srgbClr val="000000"/>
                </a:solidFill>
              </a:rPr>
              <a:t>LOOP</a:t>
            </a:r>
            <a:r>
              <a:rPr lang="zh-CN" altLang="en-US" sz="2800" b="1">
                <a:solidFill>
                  <a:srgbClr val="000000"/>
                </a:solidFill>
              </a:rPr>
              <a:t>等。</a:t>
            </a:r>
          </a:p>
        </p:txBody>
      </p:sp>
    </p:spTree>
    <p:extLst>
      <p:ext uri="{BB962C8B-B14F-4D97-AF65-F5344CB8AC3E}">
        <p14:creationId xmlns:p14="http://schemas.microsoft.com/office/powerpoint/2010/main" val="352563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7"/>
          <p:cNvSpPr txBox="1">
            <a:spLocks noChangeArrowheads="1"/>
          </p:cNvSpPr>
          <p:nvPr/>
        </p:nvSpPr>
        <p:spPr bwMode="auto">
          <a:xfrm>
            <a:off x="755650" y="1700213"/>
            <a:ext cx="7777163"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dirty="0">
                <a:solidFill>
                  <a:srgbClr val="000000"/>
                </a:solidFill>
              </a:rPr>
              <a:t>一、无条件转移指令</a:t>
            </a:r>
          </a:p>
          <a:p>
            <a:pPr eaLnBrk="1" hangingPunct="1"/>
            <a:r>
              <a:rPr lang="zh-CN" altLang="en-US" dirty="0">
                <a:solidFill>
                  <a:srgbClr val="000000"/>
                </a:solidFill>
              </a:rPr>
              <a:t>格式：</a:t>
            </a:r>
          </a:p>
          <a:p>
            <a:pPr eaLnBrk="1" hangingPunct="1"/>
            <a:r>
              <a:rPr lang="en-US" altLang="zh-CN" dirty="0" smtClean="0"/>
              <a:t>(1) JMP  </a:t>
            </a:r>
            <a:r>
              <a:rPr lang="en-US" altLang="zh-CN" dirty="0"/>
              <a:t>LABEL</a:t>
            </a:r>
            <a:r>
              <a:rPr lang="en-US" altLang="zh-CN" dirty="0">
                <a:solidFill>
                  <a:srgbClr val="000000"/>
                </a:solidFill>
              </a:rPr>
              <a:t>			</a:t>
            </a:r>
          </a:p>
          <a:p>
            <a:pPr eaLnBrk="1" hangingPunct="1"/>
            <a:r>
              <a:rPr lang="en-US" altLang="zh-CN" dirty="0">
                <a:solidFill>
                  <a:srgbClr val="000000"/>
                </a:solidFill>
              </a:rPr>
              <a:t>     </a:t>
            </a:r>
            <a:r>
              <a:rPr lang="zh-CN" altLang="en-US" sz="2400" dirty="0">
                <a:solidFill>
                  <a:srgbClr val="000000"/>
                </a:solidFill>
              </a:rPr>
              <a:t>；转移到标号</a:t>
            </a:r>
            <a:r>
              <a:rPr lang="en-US" altLang="zh-CN" sz="2400" dirty="0">
                <a:solidFill>
                  <a:srgbClr val="000000"/>
                </a:solidFill>
              </a:rPr>
              <a:t>LABEL</a:t>
            </a:r>
            <a:r>
              <a:rPr lang="zh-CN" altLang="en-US" sz="2400" dirty="0">
                <a:solidFill>
                  <a:srgbClr val="000000"/>
                </a:solidFill>
              </a:rPr>
              <a:t>处执行程序</a:t>
            </a:r>
          </a:p>
          <a:p>
            <a:pPr eaLnBrk="1" hangingPunct="1"/>
            <a:r>
              <a:rPr lang="en-US" altLang="zh-CN" dirty="0" smtClean="0"/>
              <a:t>(2) JMP  </a:t>
            </a:r>
            <a:r>
              <a:rPr lang="en-US" altLang="zh-CN" dirty="0"/>
              <a:t>REG16</a:t>
            </a:r>
            <a:r>
              <a:rPr lang="en-US" altLang="zh-CN" dirty="0">
                <a:solidFill>
                  <a:srgbClr val="000000"/>
                </a:solidFill>
              </a:rPr>
              <a:t>			</a:t>
            </a:r>
          </a:p>
          <a:p>
            <a:pPr eaLnBrk="1" hangingPunct="1"/>
            <a:r>
              <a:rPr lang="en-US" altLang="zh-CN" dirty="0">
                <a:solidFill>
                  <a:srgbClr val="000000"/>
                </a:solidFill>
              </a:rPr>
              <a:t>     </a:t>
            </a:r>
            <a:r>
              <a:rPr lang="zh-CN" altLang="en-US" sz="2400" dirty="0">
                <a:solidFill>
                  <a:srgbClr val="000000"/>
                </a:solidFill>
              </a:rPr>
              <a:t>；转移到由通用寄存器</a:t>
            </a:r>
            <a:r>
              <a:rPr lang="en-US" altLang="zh-CN" sz="2400" dirty="0">
                <a:solidFill>
                  <a:srgbClr val="000000"/>
                </a:solidFill>
              </a:rPr>
              <a:t>REG</a:t>
            </a:r>
            <a:r>
              <a:rPr lang="zh-CN" altLang="en-US" sz="2400" dirty="0">
                <a:solidFill>
                  <a:srgbClr val="000000"/>
                </a:solidFill>
              </a:rPr>
              <a:t>指定的位置执行程序</a:t>
            </a:r>
          </a:p>
          <a:p>
            <a:pPr eaLnBrk="1" hangingPunct="1"/>
            <a:r>
              <a:rPr lang="en-US" altLang="zh-CN" dirty="0" smtClean="0"/>
              <a:t>(3) JMP</a:t>
            </a:r>
            <a:r>
              <a:rPr lang="en-US" altLang="zh-CN" dirty="0"/>
              <a:t>	 MEM</a:t>
            </a:r>
            <a:r>
              <a:rPr lang="en-US" altLang="zh-CN" dirty="0">
                <a:solidFill>
                  <a:srgbClr val="000000"/>
                </a:solidFill>
              </a:rPr>
              <a:t>			</a:t>
            </a:r>
          </a:p>
          <a:p>
            <a:pPr eaLnBrk="1" hangingPunct="1"/>
            <a:r>
              <a:rPr lang="en-US" altLang="zh-CN" sz="2400" dirty="0">
                <a:solidFill>
                  <a:srgbClr val="000000"/>
                </a:solidFill>
              </a:rPr>
              <a:t>       </a:t>
            </a:r>
            <a:r>
              <a:rPr lang="zh-CN" altLang="en-US" sz="2400" dirty="0">
                <a:solidFill>
                  <a:srgbClr val="000000"/>
                </a:solidFill>
              </a:rPr>
              <a:t>；转移到由存储单元</a:t>
            </a:r>
            <a:r>
              <a:rPr lang="en-US" altLang="zh-CN" sz="2400" dirty="0" smtClean="0">
                <a:solidFill>
                  <a:srgbClr val="000000"/>
                </a:solidFill>
              </a:rPr>
              <a:t>MEM</a:t>
            </a:r>
            <a:r>
              <a:rPr lang="zh-CN" altLang="en-US" sz="2400" dirty="0" smtClean="0">
                <a:solidFill>
                  <a:srgbClr val="000000"/>
                </a:solidFill>
              </a:rPr>
              <a:t>指定</a:t>
            </a:r>
            <a:r>
              <a:rPr lang="zh-CN" altLang="en-US" sz="2400" dirty="0">
                <a:solidFill>
                  <a:srgbClr val="000000"/>
                </a:solidFill>
              </a:rPr>
              <a:t>的位置执行程序</a:t>
            </a:r>
          </a:p>
        </p:txBody>
      </p:sp>
      <p:sp>
        <p:nvSpPr>
          <p:cNvPr id="4" name="圆角矩形标注 3"/>
          <p:cNvSpPr/>
          <p:nvPr/>
        </p:nvSpPr>
        <p:spPr>
          <a:xfrm>
            <a:off x="3275856" y="5877272"/>
            <a:ext cx="3240360" cy="792088"/>
          </a:xfrm>
          <a:prstGeom prst="wedgeRoundRectCallout">
            <a:avLst>
              <a:gd name="adj1" fmla="val 2485"/>
              <a:gd name="adj2" fmla="val -940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字单元实现段内转移</a:t>
            </a:r>
            <a:endParaRPr lang="en-US" altLang="zh-CN" b="1" dirty="0" smtClean="0">
              <a:solidFill>
                <a:srgbClr val="FF0000"/>
              </a:solidFill>
            </a:endParaRPr>
          </a:p>
          <a:p>
            <a:pPr algn="ctr"/>
            <a:r>
              <a:rPr lang="zh-CN" altLang="en-US" b="1" dirty="0" smtClean="0">
                <a:solidFill>
                  <a:srgbClr val="FF0000"/>
                </a:solidFill>
              </a:rPr>
              <a:t>双字单元实现段间转移</a:t>
            </a:r>
            <a:endParaRPr lang="zh-CN" altLang="en-US" b="1" dirty="0">
              <a:solidFill>
                <a:srgbClr val="FF0000"/>
              </a:solidFill>
            </a:endParaRPr>
          </a:p>
        </p:txBody>
      </p:sp>
    </p:spTree>
    <p:extLst>
      <p:ext uri="{BB962C8B-B14F-4D97-AF65-F5344CB8AC3E}">
        <p14:creationId xmlns:p14="http://schemas.microsoft.com/office/powerpoint/2010/main" val="34061421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611560" y="1628800"/>
            <a:ext cx="2954655" cy="523220"/>
          </a:xfrm>
          <a:prstGeom prst="rect">
            <a:avLst/>
          </a:prstGeom>
        </p:spPr>
        <p:txBody>
          <a:bodyPr wrap="none">
            <a:spAutoFit/>
          </a:bodyPr>
          <a:lstStyle/>
          <a:p>
            <a:r>
              <a:rPr lang="en-US" altLang="zh-CN" sz="2800" b="1" dirty="0"/>
              <a:t>(1) JMP  LABEL</a:t>
            </a:r>
            <a:r>
              <a:rPr lang="en-US" altLang="zh-CN" sz="2800" b="1" dirty="0">
                <a:solidFill>
                  <a:srgbClr val="000000"/>
                </a:solidFill>
              </a:rPr>
              <a:t>	</a:t>
            </a:r>
            <a:endParaRPr lang="zh-CN" altLang="en-US" sz="2800" b="1" dirty="0"/>
          </a:p>
        </p:txBody>
      </p:sp>
      <p:sp>
        <p:nvSpPr>
          <p:cNvPr id="4" name="圆角矩形标注 3"/>
          <p:cNvSpPr/>
          <p:nvPr/>
        </p:nvSpPr>
        <p:spPr>
          <a:xfrm>
            <a:off x="5719820" y="1433045"/>
            <a:ext cx="2376264" cy="936104"/>
          </a:xfrm>
          <a:prstGeom prst="wedgeRoundRectCallout">
            <a:avLst>
              <a:gd name="adj1" fmla="val -152441"/>
              <a:gd name="adj2" fmla="val -33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rPr>
              <a:t>语句标号</a:t>
            </a:r>
            <a:endParaRPr lang="zh-CN" altLang="en-US" sz="3200" b="1" dirty="0">
              <a:solidFill>
                <a:schemeClr val="tx1"/>
              </a:solidFill>
            </a:endParaRPr>
          </a:p>
        </p:txBody>
      </p:sp>
      <p:sp>
        <p:nvSpPr>
          <p:cNvPr id="5" name="矩形 4"/>
          <p:cNvSpPr/>
          <p:nvPr/>
        </p:nvSpPr>
        <p:spPr>
          <a:xfrm>
            <a:off x="827584" y="2492896"/>
            <a:ext cx="7268500" cy="1089529"/>
          </a:xfrm>
          <a:prstGeom prst="rect">
            <a:avLst/>
          </a:prstGeom>
        </p:spPr>
        <p:txBody>
          <a:bodyPr wrap="square">
            <a:spAutoFit/>
          </a:bodyPr>
          <a:lstStyle/>
          <a:p>
            <a:pPr eaLnBrk="1" hangingPunct="1">
              <a:lnSpc>
                <a:spcPct val="120000"/>
              </a:lnSpc>
              <a:spcBef>
                <a:spcPct val="50000"/>
              </a:spcBef>
            </a:pPr>
            <a:r>
              <a:rPr lang="zh-CN" altLang="en-US" b="1" dirty="0">
                <a:solidFill>
                  <a:schemeClr val="tx2"/>
                </a:solidFill>
              </a:rPr>
              <a:t>这时并不需要特别指出</a:t>
            </a:r>
            <a:r>
              <a:rPr lang="zh-CN" altLang="en-US" b="1" dirty="0" smtClean="0">
                <a:solidFill>
                  <a:schemeClr val="tx2"/>
                </a:solidFill>
              </a:rPr>
              <a:t>转移指令是</a:t>
            </a:r>
            <a:r>
              <a:rPr lang="en-US" altLang="zh-CN" b="1" dirty="0" smtClean="0">
                <a:solidFill>
                  <a:schemeClr val="tx2"/>
                </a:solidFill>
              </a:rPr>
              <a:t>Near</a:t>
            </a:r>
            <a:r>
              <a:rPr lang="zh-CN" altLang="en-US" b="1" dirty="0" smtClean="0">
                <a:solidFill>
                  <a:schemeClr val="tx2"/>
                </a:solidFill>
              </a:rPr>
              <a:t>型的段内转移还是</a:t>
            </a:r>
            <a:r>
              <a:rPr lang="en-US" altLang="zh-CN" b="1" dirty="0" smtClean="0">
                <a:solidFill>
                  <a:schemeClr val="tx2"/>
                </a:solidFill>
              </a:rPr>
              <a:t>Far</a:t>
            </a:r>
            <a:r>
              <a:rPr lang="zh-CN" altLang="en-US" b="1" dirty="0" smtClean="0">
                <a:solidFill>
                  <a:schemeClr val="tx2"/>
                </a:solidFill>
              </a:rPr>
              <a:t>型的段间转移，</a:t>
            </a:r>
            <a:r>
              <a:rPr lang="zh-CN" altLang="en-US" b="1" dirty="0">
                <a:solidFill>
                  <a:schemeClr val="tx2"/>
                </a:solidFill>
              </a:rPr>
              <a:t>宏汇编程序（</a:t>
            </a:r>
            <a:r>
              <a:rPr lang="en-US" altLang="zh-CN" b="1" dirty="0">
                <a:solidFill>
                  <a:schemeClr val="tx2"/>
                </a:solidFill>
              </a:rPr>
              <a:t>MASM</a:t>
            </a:r>
            <a:r>
              <a:rPr lang="zh-CN" altLang="en-US" b="1" dirty="0">
                <a:solidFill>
                  <a:schemeClr val="tx2"/>
                </a:solidFill>
              </a:rPr>
              <a:t>）会根据标号</a:t>
            </a:r>
            <a:r>
              <a:rPr lang="en-US" altLang="zh-CN" b="1" dirty="0">
                <a:solidFill>
                  <a:schemeClr val="tx2"/>
                </a:solidFill>
              </a:rPr>
              <a:t>L1</a:t>
            </a:r>
            <a:r>
              <a:rPr lang="zh-CN" altLang="en-US" b="1" dirty="0">
                <a:solidFill>
                  <a:schemeClr val="tx2"/>
                </a:solidFill>
              </a:rPr>
              <a:t>的位置，自动生成相应的指令代码。</a:t>
            </a:r>
          </a:p>
        </p:txBody>
      </p:sp>
      <p:sp>
        <p:nvSpPr>
          <p:cNvPr id="6" name="TextBox 5"/>
          <p:cNvSpPr txBox="1"/>
          <p:nvPr/>
        </p:nvSpPr>
        <p:spPr>
          <a:xfrm>
            <a:off x="1331640" y="3582425"/>
            <a:ext cx="5688632" cy="584775"/>
          </a:xfrm>
          <a:prstGeom prst="rect">
            <a:avLst/>
          </a:prstGeom>
          <a:noFill/>
        </p:spPr>
        <p:txBody>
          <a:bodyPr wrap="square" rtlCol="0">
            <a:spAutoFit/>
          </a:bodyPr>
          <a:lstStyle/>
          <a:p>
            <a:r>
              <a:rPr lang="en-US" altLang="zh-CN" sz="3200" dirty="0" smtClean="0">
                <a:solidFill>
                  <a:srgbClr val="FF0000"/>
                </a:solidFill>
              </a:rPr>
              <a:t>EG:    </a:t>
            </a:r>
          </a:p>
        </p:txBody>
      </p:sp>
      <p:sp>
        <p:nvSpPr>
          <p:cNvPr id="7" name="TextBox 6"/>
          <p:cNvSpPr txBox="1"/>
          <p:nvPr/>
        </p:nvSpPr>
        <p:spPr>
          <a:xfrm>
            <a:off x="2771800" y="3582425"/>
            <a:ext cx="4032448" cy="2585323"/>
          </a:xfrm>
          <a:prstGeom prst="rect">
            <a:avLst/>
          </a:prstGeom>
          <a:noFill/>
        </p:spPr>
        <p:txBody>
          <a:bodyPr wrap="square" rtlCol="0">
            <a:spAutoFit/>
          </a:bodyPr>
          <a:lstStyle/>
          <a:p>
            <a:r>
              <a:rPr lang="en-US" altLang="zh-CN" b="1" dirty="0" smtClean="0"/>
              <a:t>                    .</a:t>
            </a:r>
          </a:p>
          <a:p>
            <a:r>
              <a:rPr lang="en-US" altLang="zh-CN" b="1" dirty="0"/>
              <a:t> </a:t>
            </a:r>
            <a:r>
              <a:rPr lang="en-US" altLang="zh-CN" b="1" dirty="0" smtClean="0"/>
              <a:t>                   .</a:t>
            </a:r>
          </a:p>
          <a:p>
            <a:r>
              <a:rPr lang="en-US" altLang="zh-CN" b="1" dirty="0"/>
              <a:t> </a:t>
            </a:r>
            <a:r>
              <a:rPr lang="en-US" altLang="zh-CN" b="1" dirty="0" smtClean="0"/>
              <a:t>                   .</a:t>
            </a:r>
          </a:p>
          <a:p>
            <a:r>
              <a:rPr lang="en-US" altLang="zh-CN" b="1" dirty="0" smtClean="0"/>
              <a:t>JUMP     L1</a:t>
            </a:r>
          </a:p>
          <a:p>
            <a:r>
              <a:rPr lang="en-US" altLang="zh-CN" b="1" dirty="0"/>
              <a:t> </a:t>
            </a:r>
            <a:r>
              <a:rPr lang="en-US" altLang="zh-CN" b="1" dirty="0" smtClean="0"/>
              <a:t>                   .</a:t>
            </a:r>
            <a:endParaRPr lang="en-US" altLang="zh-CN" b="1" dirty="0"/>
          </a:p>
          <a:p>
            <a:r>
              <a:rPr lang="en-US" altLang="zh-CN" b="1" dirty="0"/>
              <a:t>                    .</a:t>
            </a:r>
          </a:p>
          <a:p>
            <a:r>
              <a:rPr lang="en-US" altLang="zh-CN" b="1" dirty="0"/>
              <a:t>                    .</a:t>
            </a:r>
            <a:endParaRPr lang="en-US" altLang="zh-CN" b="1" dirty="0" smtClean="0"/>
          </a:p>
          <a:p>
            <a:r>
              <a:rPr lang="en-US" altLang="zh-CN" b="1" dirty="0" smtClean="0"/>
              <a:t>L1:     MOV AX,  BX</a:t>
            </a:r>
          </a:p>
          <a:p>
            <a:endParaRPr lang="zh-CN" altLang="en-US" b="1" dirty="0"/>
          </a:p>
        </p:txBody>
      </p:sp>
    </p:spTree>
    <p:extLst>
      <p:ext uri="{BB962C8B-B14F-4D97-AF65-F5344CB8AC3E}">
        <p14:creationId xmlns:p14="http://schemas.microsoft.com/office/powerpoint/2010/main" val="12474284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539552" y="1349063"/>
            <a:ext cx="3434530" cy="584775"/>
          </a:xfrm>
          <a:prstGeom prst="rect">
            <a:avLst/>
          </a:prstGeom>
        </p:spPr>
        <p:txBody>
          <a:bodyPr wrap="none">
            <a:spAutoFit/>
          </a:bodyPr>
          <a:lstStyle/>
          <a:p>
            <a:r>
              <a:rPr lang="en-US" altLang="zh-CN" sz="3200" b="1" dirty="0"/>
              <a:t>(2) </a:t>
            </a:r>
            <a:r>
              <a:rPr lang="en-US" altLang="zh-CN" sz="3200" b="1" dirty="0" smtClean="0"/>
              <a:t>  JMP  </a:t>
            </a:r>
            <a:r>
              <a:rPr lang="en-US" altLang="zh-CN" sz="3200" b="1" dirty="0"/>
              <a:t>REG16</a:t>
            </a:r>
            <a:endParaRPr lang="zh-CN" altLang="en-US" sz="3200" b="1" dirty="0"/>
          </a:p>
        </p:txBody>
      </p:sp>
      <p:sp>
        <p:nvSpPr>
          <p:cNvPr id="4" name="矩形 3"/>
          <p:cNvSpPr/>
          <p:nvPr/>
        </p:nvSpPr>
        <p:spPr>
          <a:xfrm>
            <a:off x="683568" y="1933838"/>
            <a:ext cx="7470576" cy="984885"/>
          </a:xfrm>
          <a:prstGeom prst="rect">
            <a:avLst/>
          </a:prstGeom>
        </p:spPr>
        <p:txBody>
          <a:bodyPr wrap="square">
            <a:spAutoFit/>
          </a:bodyPr>
          <a:lstStyle/>
          <a:p>
            <a:pPr eaLnBrk="1" hangingPunct="1">
              <a:lnSpc>
                <a:spcPct val="120000"/>
              </a:lnSpc>
              <a:spcBef>
                <a:spcPct val="50000"/>
              </a:spcBef>
            </a:pPr>
            <a:r>
              <a:rPr lang="zh-CN" altLang="en-US" sz="2000" b="1" dirty="0">
                <a:solidFill>
                  <a:srgbClr val="000000"/>
                </a:solidFill>
              </a:rPr>
              <a:t>如果要根据</a:t>
            </a:r>
            <a:r>
              <a:rPr lang="en-US" altLang="zh-CN" sz="2000" b="1" dirty="0">
                <a:solidFill>
                  <a:srgbClr val="000000"/>
                </a:solidFill>
              </a:rPr>
              <a:t>BX</a:t>
            </a:r>
            <a:r>
              <a:rPr lang="zh-CN" altLang="en-US" sz="2000" b="1" dirty="0">
                <a:solidFill>
                  <a:srgbClr val="000000"/>
                </a:solidFill>
              </a:rPr>
              <a:t>的内容进行转移，</a:t>
            </a:r>
            <a:r>
              <a:rPr lang="zh-CN" altLang="en-US" sz="2000" b="1" dirty="0">
                <a:solidFill>
                  <a:srgbClr val="FF0000"/>
                </a:solidFill>
              </a:rPr>
              <a:t>即</a:t>
            </a:r>
            <a:r>
              <a:rPr lang="en-US" altLang="zh-CN" sz="2000" b="1" dirty="0">
                <a:solidFill>
                  <a:srgbClr val="FF0000"/>
                </a:solidFill>
              </a:rPr>
              <a:t>BX</a:t>
            </a:r>
            <a:r>
              <a:rPr lang="zh-CN" altLang="en-US" sz="2000" b="1" dirty="0">
                <a:solidFill>
                  <a:srgbClr val="FF0000"/>
                </a:solidFill>
              </a:rPr>
              <a:t>中存放有转移的目的地址</a:t>
            </a:r>
            <a:r>
              <a:rPr lang="zh-CN" altLang="en-US" sz="2000" b="1" dirty="0" smtClean="0">
                <a:solidFill>
                  <a:srgbClr val="000000"/>
                </a:solidFill>
              </a:rPr>
              <a:t>，</a:t>
            </a:r>
            <a:endParaRPr lang="en-US" altLang="zh-CN" sz="2000" b="1" dirty="0" smtClean="0">
              <a:solidFill>
                <a:srgbClr val="000000"/>
              </a:solidFill>
            </a:endParaRPr>
          </a:p>
          <a:p>
            <a:pPr eaLnBrk="1" hangingPunct="1">
              <a:lnSpc>
                <a:spcPct val="120000"/>
              </a:lnSpc>
              <a:spcBef>
                <a:spcPct val="50000"/>
              </a:spcBef>
            </a:pPr>
            <a:r>
              <a:rPr lang="zh-CN" altLang="en-US" sz="2000" b="1" dirty="0" smtClean="0">
                <a:solidFill>
                  <a:srgbClr val="000000"/>
                </a:solidFill>
              </a:rPr>
              <a:t>则</a:t>
            </a:r>
            <a:r>
              <a:rPr lang="zh-CN" altLang="en-US" sz="2000" b="1" dirty="0">
                <a:solidFill>
                  <a:srgbClr val="000000"/>
                </a:solidFill>
              </a:rPr>
              <a:t>采用	</a:t>
            </a:r>
            <a:r>
              <a:rPr lang="en-US" altLang="zh-CN" sz="2000" b="1" dirty="0">
                <a:solidFill>
                  <a:srgbClr val="000000"/>
                </a:solidFill>
              </a:rPr>
              <a:t>JMP  BX</a:t>
            </a:r>
            <a:r>
              <a:rPr lang="zh-CN" altLang="en-US" sz="2000" b="1" dirty="0">
                <a:solidFill>
                  <a:srgbClr val="000000"/>
                </a:solidFill>
              </a:rPr>
              <a:t>指令。</a:t>
            </a:r>
          </a:p>
        </p:txBody>
      </p:sp>
      <p:sp>
        <p:nvSpPr>
          <p:cNvPr id="5" name="矩形 4"/>
          <p:cNvSpPr/>
          <p:nvPr/>
        </p:nvSpPr>
        <p:spPr>
          <a:xfrm>
            <a:off x="1835696" y="3429000"/>
            <a:ext cx="5616624" cy="707886"/>
          </a:xfrm>
          <a:prstGeom prst="rect">
            <a:avLst/>
          </a:prstGeom>
        </p:spPr>
        <p:txBody>
          <a:bodyPr wrap="square">
            <a:spAutoFit/>
          </a:bodyPr>
          <a:lstStyle/>
          <a:p>
            <a:pPr eaLnBrk="1" hangingPunct="1"/>
            <a:r>
              <a:rPr lang="en-US" altLang="zh-CN" sz="2000" b="1" dirty="0">
                <a:solidFill>
                  <a:srgbClr val="000000"/>
                </a:solidFill>
              </a:rPr>
              <a:t>MOV  BX, 2</a:t>
            </a:r>
          </a:p>
          <a:p>
            <a:pPr eaLnBrk="1" hangingPunct="1"/>
            <a:r>
              <a:rPr lang="en-US" altLang="zh-CN" sz="2000" b="1" dirty="0">
                <a:solidFill>
                  <a:srgbClr val="000000"/>
                </a:solidFill>
              </a:rPr>
              <a:t>JMP  </a:t>
            </a:r>
            <a:r>
              <a:rPr lang="en-US" altLang="zh-CN" sz="2000" b="1" dirty="0" smtClean="0">
                <a:solidFill>
                  <a:srgbClr val="000000"/>
                </a:solidFill>
              </a:rPr>
              <a:t> BX </a:t>
            </a:r>
            <a:r>
              <a:rPr lang="en-US" altLang="zh-CN" sz="2000" b="1" dirty="0">
                <a:solidFill>
                  <a:srgbClr val="000000"/>
                </a:solidFill>
              </a:rPr>
              <a:t>		</a:t>
            </a:r>
            <a:r>
              <a:rPr lang="zh-CN" altLang="en-US" sz="2000" b="1" dirty="0">
                <a:solidFill>
                  <a:srgbClr val="000000"/>
                </a:solidFill>
              </a:rPr>
              <a:t>；转移到</a:t>
            </a:r>
            <a:r>
              <a:rPr lang="en-US" altLang="zh-CN" sz="2000" b="1" dirty="0" smtClean="0">
                <a:solidFill>
                  <a:srgbClr val="000000"/>
                </a:solidFill>
              </a:rPr>
              <a:t>CS</a:t>
            </a:r>
            <a:r>
              <a:rPr lang="zh-CN" altLang="en-US" sz="2000" b="1" dirty="0" smtClean="0">
                <a:solidFill>
                  <a:srgbClr val="000000"/>
                </a:solidFill>
              </a:rPr>
              <a:t>：</a:t>
            </a:r>
            <a:r>
              <a:rPr lang="en-US" altLang="zh-CN" sz="2000" b="1" dirty="0" smtClean="0">
                <a:solidFill>
                  <a:srgbClr val="000000"/>
                </a:solidFill>
              </a:rPr>
              <a:t>0002H</a:t>
            </a:r>
            <a:endParaRPr lang="en-US" altLang="zh-CN" sz="2000" b="1" dirty="0">
              <a:solidFill>
                <a:srgbClr val="000000"/>
              </a:solidFill>
            </a:endParaRPr>
          </a:p>
        </p:txBody>
      </p:sp>
      <p:sp>
        <p:nvSpPr>
          <p:cNvPr id="6" name="TextBox 5"/>
          <p:cNvSpPr txBox="1"/>
          <p:nvPr/>
        </p:nvSpPr>
        <p:spPr>
          <a:xfrm>
            <a:off x="827584" y="2934455"/>
            <a:ext cx="5688632" cy="584775"/>
          </a:xfrm>
          <a:prstGeom prst="rect">
            <a:avLst/>
          </a:prstGeom>
          <a:noFill/>
        </p:spPr>
        <p:txBody>
          <a:bodyPr wrap="square" rtlCol="0">
            <a:spAutoFit/>
          </a:bodyPr>
          <a:lstStyle/>
          <a:p>
            <a:r>
              <a:rPr lang="en-US" altLang="zh-CN" sz="3200" dirty="0" smtClean="0">
                <a:solidFill>
                  <a:srgbClr val="FF0000"/>
                </a:solidFill>
              </a:rPr>
              <a:t>EG:    </a:t>
            </a:r>
          </a:p>
        </p:txBody>
      </p:sp>
    </p:spTree>
    <p:extLst>
      <p:ext uri="{BB962C8B-B14F-4D97-AF65-F5344CB8AC3E}">
        <p14:creationId xmlns:p14="http://schemas.microsoft.com/office/powerpoint/2010/main" val="27313094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476063" y="1124744"/>
            <a:ext cx="3877985" cy="584775"/>
          </a:xfrm>
          <a:prstGeom prst="rect">
            <a:avLst/>
          </a:prstGeom>
        </p:spPr>
        <p:txBody>
          <a:bodyPr wrap="none">
            <a:spAutoFit/>
          </a:bodyPr>
          <a:lstStyle/>
          <a:p>
            <a:r>
              <a:rPr lang="en-US" altLang="zh-CN" sz="3200" b="1" dirty="0"/>
              <a:t>(3) JMP	 MEM</a:t>
            </a:r>
            <a:r>
              <a:rPr lang="en-US" altLang="zh-CN" sz="3200" b="1" dirty="0">
                <a:solidFill>
                  <a:srgbClr val="000000"/>
                </a:solidFill>
              </a:rPr>
              <a:t>	</a:t>
            </a:r>
            <a:endParaRPr lang="zh-CN" altLang="en-US" sz="3200" b="1" dirty="0"/>
          </a:p>
        </p:txBody>
      </p:sp>
      <p:sp>
        <p:nvSpPr>
          <p:cNvPr id="4" name="矩形 3"/>
          <p:cNvSpPr/>
          <p:nvPr/>
        </p:nvSpPr>
        <p:spPr>
          <a:xfrm>
            <a:off x="467544" y="2336686"/>
            <a:ext cx="7704856" cy="707886"/>
          </a:xfrm>
          <a:prstGeom prst="rect">
            <a:avLst/>
          </a:prstGeom>
        </p:spPr>
        <p:txBody>
          <a:bodyPr wrap="square">
            <a:spAutoFit/>
          </a:bodyPr>
          <a:lstStyle/>
          <a:p>
            <a:r>
              <a:rPr lang="zh-CN" altLang="en-US" sz="2000" b="1" dirty="0">
                <a:solidFill>
                  <a:srgbClr val="000000"/>
                </a:solidFill>
              </a:rPr>
              <a:t>设</a:t>
            </a:r>
            <a:r>
              <a:rPr lang="zh-CN" altLang="en-US" sz="2000" b="1" dirty="0"/>
              <a:t>双字变量</a:t>
            </a:r>
            <a:r>
              <a:rPr lang="en-US" altLang="zh-CN" sz="2000" b="1" dirty="0" smtClean="0">
                <a:solidFill>
                  <a:srgbClr val="000000"/>
                </a:solidFill>
              </a:rPr>
              <a:t>VAR2</a:t>
            </a:r>
            <a:r>
              <a:rPr lang="zh-CN" altLang="en-US" sz="2000" b="1" dirty="0" smtClean="0">
                <a:solidFill>
                  <a:srgbClr val="000000"/>
                </a:solidFill>
              </a:rPr>
              <a:t>存放</a:t>
            </a:r>
            <a:r>
              <a:rPr lang="zh-CN" altLang="en-US" sz="2000" b="1" dirty="0">
                <a:solidFill>
                  <a:srgbClr val="000000"/>
                </a:solidFill>
              </a:rPr>
              <a:t>有转移的</a:t>
            </a:r>
            <a:r>
              <a:rPr lang="zh-CN" altLang="en-US" sz="2000" b="1" dirty="0" smtClean="0">
                <a:solidFill>
                  <a:srgbClr val="000000"/>
                </a:solidFill>
              </a:rPr>
              <a:t>目的</a:t>
            </a:r>
            <a:r>
              <a:rPr lang="zh-CN" altLang="en-US" sz="2000" b="1" dirty="0" smtClean="0">
                <a:solidFill>
                  <a:srgbClr val="FF0000"/>
                </a:solidFill>
              </a:rPr>
              <a:t>段地址和偏移地址</a:t>
            </a:r>
            <a:r>
              <a:rPr lang="zh-CN" altLang="en-US" sz="2000" b="1" dirty="0" smtClean="0">
                <a:solidFill>
                  <a:srgbClr val="000000"/>
                </a:solidFill>
              </a:rPr>
              <a:t>，</a:t>
            </a:r>
            <a:endParaRPr lang="en-US" altLang="zh-CN" sz="2000" b="1" dirty="0" smtClean="0">
              <a:solidFill>
                <a:srgbClr val="000000"/>
              </a:solidFill>
            </a:endParaRPr>
          </a:p>
          <a:p>
            <a:r>
              <a:rPr lang="zh-CN" altLang="en-US" sz="2000" b="1" dirty="0" smtClean="0">
                <a:solidFill>
                  <a:srgbClr val="000000"/>
                </a:solidFill>
              </a:rPr>
              <a:t>则</a:t>
            </a:r>
            <a:r>
              <a:rPr lang="zh-CN" altLang="en-US" sz="2000" b="1" dirty="0">
                <a:solidFill>
                  <a:srgbClr val="000000"/>
                </a:solidFill>
              </a:rPr>
              <a:t>可以采用	</a:t>
            </a:r>
            <a:r>
              <a:rPr lang="en-US" altLang="zh-CN" sz="2000" b="1" dirty="0">
                <a:solidFill>
                  <a:srgbClr val="000000"/>
                </a:solidFill>
              </a:rPr>
              <a:t>JMP  </a:t>
            </a:r>
            <a:r>
              <a:rPr lang="en-US" altLang="zh-CN" sz="2000" b="1" dirty="0" smtClean="0">
                <a:solidFill>
                  <a:srgbClr val="000000"/>
                </a:solidFill>
              </a:rPr>
              <a:t>VAR2   </a:t>
            </a:r>
            <a:r>
              <a:rPr lang="zh-CN" altLang="en-US" sz="2000" b="1" dirty="0" smtClean="0">
                <a:solidFill>
                  <a:srgbClr val="000000"/>
                </a:solidFill>
              </a:rPr>
              <a:t>完成</a:t>
            </a:r>
            <a:r>
              <a:rPr lang="zh-CN" altLang="en-US" sz="2000" b="1" dirty="0">
                <a:solidFill>
                  <a:srgbClr val="000000"/>
                </a:solidFill>
              </a:rPr>
              <a:t>程序的</a:t>
            </a:r>
            <a:r>
              <a:rPr lang="zh-CN" altLang="en-US" sz="2000" b="1" dirty="0"/>
              <a:t>段间</a:t>
            </a:r>
            <a:r>
              <a:rPr lang="zh-CN" altLang="en-US" sz="2000" b="1" dirty="0">
                <a:solidFill>
                  <a:srgbClr val="000000"/>
                </a:solidFill>
              </a:rPr>
              <a:t>转移</a:t>
            </a:r>
            <a:endParaRPr lang="zh-CN" altLang="en-US" sz="2000" b="1" dirty="0"/>
          </a:p>
        </p:txBody>
      </p:sp>
      <p:sp>
        <p:nvSpPr>
          <p:cNvPr id="5" name="矩形 4"/>
          <p:cNvSpPr/>
          <p:nvPr/>
        </p:nvSpPr>
        <p:spPr>
          <a:xfrm>
            <a:off x="467544" y="1628800"/>
            <a:ext cx="7704856" cy="707886"/>
          </a:xfrm>
          <a:prstGeom prst="rect">
            <a:avLst/>
          </a:prstGeom>
        </p:spPr>
        <p:txBody>
          <a:bodyPr wrap="square">
            <a:spAutoFit/>
          </a:bodyPr>
          <a:lstStyle/>
          <a:p>
            <a:r>
              <a:rPr lang="zh-CN" altLang="en-US" sz="2000" b="1" dirty="0" smtClean="0">
                <a:solidFill>
                  <a:srgbClr val="000000"/>
                </a:solidFill>
              </a:rPr>
              <a:t>设</a:t>
            </a:r>
            <a:r>
              <a:rPr lang="zh-CN" altLang="en-US" sz="2000" b="1" dirty="0" smtClean="0">
                <a:solidFill>
                  <a:srgbClr val="FF0000"/>
                </a:solidFill>
              </a:rPr>
              <a:t>字</a:t>
            </a:r>
            <a:r>
              <a:rPr lang="zh-CN" altLang="en-US" sz="2000" b="1" dirty="0">
                <a:solidFill>
                  <a:srgbClr val="FF0000"/>
                </a:solidFill>
              </a:rPr>
              <a:t>变量</a:t>
            </a:r>
            <a:r>
              <a:rPr lang="en-US" altLang="zh-CN" sz="2000" b="1" dirty="0">
                <a:solidFill>
                  <a:srgbClr val="000000"/>
                </a:solidFill>
              </a:rPr>
              <a:t>VAR1</a:t>
            </a:r>
            <a:r>
              <a:rPr lang="zh-CN" altLang="en-US" sz="2000" b="1" dirty="0">
                <a:solidFill>
                  <a:srgbClr val="000000"/>
                </a:solidFill>
              </a:rPr>
              <a:t>存放有转移的</a:t>
            </a:r>
            <a:r>
              <a:rPr lang="zh-CN" altLang="en-US" sz="2000" b="1" dirty="0" smtClean="0">
                <a:solidFill>
                  <a:srgbClr val="000000"/>
                </a:solidFill>
              </a:rPr>
              <a:t>目的</a:t>
            </a:r>
            <a:r>
              <a:rPr lang="zh-CN" altLang="en-US" sz="2000" b="1" dirty="0">
                <a:solidFill>
                  <a:srgbClr val="FF0000"/>
                </a:solidFill>
              </a:rPr>
              <a:t>偏移地址</a:t>
            </a:r>
            <a:r>
              <a:rPr lang="zh-CN" altLang="en-US" sz="2000" b="1" dirty="0" smtClean="0">
                <a:solidFill>
                  <a:srgbClr val="000000"/>
                </a:solidFill>
              </a:rPr>
              <a:t>，</a:t>
            </a:r>
            <a:endParaRPr lang="en-US" altLang="zh-CN" sz="2000" b="1" dirty="0" smtClean="0">
              <a:solidFill>
                <a:srgbClr val="000000"/>
              </a:solidFill>
            </a:endParaRPr>
          </a:p>
          <a:p>
            <a:r>
              <a:rPr lang="zh-CN" altLang="en-US" sz="2000" b="1" dirty="0" smtClean="0">
                <a:solidFill>
                  <a:srgbClr val="000000"/>
                </a:solidFill>
              </a:rPr>
              <a:t>则</a:t>
            </a:r>
            <a:r>
              <a:rPr lang="zh-CN" altLang="en-US" sz="2000" b="1" dirty="0">
                <a:solidFill>
                  <a:srgbClr val="000000"/>
                </a:solidFill>
              </a:rPr>
              <a:t>可以采用	</a:t>
            </a:r>
            <a:r>
              <a:rPr lang="en-US" altLang="zh-CN" sz="2000" b="1" dirty="0">
                <a:solidFill>
                  <a:srgbClr val="000000"/>
                </a:solidFill>
              </a:rPr>
              <a:t>JMP  </a:t>
            </a:r>
            <a:r>
              <a:rPr lang="en-US" altLang="zh-CN" sz="2000" b="1" dirty="0" smtClean="0">
                <a:solidFill>
                  <a:srgbClr val="000000"/>
                </a:solidFill>
              </a:rPr>
              <a:t>VAR1   </a:t>
            </a:r>
            <a:r>
              <a:rPr lang="zh-CN" altLang="en-US" sz="2000" b="1" dirty="0" smtClean="0">
                <a:solidFill>
                  <a:srgbClr val="000000"/>
                </a:solidFill>
              </a:rPr>
              <a:t>完成</a:t>
            </a:r>
            <a:r>
              <a:rPr lang="zh-CN" altLang="en-US" sz="2000" b="1" dirty="0">
                <a:solidFill>
                  <a:srgbClr val="000000"/>
                </a:solidFill>
              </a:rPr>
              <a:t>程序的</a:t>
            </a:r>
            <a:r>
              <a:rPr lang="zh-CN" altLang="en-US" sz="2000" b="1" dirty="0" smtClean="0">
                <a:solidFill>
                  <a:srgbClr val="FF0000"/>
                </a:solidFill>
              </a:rPr>
              <a:t>段内</a:t>
            </a:r>
            <a:r>
              <a:rPr lang="zh-CN" altLang="en-US" sz="2000" b="1" dirty="0" smtClean="0">
                <a:solidFill>
                  <a:srgbClr val="000000"/>
                </a:solidFill>
              </a:rPr>
              <a:t>转移</a:t>
            </a:r>
            <a:endParaRPr lang="zh-CN" altLang="en-US" sz="2000" b="1" dirty="0"/>
          </a:p>
        </p:txBody>
      </p:sp>
      <p:sp>
        <p:nvSpPr>
          <p:cNvPr id="6" name="矩形 5"/>
          <p:cNvSpPr/>
          <p:nvPr/>
        </p:nvSpPr>
        <p:spPr>
          <a:xfrm>
            <a:off x="1820077" y="3044572"/>
            <a:ext cx="7344816" cy="3139321"/>
          </a:xfrm>
          <a:prstGeom prst="rect">
            <a:avLst/>
          </a:prstGeom>
        </p:spPr>
        <p:txBody>
          <a:bodyPr wrap="square">
            <a:spAutoFit/>
          </a:bodyPr>
          <a:lstStyle/>
          <a:p>
            <a:pPr eaLnBrk="1" hangingPunct="1"/>
            <a:r>
              <a:rPr lang="en-US" altLang="zh-CN" b="1" dirty="0" smtClean="0">
                <a:solidFill>
                  <a:srgbClr val="1327E7"/>
                </a:solidFill>
              </a:rPr>
              <a:t>     DBT1  </a:t>
            </a:r>
            <a:r>
              <a:rPr lang="en-US" altLang="zh-CN" b="1" dirty="0">
                <a:solidFill>
                  <a:srgbClr val="1327E7"/>
                </a:solidFill>
              </a:rPr>
              <a:t>DW  0400H</a:t>
            </a:r>
          </a:p>
          <a:p>
            <a:pPr eaLnBrk="1" hangingPunct="1"/>
            <a:r>
              <a:rPr lang="en-US" altLang="zh-CN" b="1" dirty="0">
                <a:solidFill>
                  <a:srgbClr val="1327E7"/>
                </a:solidFill>
              </a:rPr>
              <a:t>     DBT2  DD  01000020H</a:t>
            </a:r>
          </a:p>
          <a:p>
            <a:pPr eaLnBrk="1" hangingPunct="1"/>
            <a:r>
              <a:rPr lang="en-US" altLang="zh-CN" b="1" dirty="0">
                <a:solidFill>
                  <a:srgbClr val="1327E7"/>
                </a:solidFill>
              </a:rPr>
              <a:t>     TAB  DW  0600H,0640H,06A0H</a:t>
            </a:r>
          </a:p>
          <a:p>
            <a:pPr eaLnBrk="1" hangingPunct="1"/>
            <a:r>
              <a:rPr lang="zh-CN" altLang="en-US" b="1" dirty="0">
                <a:solidFill>
                  <a:srgbClr val="000000"/>
                </a:solidFill>
              </a:rPr>
              <a:t>则在代码段中有</a:t>
            </a:r>
            <a:r>
              <a:rPr lang="zh-CN" altLang="en-US" b="1" dirty="0" smtClean="0">
                <a:solidFill>
                  <a:srgbClr val="000000"/>
                </a:solidFill>
              </a:rPr>
              <a:t>：</a:t>
            </a:r>
            <a:endParaRPr lang="en-US" altLang="zh-CN" b="1" dirty="0" smtClean="0">
              <a:solidFill>
                <a:srgbClr val="000000"/>
              </a:solidFill>
            </a:endParaRPr>
          </a:p>
          <a:p>
            <a:pPr eaLnBrk="1" hangingPunct="1"/>
            <a:r>
              <a:rPr lang="en-US" altLang="zh-CN" b="1" dirty="0" smtClean="0">
                <a:solidFill>
                  <a:srgbClr val="1327E7"/>
                </a:solidFill>
              </a:rPr>
              <a:t>MOV  BX,  2</a:t>
            </a:r>
            <a:endParaRPr lang="zh-CN" altLang="en-US" b="1" dirty="0">
              <a:solidFill>
                <a:srgbClr val="1327E7"/>
              </a:solidFill>
            </a:endParaRPr>
          </a:p>
          <a:p>
            <a:pPr eaLnBrk="1" hangingPunct="1"/>
            <a:r>
              <a:rPr lang="en-US" altLang="zh-CN" b="1" dirty="0" smtClean="0">
                <a:solidFill>
                  <a:srgbClr val="1327E7"/>
                </a:solidFill>
              </a:rPr>
              <a:t>JMP  </a:t>
            </a:r>
            <a:r>
              <a:rPr lang="en-US" altLang="zh-CN" b="1" dirty="0">
                <a:solidFill>
                  <a:srgbClr val="1327E7"/>
                </a:solidFill>
              </a:rPr>
              <a:t>DBT1 </a:t>
            </a:r>
            <a:r>
              <a:rPr lang="en-US" altLang="zh-CN" b="1" dirty="0">
                <a:solidFill>
                  <a:srgbClr val="000000"/>
                </a:solidFill>
              </a:rPr>
              <a:t>		</a:t>
            </a:r>
            <a:r>
              <a:rPr lang="zh-CN" altLang="en-US" b="1" dirty="0">
                <a:solidFill>
                  <a:srgbClr val="000000"/>
                </a:solidFill>
              </a:rPr>
              <a:t>；</a:t>
            </a:r>
            <a:r>
              <a:rPr lang="zh-CN" altLang="en-US" b="1" dirty="0">
                <a:solidFill>
                  <a:schemeClr val="accent6"/>
                </a:solidFill>
              </a:rPr>
              <a:t>转移到</a:t>
            </a:r>
            <a:r>
              <a:rPr lang="en-US" altLang="zh-CN" b="1" dirty="0">
                <a:solidFill>
                  <a:schemeClr val="accent6"/>
                </a:solidFill>
              </a:rPr>
              <a:t>CS</a:t>
            </a:r>
            <a:r>
              <a:rPr lang="zh-CN" altLang="en-US" b="1" dirty="0">
                <a:solidFill>
                  <a:schemeClr val="accent6"/>
                </a:solidFill>
              </a:rPr>
              <a:t>：</a:t>
            </a:r>
            <a:r>
              <a:rPr lang="en-US" altLang="zh-CN" b="1" dirty="0">
                <a:solidFill>
                  <a:schemeClr val="accent6"/>
                </a:solidFill>
              </a:rPr>
              <a:t>0400H</a:t>
            </a:r>
          </a:p>
          <a:p>
            <a:pPr eaLnBrk="1" hangingPunct="1"/>
            <a:r>
              <a:rPr lang="en-US" altLang="zh-CN" b="1" dirty="0">
                <a:solidFill>
                  <a:srgbClr val="1327E7"/>
                </a:solidFill>
              </a:rPr>
              <a:t>JMP  DBT2 </a:t>
            </a:r>
            <a:r>
              <a:rPr lang="en-US" altLang="zh-CN" b="1" dirty="0">
                <a:solidFill>
                  <a:srgbClr val="000000"/>
                </a:solidFill>
              </a:rPr>
              <a:t>		</a:t>
            </a:r>
            <a:r>
              <a:rPr lang="zh-CN" altLang="en-US" b="1" dirty="0">
                <a:solidFill>
                  <a:srgbClr val="000000"/>
                </a:solidFill>
              </a:rPr>
              <a:t>；</a:t>
            </a:r>
            <a:r>
              <a:rPr lang="zh-CN" altLang="en-US" b="1" dirty="0">
                <a:solidFill>
                  <a:schemeClr val="accent6"/>
                </a:solidFill>
              </a:rPr>
              <a:t>转移到</a:t>
            </a:r>
            <a:r>
              <a:rPr lang="en-US" altLang="zh-CN" b="1" dirty="0">
                <a:solidFill>
                  <a:schemeClr val="accent6"/>
                </a:solidFill>
              </a:rPr>
              <a:t>0100</a:t>
            </a:r>
            <a:r>
              <a:rPr lang="zh-CN" altLang="en-US" b="1" dirty="0">
                <a:solidFill>
                  <a:schemeClr val="accent6"/>
                </a:solidFill>
              </a:rPr>
              <a:t>：</a:t>
            </a:r>
            <a:r>
              <a:rPr lang="en-US" altLang="zh-CN" b="1" dirty="0">
                <a:solidFill>
                  <a:schemeClr val="accent6"/>
                </a:solidFill>
              </a:rPr>
              <a:t>0020H</a:t>
            </a:r>
          </a:p>
          <a:p>
            <a:pPr eaLnBrk="1" hangingPunct="1"/>
            <a:r>
              <a:rPr lang="en-US" altLang="zh-CN" b="1" dirty="0">
                <a:solidFill>
                  <a:srgbClr val="1327E7"/>
                </a:solidFill>
              </a:rPr>
              <a:t>JMP  TAB[BX+2] </a:t>
            </a:r>
            <a:r>
              <a:rPr lang="en-US" altLang="zh-CN" b="1" dirty="0">
                <a:solidFill>
                  <a:srgbClr val="000000"/>
                </a:solidFill>
              </a:rPr>
              <a:t>	</a:t>
            </a:r>
            <a:r>
              <a:rPr lang="zh-CN" altLang="en-US" b="1" dirty="0">
                <a:solidFill>
                  <a:srgbClr val="000000"/>
                </a:solidFill>
              </a:rPr>
              <a:t>；</a:t>
            </a:r>
            <a:r>
              <a:rPr lang="zh-CN" altLang="en-US" b="1" dirty="0">
                <a:solidFill>
                  <a:schemeClr val="accent6"/>
                </a:solidFill>
              </a:rPr>
              <a:t>转移到</a:t>
            </a:r>
            <a:r>
              <a:rPr lang="en-US" altLang="zh-CN" b="1" dirty="0">
                <a:solidFill>
                  <a:schemeClr val="accent6"/>
                </a:solidFill>
              </a:rPr>
              <a:t>CS</a:t>
            </a:r>
            <a:r>
              <a:rPr lang="zh-CN" altLang="en-US" b="1" dirty="0">
                <a:solidFill>
                  <a:schemeClr val="accent6"/>
                </a:solidFill>
              </a:rPr>
              <a:t>：</a:t>
            </a:r>
            <a:r>
              <a:rPr lang="en-US" altLang="zh-CN" b="1" dirty="0" smtClean="0">
                <a:solidFill>
                  <a:schemeClr val="accent6"/>
                </a:solidFill>
              </a:rPr>
              <a:t>06A0H</a:t>
            </a:r>
            <a:endParaRPr lang="en-US" altLang="zh-CN" b="1" dirty="0">
              <a:solidFill>
                <a:schemeClr val="accent6"/>
              </a:solidFill>
            </a:endParaRPr>
          </a:p>
          <a:p>
            <a:pPr eaLnBrk="1" hangingPunct="1"/>
            <a:r>
              <a:rPr lang="en-US" altLang="zh-CN" b="1" dirty="0">
                <a:solidFill>
                  <a:srgbClr val="1327E7"/>
                </a:solidFill>
              </a:rPr>
              <a:t>JMP  WORD PTR[BX] </a:t>
            </a:r>
          </a:p>
          <a:p>
            <a:pPr eaLnBrk="1" hangingPunct="1"/>
            <a:r>
              <a:rPr lang="en-US" altLang="zh-CN" b="1" dirty="0">
                <a:solidFill>
                  <a:srgbClr val="000000"/>
                </a:solidFill>
              </a:rPr>
              <a:t>       </a:t>
            </a:r>
            <a:r>
              <a:rPr lang="zh-CN" altLang="en-US" b="1" dirty="0">
                <a:solidFill>
                  <a:srgbClr val="000000"/>
                </a:solidFill>
              </a:rPr>
              <a:t>；</a:t>
            </a:r>
            <a:r>
              <a:rPr lang="zh-CN" altLang="en-US" b="1" dirty="0">
                <a:solidFill>
                  <a:schemeClr val="accent6"/>
                </a:solidFill>
              </a:rPr>
              <a:t>转移到本段，偏移地址保存在</a:t>
            </a:r>
          </a:p>
          <a:p>
            <a:pPr eaLnBrk="1" hangingPunct="1"/>
            <a:r>
              <a:rPr lang="zh-CN" altLang="en-US" b="1" dirty="0">
                <a:solidFill>
                  <a:schemeClr val="accent6"/>
                </a:solidFill>
              </a:rPr>
              <a:t>          </a:t>
            </a:r>
            <a:r>
              <a:rPr lang="en-US" altLang="zh-CN" b="1" dirty="0">
                <a:solidFill>
                  <a:schemeClr val="accent6"/>
                </a:solidFill>
              </a:rPr>
              <a:t>DS</a:t>
            </a:r>
            <a:r>
              <a:rPr lang="zh-CN" altLang="en-US" b="1" dirty="0">
                <a:solidFill>
                  <a:schemeClr val="accent6"/>
                </a:solidFill>
              </a:rPr>
              <a:t>：</a:t>
            </a:r>
            <a:r>
              <a:rPr lang="en-US" altLang="zh-CN" b="1" dirty="0">
                <a:solidFill>
                  <a:schemeClr val="accent6"/>
                </a:solidFill>
              </a:rPr>
              <a:t>0002H</a:t>
            </a:r>
            <a:r>
              <a:rPr lang="zh-CN" altLang="en-US" b="1" dirty="0">
                <a:solidFill>
                  <a:schemeClr val="accent6"/>
                </a:solidFill>
              </a:rPr>
              <a:t>与</a:t>
            </a:r>
            <a:r>
              <a:rPr lang="en-US" altLang="zh-CN" b="1" dirty="0">
                <a:solidFill>
                  <a:schemeClr val="accent6"/>
                </a:solidFill>
              </a:rPr>
              <a:t>DS</a:t>
            </a:r>
            <a:r>
              <a:rPr lang="zh-CN" altLang="en-US" b="1" dirty="0">
                <a:solidFill>
                  <a:schemeClr val="accent6"/>
                </a:solidFill>
              </a:rPr>
              <a:t>：</a:t>
            </a:r>
            <a:r>
              <a:rPr lang="en-US" altLang="zh-CN" b="1" dirty="0">
                <a:solidFill>
                  <a:schemeClr val="accent6"/>
                </a:solidFill>
              </a:rPr>
              <a:t>0003H</a:t>
            </a:r>
            <a:r>
              <a:rPr lang="zh-CN" altLang="en-US" b="1" dirty="0">
                <a:solidFill>
                  <a:schemeClr val="accent6"/>
                </a:solidFill>
              </a:rPr>
              <a:t>中</a:t>
            </a:r>
          </a:p>
        </p:txBody>
      </p:sp>
      <p:sp>
        <p:nvSpPr>
          <p:cNvPr id="7" name="矩形标注 6"/>
          <p:cNvSpPr/>
          <p:nvPr/>
        </p:nvSpPr>
        <p:spPr>
          <a:xfrm>
            <a:off x="6156176" y="3044572"/>
            <a:ext cx="1512168" cy="600452"/>
          </a:xfrm>
          <a:prstGeom prst="wedgeRectCallout">
            <a:avLst>
              <a:gd name="adj1" fmla="val -72161"/>
              <a:gd name="adj2" fmla="val 1412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段地址不变</a:t>
            </a:r>
            <a:endParaRPr lang="zh-CN" altLang="en-US" b="1" dirty="0">
              <a:solidFill>
                <a:srgbClr val="FF0000"/>
              </a:solidFill>
            </a:endParaRPr>
          </a:p>
        </p:txBody>
      </p:sp>
      <p:cxnSp>
        <p:nvCxnSpPr>
          <p:cNvPr id="9" name="直接连接符 8"/>
          <p:cNvCxnSpPr/>
          <p:nvPr/>
        </p:nvCxnSpPr>
        <p:spPr>
          <a:xfrm>
            <a:off x="5652120" y="4725144"/>
            <a:ext cx="14401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15055" y="4725144"/>
            <a:ext cx="1436865"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a:off x="-1" y="4672446"/>
            <a:ext cx="1820077" cy="1132818"/>
          </a:xfrm>
          <a:prstGeom prst="wedgeRoundRectCallout">
            <a:avLst>
              <a:gd name="adj1" fmla="val 84678"/>
              <a:gd name="adj2" fmla="val -3111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TAB</a:t>
            </a:r>
            <a:r>
              <a:rPr lang="zh-CN" altLang="en-US" dirty="0" smtClean="0">
                <a:solidFill>
                  <a:schemeClr val="tx1"/>
                </a:solidFill>
              </a:rPr>
              <a:t>的地址</a:t>
            </a:r>
            <a:r>
              <a:rPr lang="en-US" altLang="zh-CN" dirty="0" smtClean="0">
                <a:solidFill>
                  <a:schemeClr val="tx1"/>
                </a:solidFill>
              </a:rPr>
              <a:t>+4</a:t>
            </a:r>
          </a:p>
          <a:p>
            <a:pPr algn="ctr"/>
            <a:r>
              <a:rPr lang="zh-CN" altLang="en-US" dirty="0" smtClean="0">
                <a:solidFill>
                  <a:schemeClr val="tx1"/>
                </a:solidFill>
              </a:rPr>
              <a:t>基址变址且相对寻址</a:t>
            </a:r>
            <a:endParaRPr lang="zh-CN" altLang="en-US" dirty="0">
              <a:solidFill>
                <a:schemeClr val="tx1"/>
              </a:solidFill>
            </a:endParaRPr>
          </a:p>
        </p:txBody>
      </p:sp>
    </p:spTree>
    <p:extLst>
      <p:ext uri="{BB962C8B-B14F-4D97-AF65-F5344CB8AC3E}">
        <p14:creationId xmlns:p14="http://schemas.microsoft.com/office/powerpoint/2010/main" val="1843707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3"/>
          <p:cNvSpPr txBox="1">
            <a:spLocks noChangeArrowheads="1"/>
          </p:cNvSpPr>
          <p:nvPr/>
        </p:nvSpPr>
        <p:spPr bwMode="auto">
          <a:xfrm>
            <a:off x="539552" y="1268760"/>
            <a:ext cx="7920037"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lnSpc>
                <a:spcPct val="160000"/>
              </a:lnSpc>
            </a:pPr>
            <a:r>
              <a:rPr lang="zh-CN" altLang="en-US" dirty="0">
                <a:solidFill>
                  <a:srgbClr val="000000"/>
                </a:solidFill>
              </a:rPr>
              <a:t>二、有条件转移指令</a:t>
            </a:r>
          </a:p>
          <a:p>
            <a:pPr eaLnBrk="1" hangingPunct="1">
              <a:lnSpc>
                <a:spcPct val="160000"/>
              </a:lnSpc>
            </a:pPr>
            <a:r>
              <a:rPr lang="zh-CN" altLang="en-US" dirty="0">
                <a:solidFill>
                  <a:srgbClr val="000000"/>
                </a:solidFill>
              </a:rPr>
              <a:t>对有条件转移指令，只有当给定的条件满足时，才转移到指定的地址，否则执行下一条指令。依据为</a:t>
            </a:r>
            <a:r>
              <a:rPr lang="en-US" altLang="zh-CN" dirty="0">
                <a:solidFill>
                  <a:srgbClr val="000000"/>
                </a:solidFill>
              </a:rPr>
              <a:t>PSW</a:t>
            </a:r>
            <a:r>
              <a:rPr lang="zh-CN" altLang="en-US" dirty="0">
                <a:solidFill>
                  <a:srgbClr val="000000"/>
                </a:solidFill>
              </a:rPr>
              <a:t>中的标志位，这些标志位是由上一条指令执行时产生的。指令形式有许多种，如表</a:t>
            </a:r>
            <a:r>
              <a:rPr lang="en-US" altLang="zh-CN" dirty="0">
                <a:solidFill>
                  <a:srgbClr val="000000"/>
                </a:solidFill>
              </a:rPr>
              <a:t>3.6</a:t>
            </a:r>
            <a:r>
              <a:rPr lang="zh-CN" altLang="en-US" dirty="0">
                <a:solidFill>
                  <a:srgbClr val="000000"/>
                </a:solidFill>
              </a:rPr>
              <a:t>所示。</a:t>
            </a:r>
            <a:r>
              <a:rPr lang="zh-CN" altLang="en-US" dirty="0"/>
              <a:t> </a:t>
            </a:r>
          </a:p>
        </p:txBody>
      </p:sp>
    </p:spTree>
    <p:extLst>
      <p:ext uri="{BB962C8B-B14F-4D97-AF65-F5344CB8AC3E}">
        <p14:creationId xmlns:p14="http://schemas.microsoft.com/office/powerpoint/2010/main" val="31228392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193"/>
          <p:cNvSpPr txBox="1">
            <a:spLocks noChangeArrowheads="1"/>
          </p:cNvSpPr>
          <p:nvPr/>
        </p:nvSpPr>
        <p:spPr bwMode="auto">
          <a:xfrm>
            <a:off x="323528" y="1124744"/>
            <a:ext cx="806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000">
                <a:solidFill>
                  <a:srgbClr val="FF0000"/>
                </a:solidFill>
              </a:rPr>
              <a:t>根据单个标志位（</a:t>
            </a:r>
            <a:r>
              <a:rPr lang="en-US" altLang="zh-CN" sz="2000">
                <a:solidFill>
                  <a:srgbClr val="FF0000"/>
                </a:solidFill>
              </a:rPr>
              <a:t>CF</a:t>
            </a:r>
            <a:r>
              <a:rPr lang="zh-CN" altLang="en-US" sz="2000">
                <a:solidFill>
                  <a:srgbClr val="FF0000"/>
                </a:solidFill>
              </a:rPr>
              <a:t>、</a:t>
            </a:r>
            <a:r>
              <a:rPr lang="en-US" altLang="zh-CN" sz="2000">
                <a:solidFill>
                  <a:srgbClr val="FF0000"/>
                </a:solidFill>
              </a:rPr>
              <a:t>ZF</a:t>
            </a:r>
            <a:r>
              <a:rPr lang="zh-CN" altLang="en-US" sz="2000">
                <a:solidFill>
                  <a:srgbClr val="FF0000"/>
                </a:solidFill>
              </a:rPr>
              <a:t>、</a:t>
            </a:r>
            <a:r>
              <a:rPr lang="en-US" altLang="zh-CN" sz="2000">
                <a:solidFill>
                  <a:srgbClr val="FF0000"/>
                </a:solidFill>
              </a:rPr>
              <a:t>SF</a:t>
            </a:r>
            <a:r>
              <a:rPr lang="zh-CN" altLang="en-US" sz="2000">
                <a:solidFill>
                  <a:srgbClr val="FF0000"/>
                </a:solidFill>
              </a:rPr>
              <a:t>、</a:t>
            </a:r>
            <a:r>
              <a:rPr lang="en-US" altLang="zh-CN" sz="2000">
                <a:solidFill>
                  <a:srgbClr val="FF0000"/>
                </a:solidFill>
              </a:rPr>
              <a:t>OF</a:t>
            </a:r>
            <a:r>
              <a:rPr lang="zh-CN" altLang="en-US" sz="2000">
                <a:solidFill>
                  <a:srgbClr val="FF0000"/>
                </a:solidFill>
              </a:rPr>
              <a:t>、</a:t>
            </a:r>
            <a:r>
              <a:rPr lang="en-US" altLang="zh-CN" sz="2000">
                <a:solidFill>
                  <a:srgbClr val="FF0000"/>
                </a:solidFill>
              </a:rPr>
              <a:t>PF</a:t>
            </a:r>
            <a:r>
              <a:rPr lang="zh-CN" altLang="en-US" sz="2000">
                <a:solidFill>
                  <a:srgbClr val="FF0000"/>
                </a:solidFill>
              </a:rPr>
              <a:t>）的状态进行转移 </a:t>
            </a:r>
          </a:p>
        </p:txBody>
      </p:sp>
      <p:graphicFrame>
        <p:nvGraphicFramePr>
          <p:cNvPr id="4" name="Group 192"/>
          <p:cNvGraphicFramePr>
            <a:graphicFrameLocks/>
          </p:cNvGraphicFramePr>
          <p:nvPr>
            <p:extLst>
              <p:ext uri="{D42A27DB-BD31-4B8C-83A1-F6EECF244321}">
                <p14:modId xmlns:p14="http://schemas.microsoft.com/office/powerpoint/2010/main" val="638625651"/>
              </p:ext>
            </p:extLst>
          </p:nvPr>
        </p:nvGraphicFramePr>
        <p:xfrm>
          <a:off x="179512" y="1700808"/>
          <a:ext cx="8713787" cy="4643685"/>
        </p:xfrm>
        <a:graphic>
          <a:graphicData uri="http://schemas.openxmlformats.org/drawingml/2006/table">
            <a:tbl>
              <a:tblPr/>
              <a:tblGrid>
                <a:gridCol w="2449512"/>
                <a:gridCol w="1798638"/>
                <a:gridCol w="1692275"/>
                <a:gridCol w="2773362"/>
              </a:tblGrid>
              <a:tr h="5342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指令格式</a:t>
                      </a:r>
                      <a:endParaRPr kumimoji="1" lang="zh-CN" altLang="en-US" sz="2000" b="1" i="0" u="none" strike="noStrike" cap="none" normalizeH="0" baseline="0" dirty="0" smtClean="0">
                        <a:ln>
                          <a:noFill/>
                        </a:ln>
                        <a:solidFill>
                          <a:srgbClr val="0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测试条件</a:t>
                      </a:r>
                      <a:endParaRPr kumimoji="1" lang="zh-CN" altLang="en-US" sz="2000" b="1" i="0" u="none" strike="noStrike" cap="none" normalizeH="0" baseline="0" dirty="0" smtClean="0">
                        <a:ln>
                          <a:noFill/>
                        </a:ln>
                        <a:solidFill>
                          <a:srgbClr val="0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功能</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英文描述</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54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JC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有进</a:t>
                      </a: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借位</a:t>
                      </a:r>
                      <a:endParaRPr kumimoji="1" lang="zh-CN" altLang="en-US" sz="2000" b="1" i="0" u="none" strike="noStrike" cap="none" normalizeH="0" baseline="0" dirty="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carry</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044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JNC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无进</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借位</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Jump if not carry</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044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JE/JZ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(ZF=1)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相等</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equal/zero</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7525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JNE/JNZ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(ZF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不相等</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not equal/not zero</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291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JS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(SF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负数</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sign</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085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JNS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(SF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正数</a:t>
                      </a:r>
                      <a:endParaRPr kumimoji="1" lang="zh-CN" altLang="en-US" sz="2000" b="1" i="0" u="none" strike="noStrike" cap="none" normalizeH="0" baseline="0" dirty="0" smtClean="0">
                        <a:ln>
                          <a:noFill/>
                        </a:ln>
                        <a:solidFill>
                          <a:srgbClr val="000000"/>
                        </a:solidFill>
                        <a:effectLst/>
                        <a:latin typeface="Times New Roman" pitchFamily="18"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not sign</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994970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graphicFrame>
        <p:nvGraphicFramePr>
          <p:cNvPr id="3" name="Group 108"/>
          <p:cNvGraphicFramePr>
            <a:graphicFrameLocks/>
          </p:cNvGraphicFramePr>
          <p:nvPr>
            <p:extLst>
              <p:ext uri="{D42A27DB-BD31-4B8C-83A1-F6EECF244321}">
                <p14:modId xmlns:p14="http://schemas.microsoft.com/office/powerpoint/2010/main" val="1721960662"/>
              </p:ext>
            </p:extLst>
          </p:nvPr>
        </p:nvGraphicFramePr>
        <p:xfrm>
          <a:off x="467544" y="1412776"/>
          <a:ext cx="8001000" cy="4606926"/>
        </p:xfrm>
        <a:graphic>
          <a:graphicData uri="http://schemas.openxmlformats.org/drawingml/2006/table">
            <a:tbl>
              <a:tblPr/>
              <a:tblGrid>
                <a:gridCol w="2087563"/>
                <a:gridCol w="1584325"/>
                <a:gridCol w="1782762"/>
                <a:gridCol w="2546350"/>
              </a:tblGrid>
              <a:tr h="879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JO LABEL</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(OF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有溢出</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overflow</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810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JNO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(OF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无溢出</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not overflow</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224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JP/JPE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(PF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有偶数个</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rPr>
                        <a:t>Jump if parity/parity equal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239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JNP/JPO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(PF</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有奇数个</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Jump if not parity/parity odd</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5131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graphicFrame>
        <p:nvGraphicFramePr>
          <p:cNvPr id="3" name="Group 111"/>
          <p:cNvGraphicFramePr>
            <a:graphicFrameLocks/>
          </p:cNvGraphicFramePr>
          <p:nvPr>
            <p:extLst>
              <p:ext uri="{D42A27DB-BD31-4B8C-83A1-F6EECF244321}">
                <p14:modId xmlns:p14="http://schemas.microsoft.com/office/powerpoint/2010/main" val="230310747"/>
              </p:ext>
            </p:extLst>
          </p:nvPr>
        </p:nvGraphicFramePr>
        <p:xfrm>
          <a:off x="323528" y="1844824"/>
          <a:ext cx="8001000" cy="4442340"/>
        </p:xfrm>
        <a:graphic>
          <a:graphicData uri="http://schemas.openxmlformats.org/drawingml/2006/table">
            <a:tbl>
              <a:tblPr/>
              <a:tblGrid>
                <a:gridCol w="2305050"/>
                <a:gridCol w="1878012"/>
                <a:gridCol w="1433513"/>
                <a:gridCol w="2384425"/>
              </a:tblGrid>
              <a:tr h="11455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JA/JNBE LABEL</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(CF=0)∧(ZF=0)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高于</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不低于等于</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Jump if above/not below nor zero</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55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JAE/JNB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(CF=0)</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高于等于</a:t>
                      </a: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dirty="0" smtClean="0">
                          <a:ln>
                            <a:noFill/>
                          </a:ln>
                          <a:solidFill>
                            <a:srgbClr val="000000"/>
                          </a:solidFill>
                          <a:effectLst/>
                          <a:latin typeface="宋体" pitchFamily="2" charset="-122"/>
                          <a:ea typeface="宋体" pitchFamily="2" charset="-122"/>
                        </a:rPr>
                        <a:t>不低于</a:t>
                      </a:r>
                      <a:endParaRPr kumimoji="1" lang="zh-CN" altLang="en-US"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Jump if above or equal /not below</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9508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JB/JNAE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低于</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不高于等于</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Jump if below /not above nor equal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55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JBE/JNA LABEL</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latin typeface="宋体" pitchFamily="2" charset="-122"/>
                          <a:ea typeface="宋体" pitchFamily="2" charset="-122"/>
                        </a:rPr>
                        <a:t>(CF=1) ∨(ZF=1)</a:t>
                      </a:r>
                      <a:endParaRPr kumimoji="1" lang="en-US" altLang="zh-CN"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低于等于</a:t>
                      </a:r>
                      <a:r>
                        <a:rPr kumimoji="1" lang="en-US" altLang="zh-CN" sz="2000" b="1" i="0" u="none" strike="noStrike" cap="none" normalizeH="0" baseline="0" smtClean="0">
                          <a:ln>
                            <a:noFill/>
                          </a:ln>
                          <a:solidFill>
                            <a:srgbClr val="000000"/>
                          </a:solidFill>
                          <a:effectLst/>
                          <a:latin typeface="宋体" pitchFamily="2" charset="-122"/>
                          <a:ea typeface="宋体" pitchFamily="2" charset="-122"/>
                        </a:rPr>
                        <a:t>/</a:t>
                      </a:r>
                      <a:r>
                        <a:rPr kumimoji="1" lang="zh-CN" altLang="en-US" sz="2000" b="1" i="0" u="none" strike="noStrike" cap="none" normalizeH="0" baseline="0" smtClean="0">
                          <a:ln>
                            <a:noFill/>
                          </a:ln>
                          <a:solidFill>
                            <a:srgbClr val="000000"/>
                          </a:solidFill>
                          <a:effectLst/>
                          <a:latin typeface="宋体" pitchFamily="2" charset="-122"/>
                          <a:ea typeface="宋体" pitchFamily="2" charset="-122"/>
                        </a:rPr>
                        <a:t>不高于</a:t>
                      </a:r>
                      <a:endParaRPr kumimoji="1" lang="zh-CN" altLang="en-US" sz="2000" b="1" i="0" u="none" strike="noStrike" cap="none" normalizeH="0" baseline="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latin typeface="宋体" pitchFamily="2" charset="-122"/>
                          <a:ea typeface="宋体" pitchFamily="2" charset="-122"/>
                        </a:rPr>
                        <a:t>Jump if below or equal /not above</a:t>
                      </a:r>
                      <a:endParaRPr kumimoji="1" lang="en-US" altLang="zh-CN" sz="2000" b="1" i="0" u="none" strike="noStrike" cap="none" normalizeH="0" baseline="0" dirty="0" smtClean="0">
                        <a:ln>
                          <a:noFill/>
                        </a:ln>
                        <a:solidFill>
                          <a:srgbClr val="000000"/>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Text Box 112"/>
          <p:cNvSpPr txBox="1">
            <a:spLocks noChangeArrowheads="1"/>
          </p:cNvSpPr>
          <p:nvPr/>
        </p:nvSpPr>
        <p:spPr bwMode="auto">
          <a:xfrm>
            <a:off x="250824" y="1196752"/>
            <a:ext cx="41051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dirty="0"/>
              <a:t>无符号数</a:t>
            </a:r>
            <a:r>
              <a:rPr lang="zh-CN" altLang="en-US" dirty="0" smtClean="0"/>
              <a:t>比较大小</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971253985"/>
              </p:ext>
            </p:extLst>
          </p:nvPr>
        </p:nvGraphicFramePr>
        <p:xfrm>
          <a:off x="8572698" y="3356992"/>
          <a:ext cx="351532" cy="421838"/>
        </p:xfrm>
        <a:graphic>
          <a:graphicData uri="http://schemas.openxmlformats.org/presentationml/2006/ole">
            <mc:AlternateContent xmlns:mc="http://schemas.openxmlformats.org/markup-compatibility/2006">
              <mc:Choice xmlns:v="urn:schemas-microsoft-com:vml" Requires="v">
                <p:oleObj spid="_x0000_s11270" name="Equation" r:id="rId3" imgW="126720" imgH="152280" progId="Equation.DSMT4">
                  <p:embed/>
                </p:oleObj>
              </mc:Choice>
              <mc:Fallback>
                <p:oleObj name="Equation" r:id="rId3" imgW="126720" imgH="152280" progId="Equation.DSMT4">
                  <p:embed/>
                  <p:pic>
                    <p:nvPicPr>
                      <p:cNvPr id="0" name=""/>
                      <p:cNvPicPr/>
                      <p:nvPr/>
                    </p:nvPicPr>
                    <p:blipFill>
                      <a:blip r:embed="rId4"/>
                      <a:stretch>
                        <a:fillRect/>
                      </a:stretch>
                    </p:blipFill>
                    <p:spPr>
                      <a:xfrm>
                        <a:off x="8572698" y="3356992"/>
                        <a:ext cx="351532" cy="4218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11628402"/>
              </p:ext>
            </p:extLst>
          </p:nvPr>
        </p:nvGraphicFramePr>
        <p:xfrm>
          <a:off x="8532440" y="2348880"/>
          <a:ext cx="423540" cy="423540"/>
        </p:xfrm>
        <a:graphic>
          <a:graphicData uri="http://schemas.openxmlformats.org/presentationml/2006/ole">
            <mc:AlternateContent xmlns:mc="http://schemas.openxmlformats.org/markup-compatibility/2006">
              <mc:Choice xmlns:v="urn:schemas-microsoft-com:vml" Requires="v">
                <p:oleObj spid="_x0000_s11271" name="Equation" r:id="rId5" imgW="126720" imgH="126720" progId="Equation.DSMT4">
                  <p:embed/>
                </p:oleObj>
              </mc:Choice>
              <mc:Fallback>
                <p:oleObj name="Equation" r:id="rId5" imgW="126720" imgH="126720" progId="Equation.DSMT4">
                  <p:embed/>
                  <p:pic>
                    <p:nvPicPr>
                      <p:cNvPr id="0" name=""/>
                      <p:cNvPicPr/>
                      <p:nvPr/>
                    </p:nvPicPr>
                    <p:blipFill>
                      <a:blip r:embed="rId6"/>
                      <a:stretch>
                        <a:fillRect/>
                      </a:stretch>
                    </p:blipFill>
                    <p:spPr>
                      <a:xfrm>
                        <a:off x="8532440" y="2348880"/>
                        <a:ext cx="423540" cy="42354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99543684"/>
              </p:ext>
            </p:extLst>
          </p:nvPr>
        </p:nvGraphicFramePr>
        <p:xfrm>
          <a:off x="8460432" y="4437112"/>
          <a:ext cx="432048" cy="432048"/>
        </p:xfrm>
        <a:graphic>
          <a:graphicData uri="http://schemas.openxmlformats.org/presentationml/2006/ole">
            <mc:AlternateContent xmlns:mc="http://schemas.openxmlformats.org/markup-compatibility/2006">
              <mc:Choice xmlns:v="urn:schemas-microsoft-com:vml" Requires="v">
                <p:oleObj spid="_x0000_s11272" name="Equation" r:id="rId7" imgW="126720" imgH="126720" progId="Equation.DSMT4">
                  <p:embed/>
                </p:oleObj>
              </mc:Choice>
              <mc:Fallback>
                <p:oleObj name="Equation" r:id="rId7" imgW="126720" imgH="126720" progId="Equation.DSMT4">
                  <p:embed/>
                  <p:pic>
                    <p:nvPicPr>
                      <p:cNvPr id="0" name=""/>
                      <p:cNvPicPr/>
                      <p:nvPr/>
                    </p:nvPicPr>
                    <p:blipFill>
                      <a:blip r:embed="rId8"/>
                      <a:stretch>
                        <a:fillRect/>
                      </a:stretch>
                    </p:blipFill>
                    <p:spPr>
                      <a:xfrm>
                        <a:off x="8460432" y="4437112"/>
                        <a:ext cx="432048" cy="43204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768702779"/>
              </p:ext>
            </p:extLst>
          </p:nvPr>
        </p:nvGraphicFramePr>
        <p:xfrm>
          <a:off x="8532813" y="5402263"/>
          <a:ext cx="433387" cy="517525"/>
        </p:xfrm>
        <a:graphic>
          <a:graphicData uri="http://schemas.openxmlformats.org/presentationml/2006/ole">
            <mc:AlternateContent xmlns:mc="http://schemas.openxmlformats.org/markup-compatibility/2006">
              <mc:Choice xmlns:v="urn:schemas-microsoft-com:vml" Requires="v">
                <p:oleObj spid="_x0000_s11273" name="Equation" r:id="rId9" imgW="126720" imgH="152280" progId="Equation.DSMT4">
                  <p:embed/>
                </p:oleObj>
              </mc:Choice>
              <mc:Fallback>
                <p:oleObj name="Equation" r:id="rId9" imgW="126720" imgH="152280" progId="Equation.DSMT4">
                  <p:embed/>
                  <p:pic>
                    <p:nvPicPr>
                      <p:cNvPr id="0" name=""/>
                      <p:cNvPicPr>
                        <a:picLocks noChangeAspect="1" noChangeArrowheads="1"/>
                      </p:cNvPicPr>
                      <p:nvPr/>
                    </p:nvPicPr>
                    <p:blipFill>
                      <a:blip r:embed="rId10"/>
                      <a:srcRect/>
                      <a:stretch>
                        <a:fillRect/>
                      </a:stretch>
                    </p:blipFill>
                    <p:spPr bwMode="auto">
                      <a:xfrm>
                        <a:off x="8532813" y="5402263"/>
                        <a:ext cx="4333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4067944" y="1196752"/>
            <a:ext cx="3888432" cy="5847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ABOVE   EQUAL   BELOW</a:t>
            </a:r>
            <a:endParaRPr lang="zh-CN" altLang="en-US" dirty="0">
              <a:solidFill>
                <a:srgbClr val="FF0000"/>
              </a:solidFill>
            </a:endParaRPr>
          </a:p>
        </p:txBody>
      </p:sp>
    </p:spTree>
    <p:extLst>
      <p:ext uri="{BB962C8B-B14F-4D97-AF65-F5344CB8AC3E}">
        <p14:creationId xmlns:p14="http://schemas.microsoft.com/office/powerpoint/2010/main" val="308859409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grpSp>
        <p:nvGrpSpPr>
          <p:cNvPr id="36" name="组合 35"/>
          <p:cNvGrpSpPr/>
          <p:nvPr/>
        </p:nvGrpSpPr>
        <p:grpSpPr>
          <a:xfrm>
            <a:off x="251520" y="1988840"/>
            <a:ext cx="8064500" cy="3879354"/>
            <a:chOff x="251520" y="1412776"/>
            <a:chExt cx="8064500" cy="4743450"/>
          </a:xfrm>
        </p:grpSpPr>
        <p:sp>
          <p:nvSpPr>
            <p:cNvPr id="11" name="Rectangle 259"/>
            <p:cNvSpPr>
              <a:spLocks noChangeArrowheads="1"/>
            </p:cNvSpPr>
            <p:nvPr/>
          </p:nvSpPr>
          <p:spPr bwMode="auto">
            <a:xfrm>
              <a:off x="3131840" y="3789040"/>
              <a:ext cx="1052512"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dirty="0">
                  <a:solidFill>
                    <a:srgbClr val="000000"/>
                  </a:solidFill>
                  <a:latin typeface="宋体" charset="-122"/>
                  <a:ea typeface="宋体" charset="-122"/>
                </a:rPr>
                <a:t>  </a:t>
              </a:r>
            </a:p>
            <a:p>
              <a:r>
                <a:rPr lang="en-US" altLang="zh-CN" sz="2000" b="1" dirty="0" smtClean="0">
                  <a:solidFill>
                    <a:srgbClr val="000000"/>
                  </a:solidFill>
                  <a:latin typeface="宋体" charset="-122"/>
                  <a:ea typeface="宋体" charset="-122"/>
                </a:rPr>
                <a:t>OF</a:t>
              </a:r>
              <a:r>
                <a:rPr lang="en-US" altLang="zh-CN" sz="2000" b="1" dirty="0">
                  <a:solidFill>
                    <a:srgbClr val="000000"/>
                  </a:solidFill>
                  <a:latin typeface="宋体" charset="-122"/>
                  <a:ea typeface="宋体" charset="-122"/>
                </a:rPr>
                <a:t>)</a:t>
              </a:r>
              <a:r>
                <a:rPr lang="zh-CN" altLang="en-US" sz="2000" b="1" dirty="0">
                  <a:solidFill>
                    <a:srgbClr val="000000"/>
                  </a:solidFill>
                  <a:latin typeface="宋体" charset="-122"/>
                  <a:ea typeface="宋体" charset="-122"/>
                </a:rPr>
                <a:t>＝</a:t>
              </a:r>
              <a:r>
                <a:rPr lang="en-US" altLang="zh-CN" sz="2000" b="1" dirty="0">
                  <a:solidFill>
                    <a:srgbClr val="000000"/>
                  </a:solidFill>
                  <a:latin typeface="宋体" charset="-122"/>
                  <a:ea typeface="宋体" charset="-122"/>
                </a:rPr>
                <a:t>1</a:t>
              </a:r>
              <a:endParaRPr lang="en-US" altLang="zh-CN" sz="2000" b="1" dirty="0">
                <a:solidFill>
                  <a:srgbClr val="000000"/>
                </a:solidFill>
                <a:latin typeface="Times New Roman" pitchFamily="18" charset="0"/>
                <a:ea typeface="宋体" charset="-122"/>
              </a:endParaRPr>
            </a:p>
          </p:txBody>
        </p:sp>
        <p:sp>
          <p:nvSpPr>
            <p:cNvPr id="15" name="Rectangle 255"/>
            <p:cNvSpPr>
              <a:spLocks noChangeArrowheads="1"/>
            </p:cNvSpPr>
            <p:nvPr/>
          </p:nvSpPr>
          <p:spPr bwMode="auto">
            <a:xfrm>
              <a:off x="3153019" y="2686718"/>
              <a:ext cx="1218084" cy="79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b="1" dirty="0">
                <a:solidFill>
                  <a:srgbClr val="000000"/>
                </a:solidFill>
                <a:latin typeface="宋体" charset="-122"/>
                <a:ea typeface="宋体" charset="-122"/>
              </a:endParaRPr>
            </a:p>
            <a:p>
              <a:r>
                <a:rPr lang="en-US" altLang="zh-CN" sz="2000" b="1" dirty="0" smtClean="0">
                  <a:solidFill>
                    <a:srgbClr val="000000"/>
                  </a:solidFill>
                  <a:latin typeface="宋体" charset="-122"/>
                  <a:ea typeface="宋体" charset="-122"/>
                </a:rPr>
                <a:t>OF</a:t>
              </a:r>
              <a:r>
                <a:rPr lang="en-US" altLang="zh-CN" sz="2000" b="1" dirty="0">
                  <a:solidFill>
                    <a:srgbClr val="000000"/>
                  </a:solidFill>
                  <a:latin typeface="宋体" charset="-122"/>
                  <a:ea typeface="宋体" charset="-122"/>
                </a:rPr>
                <a:t>)</a:t>
              </a:r>
              <a:r>
                <a:rPr lang="zh-CN" altLang="en-US" sz="2000" b="1" dirty="0">
                  <a:solidFill>
                    <a:srgbClr val="000000"/>
                  </a:solidFill>
                  <a:latin typeface="宋体" charset="-122"/>
                  <a:ea typeface="宋体" charset="-122"/>
                </a:rPr>
                <a:t>＝</a:t>
              </a:r>
              <a:r>
                <a:rPr lang="en-US" altLang="zh-CN" sz="2000" b="1" dirty="0">
                  <a:solidFill>
                    <a:srgbClr val="000000"/>
                  </a:solidFill>
                  <a:latin typeface="宋体" charset="-122"/>
                  <a:ea typeface="宋体" charset="-122"/>
                </a:rPr>
                <a:t>0</a:t>
              </a:r>
              <a:endParaRPr lang="en-US" altLang="zh-CN" sz="2000" b="1" dirty="0">
                <a:solidFill>
                  <a:srgbClr val="000000"/>
                </a:solidFill>
                <a:latin typeface="Times New Roman" pitchFamily="18" charset="0"/>
                <a:ea typeface="宋体" charset="-122"/>
              </a:endParaRPr>
            </a:p>
          </p:txBody>
        </p:sp>
        <p:grpSp>
          <p:nvGrpSpPr>
            <p:cNvPr id="4" name="Group 341"/>
            <p:cNvGrpSpPr>
              <a:grpSpLocks/>
            </p:cNvGrpSpPr>
            <p:nvPr/>
          </p:nvGrpSpPr>
          <p:grpSpPr bwMode="auto">
            <a:xfrm>
              <a:off x="2261512" y="3028056"/>
              <a:ext cx="944563" cy="403225"/>
              <a:chOff x="4" y="1180"/>
              <a:chExt cx="595" cy="254"/>
            </a:xfrm>
          </p:grpSpPr>
          <p:graphicFrame>
            <p:nvGraphicFramePr>
              <p:cNvPr id="34" name="Object 225"/>
              <p:cNvGraphicFramePr>
                <a:graphicFrameLocks noChangeAspect="1"/>
              </p:cNvGraphicFramePr>
              <p:nvPr/>
            </p:nvGraphicFramePr>
            <p:xfrm>
              <a:off x="385" y="1207"/>
              <a:ext cx="214" cy="227"/>
            </p:xfrm>
            <a:graphic>
              <a:graphicData uri="http://schemas.openxmlformats.org/presentationml/2006/ole">
                <mc:AlternateContent xmlns:mc="http://schemas.openxmlformats.org/markup-compatibility/2006">
                  <mc:Choice xmlns:v="urn:schemas-microsoft-com:vml" Requires="v">
                    <p:oleObj spid="_x0000_s12296" name="公式" r:id="rId3" imgW="152268" imgH="164957" progId="Equation.3">
                      <p:embed/>
                    </p:oleObj>
                  </mc:Choice>
                  <mc:Fallback>
                    <p:oleObj name="公式" r:id="rId3"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1207"/>
                            <a:ext cx="214"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245"/>
              <p:cNvSpPr>
                <a:spLocks noChangeArrowheads="1"/>
              </p:cNvSpPr>
              <p:nvPr/>
            </p:nvSpPr>
            <p:spPr bwMode="auto">
              <a:xfrm>
                <a:off x="4" y="1180"/>
                <a:ext cx="3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000" b="1" dirty="0">
                    <a:solidFill>
                      <a:srgbClr val="000000"/>
                    </a:solidFill>
                    <a:latin typeface="宋体" charset="-122"/>
                    <a:ea typeface="宋体" charset="-122"/>
                  </a:rPr>
                  <a:t>(SF</a:t>
                </a:r>
                <a:endParaRPr lang="en-US" altLang="zh-CN" sz="2000" b="1" dirty="0">
                  <a:solidFill>
                    <a:srgbClr val="000000"/>
                  </a:solidFill>
                  <a:latin typeface="Times New Roman" pitchFamily="18" charset="0"/>
                  <a:ea typeface="宋体" charset="-122"/>
                </a:endParaRPr>
              </a:p>
            </p:txBody>
          </p:sp>
        </p:grpSp>
        <p:sp>
          <p:nvSpPr>
            <p:cNvPr id="5" name="Rectangle 265"/>
            <p:cNvSpPr>
              <a:spLocks noChangeArrowheads="1"/>
            </p:cNvSpPr>
            <p:nvPr/>
          </p:nvSpPr>
          <p:spPr bwMode="auto">
            <a:xfrm>
              <a:off x="5750620" y="4970363"/>
              <a:ext cx="2565400"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Jump if less or equal/not greater</a:t>
              </a:r>
              <a:endParaRPr lang="en-US" altLang="zh-CN" sz="2000" b="1">
                <a:solidFill>
                  <a:srgbClr val="000000"/>
                </a:solidFill>
                <a:latin typeface="Times New Roman" pitchFamily="18" charset="0"/>
                <a:ea typeface="宋体" charset="-122"/>
              </a:endParaRPr>
            </a:p>
          </p:txBody>
        </p:sp>
        <p:sp>
          <p:nvSpPr>
            <p:cNvPr id="6" name="Rectangle 264"/>
            <p:cNvSpPr>
              <a:spLocks noChangeArrowheads="1"/>
            </p:cNvSpPr>
            <p:nvPr/>
          </p:nvSpPr>
          <p:spPr bwMode="auto">
            <a:xfrm>
              <a:off x="4466332" y="4970363"/>
              <a:ext cx="1284288"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a:solidFill>
                    <a:srgbClr val="000000"/>
                  </a:solidFill>
                  <a:latin typeface="宋体" charset="-122"/>
                  <a:ea typeface="宋体" charset="-122"/>
                </a:rPr>
                <a:t>小于等于</a:t>
              </a:r>
              <a:r>
                <a:rPr lang="en-US" altLang="zh-CN" sz="2000" b="1">
                  <a:solidFill>
                    <a:srgbClr val="000000"/>
                  </a:solidFill>
                  <a:latin typeface="宋体" charset="-122"/>
                  <a:ea typeface="宋体" charset="-122"/>
                </a:rPr>
                <a:t>/</a:t>
              </a:r>
              <a:r>
                <a:rPr lang="zh-CN" altLang="en-US" sz="2000" b="1">
                  <a:solidFill>
                    <a:srgbClr val="000000"/>
                  </a:solidFill>
                  <a:latin typeface="宋体" charset="-122"/>
                  <a:ea typeface="宋体" charset="-122"/>
                </a:rPr>
                <a:t>不大于</a:t>
              </a:r>
              <a:endParaRPr lang="zh-CN" altLang="en-US" sz="2000" b="1">
                <a:solidFill>
                  <a:srgbClr val="000000"/>
                </a:solidFill>
                <a:latin typeface="Times New Roman" pitchFamily="18" charset="0"/>
                <a:ea typeface="宋体" charset="-122"/>
              </a:endParaRPr>
            </a:p>
          </p:txBody>
        </p:sp>
        <p:sp>
          <p:nvSpPr>
            <p:cNvPr id="7" name="Rectangle 263"/>
            <p:cNvSpPr>
              <a:spLocks noChangeArrowheads="1"/>
            </p:cNvSpPr>
            <p:nvPr/>
          </p:nvSpPr>
          <p:spPr bwMode="auto">
            <a:xfrm>
              <a:off x="2267744" y="4970363"/>
              <a:ext cx="2198588"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dirty="0" smtClean="0">
                  <a:solidFill>
                    <a:srgbClr val="000000"/>
                  </a:solidFill>
                  <a:latin typeface="宋体" charset="-122"/>
                  <a:ea typeface="宋体" charset="-122"/>
                </a:rPr>
                <a:t>(OF </a:t>
              </a:r>
              <a:r>
                <a:rPr lang="en-US" altLang="zh-CN" sz="2000" b="1" dirty="0">
                  <a:solidFill>
                    <a:srgbClr val="000000"/>
                  </a:solidFill>
                  <a:latin typeface="宋体" charset="-122"/>
                  <a:ea typeface="宋体" charset="-122"/>
                </a:rPr>
                <a:t>∨ZF)</a:t>
              </a:r>
              <a:r>
                <a:rPr lang="zh-CN" altLang="en-US" sz="2000" b="1" dirty="0">
                  <a:solidFill>
                    <a:srgbClr val="000000"/>
                  </a:solidFill>
                  <a:latin typeface="宋体" charset="-122"/>
                  <a:ea typeface="宋体" charset="-122"/>
                </a:rPr>
                <a:t>＝</a:t>
              </a:r>
              <a:r>
                <a:rPr lang="en-US" altLang="zh-CN" sz="2000" b="1" dirty="0">
                  <a:solidFill>
                    <a:srgbClr val="000000"/>
                  </a:solidFill>
                  <a:latin typeface="宋体" charset="-122"/>
                  <a:ea typeface="宋体" charset="-122"/>
                </a:rPr>
                <a:t>0</a:t>
              </a:r>
              <a:endParaRPr lang="en-US" altLang="zh-CN" sz="2000" b="1" dirty="0">
                <a:solidFill>
                  <a:srgbClr val="000000"/>
                </a:solidFill>
                <a:latin typeface="Times New Roman" pitchFamily="18" charset="0"/>
                <a:ea typeface="宋体" charset="-122"/>
              </a:endParaRPr>
            </a:p>
          </p:txBody>
        </p:sp>
        <p:sp>
          <p:nvSpPr>
            <p:cNvPr id="8" name="Rectangle 262"/>
            <p:cNvSpPr>
              <a:spLocks noChangeArrowheads="1"/>
            </p:cNvSpPr>
            <p:nvPr/>
          </p:nvSpPr>
          <p:spPr bwMode="auto">
            <a:xfrm>
              <a:off x="251520" y="4970363"/>
              <a:ext cx="2519362"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JLE/JNG LABEL</a:t>
              </a:r>
              <a:endParaRPr lang="en-US" altLang="zh-CN" sz="2000" b="1">
                <a:solidFill>
                  <a:srgbClr val="000000"/>
                </a:solidFill>
                <a:latin typeface="Times New Roman" pitchFamily="18" charset="0"/>
                <a:ea typeface="宋体" charset="-122"/>
              </a:endParaRPr>
            </a:p>
          </p:txBody>
        </p:sp>
        <p:sp>
          <p:nvSpPr>
            <p:cNvPr id="9" name="Rectangle 261"/>
            <p:cNvSpPr>
              <a:spLocks noChangeArrowheads="1"/>
            </p:cNvSpPr>
            <p:nvPr/>
          </p:nvSpPr>
          <p:spPr bwMode="auto">
            <a:xfrm>
              <a:off x="5750620" y="3784501"/>
              <a:ext cx="25654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Jump if less /not greater nor equal</a:t>
              </a:r>
              <a:endParaRPr lang="en-US" altLang="zh-CN" sz="2000" b="1">
                <a:solidFill>
                  <a:srgbClr val="000000"/>
                </a:solidFill>
                <a:latin typeface="Times New Roman" pitchFamily="18" charset="0"/>
                <a:ea typeface="宋体" charset="-122"/>
              </a:endParaRPr>
            </a:p>
          </p:txBody>
        </p:sp>
        <p:sp>
          <p:nvSpPr>
            <p:cNvPr id="10" name="Rectangle 260"/>
            <p:cNvSpPr>
              <a:spLocks noChangeArrowheads="1"/>
            </p:cNvSpPr>
            <p:nvPr/>
          </p:nvSpPr>
          <p:spPr bwMode="auto">
            <a:xfrm>
              <a:off x="4466332" y="3784501"/>
              <a:ext cx="1284288"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a:solidFill>
                    <a:srgbClr val="000000"/>
                  </a:solidFill>
                  <a:latin typeface="宋体" charset="-122"/>
                  <a:ea typeface="宋体" charset="-122"/>
                </a:rPr>
                <a:t>小于</a:t>
              </a:r>
              <a:r>
                <a:rPr lang="en-US" altLang="zh-CN" sz="2000" b="1">
                  <a:solidFill>
                    <a:srgbClr val="000000"/>
                  </a:solidFill>
                  <a:latin typeface="宋体" charset="-122"/>
                  <a:ea typeface="宋体" charset="-122"/>
                </a:rPr>
                <a:t>/</a:t>
              </a:r>
              <a:r>
                <a:rPr lang="zh-CN" altLang="en-US" sz="2000" b="1">
                  <a:solidFill>
                    <a:srgbClr val="000000"/>
                  </a:solidFill>
                  <a:latin typeface="宋体" charset="-122"/>
                  <a:ea typeface="宋体" charset="-122"/>
                </a:rPr>
                <a:t>不大于等于</a:t>
              </a:r>
              <a:endParaRPr lang="zh-CN" altLang="en-US" sz="2000" b="1">
                <a:solidFill>
                  <a:srgbClr val="000000"/>
                </a:solidFill>
                <a:latin typeface="Times New Roman" pitchFamily="18" charset="0"/>
                <a:ea typeface="宋体" charset="-122"/>
              </a:endParaRPr>
            </a:p>
          </p:txBody>
        </p:sp>
        <p:sp>
          <p:nvSpPr>
            <p:cNvPr id="12" name="Rectangle 258"/>
            <p:cNvSpPr>
              <a:spLocks noChangeArrowheads="1"/>
            </p:cNvSpPr>
            <p:nvPr/>
          </p:nvSpPr>
          <p:spPr bwMode="auto">
            <a:xfrm>
              <a:off x="251520" y="3784501"/>
              <a:ext cx="2519362"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JL/JNGE LABEL</a:t>
              </a:r>
              <a:endParaRPr lang="en-US" altLang="zh-CN" sz="2000" b="1">
                <a:solidFill>
                  <a:srgbClr val="000000"/>
                </a:solidFill>
                <a:latin typeface="Times New Roman" pitchFamily="18" charset="0"/>
                <a:ea typeface="宋体" charset="-122"/>
              </a:endParaRPr>
            </a:p>
          </p:txBody>
        </p:sp>
        <p:sp>
          <p:nvSpPr>
            <p:cNvPr id="13" name="Rectangle 257"/>
            <p:cNvSpPr>
              <a:spLocks noChangeArrowheads="1"/>
            </p:cNvSpPr>
            <p:nvPr/>
          </p:nvSpPr>
          <p:spPr bwMode="auto">
            <a:xfrm>
              <a:off x="5750620" y="2598638"/>
              <a:ext cx="2565400"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Jump if greater or equal/not less</a:t>
              </a:r>
              <a:endParaRPr lang="en-US" altLang="zh-CN" sz="2000" b="1">
                <a:solidFill>
                  <a:srgbClr val="000000"/>
                </a:solidFill>
                <a:latin typeface="Times New Roman" pitchFamily="18" charset="0"/>
                <a:ea typeface="宋体" charset="-122"/>
              </a:endParaRPr>
            </a:p>
          </p:txBody>
        </p:sp>
        <p:sp>
          <p:nvSpPr>
            <p:cNvPr id="14" name="Rectangle 256"/>
            <p:cNvSpPr>
              <a:spLocks noChangeArrowheads="1"/>
            </p:cNvSpPr>
            <p:nvPr/>
          </p:nvSpPr>
          <p:spPr bwMode="auto">
            <a:xfrm>
              <a:off x="4466332" y="2598638"/>
              <a:ext cx="1284288"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a:solidFill>
                    <a:srgbClr val="000000"/>
                  </a:solidFill>
                  <a:latin typeface="宋体" charset="-122"/>
                  <a:ea typeface="宋体" charset="-122"/>
                </a:rPr>
                <a:t>大于等于</a:t>
              </a:r>
              <a:r>
                <a:rPr lang="en-US" altLang="zh-CN" sz="2000" b="1">
                  <a:solidFill>
                    <a:srgbClr val="000000"/>
                  </a:solidFill>
                  <a:latin typeface="宋体" charset="-122"/>
                  <a:ea typeface="宋体" charset="-122"/>
                </a:rPr>
                <a:t>/</a:t>
              </a:r>
              <a:r>
                <a:rPr lang="zh-CN" altLang="en-US" sz="2000" b="1">
                  <a:solidFill>
                    <a:srgbClr val="000000"/>
                  </a:solidFill>
                  <a:latin typeface="宋体" charset="-122"/>
                  <a:ea typeface="宋体" charset="-122"/>
                </a:rPr>
                <a:t>不小于</a:t>
              </a:r>
              <a:endParaRPr lang="zh-CN" altLang="en-US" sz="2000" b="1">
                <a:solidFill>
                  <a:srgbClr val="000000"/>
                </a:solidFill>
                <a:latin typeface="Times New Roman" pitchFamily="18" charset="0"/>
                <a:ea typeface="宋体" charset="-122"/>
              </a:endParaRPr>
            </a:p>
          </p:txBody>
        </p:sp>
        <p:sp>
          <p:nvSpPr>
            <p:cNvPr id="16" name="Rectangle 254"/>
            <p:cNvSpPr>
              <a:spLocks noChangeArrowheads="1"/>
            </p:cNvSpPr>
            <p:nvPr/>
          </p:nvSpPr>
          <p:spPr bwMode="auto">
            <a:xfrm>
              <a:off x="251520" y="2636738"/>
              <a:ext cx="2519362"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JGE/JNL LABEL</a:t>
              </a:r>
              <a:endParaRPr lang="en-US" altLang="zh-CN" sz="2000" b="1">
                <a:solidFill>
                  <a:srgbClr val="000000"/>
                </a:solidFill>
                <a:latin typeface="Times New Roman" pitchFamily="18" charset="0"/>
                <a:ea typeface="宋体" charset="-122"/>
              </a:endParaRPr>
            </a:p>
          </p:txBody>
        </p:sp>
        <p:sp>
          <p:nvSpPr>
            <p:cNvPr id="17" name="Rectangle 253"/>
            <p:cNvSpPr>
              <a:spLocks noChangeArrowheads="1"/>
            </p:cNvSpPr>
            <p:nvPr/>
          </p:nvSpPr>
          <p:spPr bwMode="auto">
            <a:xfrm>
              <a:off x="5750620" y="1412776"/>
              <a:ext cx="25654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dirty="0">
                  <a:solidFill>
                    <a:srgbClr val="000000"/>
                  </a:solidFill>
                  <a:latin typeface="宋体" charset="-122"/>
                  <a:ea typeface="宋体" charset="-122"/>
                </a:rPr>
                <a:t>Jump if greater /not less nor equal</a:t>
              </a:r>
              <a:endParaRPr lang="en-US" altLang="zh-CN" sz="2000" b="1" dirty="0">
                <a:solidFill>
                  <a:srgbClr val="000000"/>
                </a:solidFill>
                <a:latin typeface="Times New Roman" pitchFamily="18" charset="0"/>
                <a:ea typeface="宋体" charset="-122"/>
              </a:endParaRPr>
            </a:p>
          </p:txBody>
        </p:sp>
        <p:sp>
          <p:nvSpPr>
            <p:cNvPr id="18" name="Rectangle 252"/>
            <p:cNvSpPr>
              <a:spLocks noChangeArrowheads="1"/>
            </p:cNvSpPr>
            <p:nvPr/>
          </p:nvSpPr>
          <p:spPr bwMode="auto">
            <a:xfrm>
              <a:off x="4466332" y="1412776"/>
              <a:ext cx="1284288"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a:solidFill>
                    <a:srgbClr val="000000"/>
                  </a:solidFill>
                  <a:latin typeface="宋体" charset="-122"/>
                  <a:ea typeface="宋体" charset="-122"/>
                </a:rPr>
                <a:t>大于</a:t>
              </a:r>
              <a:r>
                <a:rPr lang="en-US" altLang="zh-CN" sz="2000" b="1">
                  <a:solidFill>
                    <a:srgbClr val="000000"/>
                  </a:solidFill>
                  <a:latin typeface="宋体" charset="-122"/>
                  <a:ea typeface="宋体" charset="-122"/>
                </a:rPr>
                <a:t>/</a:t>
              </a:r>
              <a:r>
                <a:rPr lang="zh-CN" altLang="en-US" sz="2000" b="1">
                  <a:solidFill>
                    <a:srgbClr val="000000"/>
                  </a:solidFill>
                  <a:latin typeface="宋体" charset="-122"/>
                  <a:ea typeface="宋体" charset="-122"/>
                </a:rPr>
                <a:t>不小于等于</a:t>
              </a:r>
              <a:endParaRPr lang="zh-CN" altLang="en-US" sz="2000" b="1">
                <a:solidFill>
                  <a:srgbClr val="000000"/>
                </a:solidFill>
                <a:latin typeface="Times New Roman" pitchFamily="18" charset="0"/>
                <a:ea typeface="宋体" charset="-122"/>
              </a:endParaRPr>
            </a:p>
          </p:txBody>
        </p:sp>
        <p:sp>
          <p:nvSpPr>
            <p:cNvPr id="19" name="Rectangle 251"/>
            <p:cNvSpPr>
              <a:spLocks noChangeArrowheads="1"/>
            </p:cNvSpPr>
            <p:nvPr/>
          </p:nvSpPr>
          <p:spPr bwMode="auto">
            <a:xfrm>
              <a:off x="2195736" y="1412776"/>
              <a:ext cx="2270596"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dirty="0" smtClean="0">
                  <a:solidFill>
                    <a:srgbClr val="000000"/>
                  </a:solidFill>
                  <a:latin typeface="宋体" charset="-122"/>
                  <a:ea typeface="宋体" charset="-122"/>
                </a:rPr>
                <a:t>(OF </a:t>
              </a:r>
              <a:r>
                <a:rPr lang="en-US" altLang="zh-CN" sz="2000" b="1" dirty="0">
                  <a:solidFill>
                    <a:srgbClr val="000000"/>
                  </a:solidFill>
                  <a:latin typeface="宋体" charset="-122"/>
                  <a:ea typeface="宋体" charset="-122"/>
                </a:rPr>
                <a:t>∨ZF)</a:t>
              </a:r>
              <a:r>
                <a:rPr lang="zh-CN" altLang="en-US" sz="2000" b="1" dirty="0">
                  <a:solidFill>
                    <a:srgbClr val="000000"/>
                  </a:solidFill>
                  <a:latin typeface="宋体" charset="-122"/>
                  <a:ea typeface="宋体" charset="-122"/>
                </a:rPr>
                <a:t>＝</a:t>
              </a:r>
              <a:r>
                <a:rPr lang="en-US" altLang="zh-CN" sz="2000" b="1" dirty="0">
                  <a:solidFill>
                    <a:srgbClr val="000000"/>
                  </a:solidFill>
                  <a:latin typeface="宋体" charset="-122"/>
                  <a:ea typeface="宋体" charset="-122"/>
                </a:rPr>
                <a:t>0</a:t>
              </a:r>
              <a:endParaRPr lang="en-US" altLang="zh-CN" sz="2000" b="1" dirty="0">
                <a:solidFill>
                  <a:srgbClr val="000000"/>
                </a:solidFill>
                <a:latin typeface="Times New Roman" pitchFamily="18" charset="0"/>
                <a:ea typeface="宋体" charset="-122"/>
              </a:endParaRPr>
            </a:p>
          </p:txBody>
        </p:sp>
        <p:sp>
          <p:nvSpPr>
            <p:cNvPr id="20" name="Rectangle 250"/>
            <p:cNvSpPr>
              <a:spLocks noChangeArrowheads="1"/>
            </p:cNvSpPr>
            <p:nvPr/>
          </p:nvSpPr>
          <p:spPr bwMode="auto">
            <a:xfrm>
              <a:off x="251520" y="1485801"/>
              <a:ext cx="2519362"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宋体" charset="-122"/>
                  <a:ea typeface="宋体" charset="-122"/>
                </a:rPr>
                <a:t>JG/JNLE LABEL</a:t>
              </a:r>
              <a:endParaRPr lang="en-US" altLang="zh-CN" sz="2000" b="1">
                <a:solidFill>
                  <a:srgbClr val="000000"/>
                </a:solidFill>
                <a:latin typeface="Times New Roman" pitchFamily="18" charset="0"/>
                <a:ea typeface="宋体" charset="-122"/>
              </a:endParaRPr>
            </a:p>
          </p:txBody>
        </p:sp>
        <p:sp>
          <p:nvSpPr>
            <p:cNvPr id="21" name="Line 266"/>
            <p:cNvSpPr>
              <a:spLocks noChangeShapeType="1"/>
            </p:cNvSpPr>
            <p:nvPr/>
          </p:nvSpPr>
          <p:spPr bwMode="auto">
            <a:xfrm>
              <a:off x="251520" y="1412776"/>
              <a:ext cx="80645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2" name="Line 267"/>
            <p:cNvSpPr>
              <a:spLocks noChangeShapeType="1"/>
            </p:cNvSpPr>
            <p:nvPr/>
          </p:nvSpPr>
          <p:spPr bwMode="auto">
            <a:xfrm>
              <a:off x="251520" y="6156226"/>
              <a:ext cx="80645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3" name="Line 268"/>
            <p:cNvSpPr>
              <a:spLocks noChangeShapeType="1"/>
            </p:cNvSpPr>
            <p:nvPr/>
          </p:nvSpPr>
          <p:spPr bwMode="auto">
            <a:xfrm>
              <a:off x="251520" y="1412776"/>
              <a:ext cx="0" cy="4743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4" name="Line 269"/>
            <p:cNvSpPr>
              <a:spLocks noChangeShapeType="1"/>
            </p:cNvSpPr>
            <p:nvPr/>
          </p:nvSpPr>
          <p:spPr bwMode="auto">
            <a:xfrm>
              <a:off x="8316020" y="1412776"/>
              <a:ext cx="0" cy="4743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5" name="Line 272"/>
            <p:cNvSpPr>
              <a:spLocks noChangeShapeType="1"/>
            </p:cNvSpPr>
            <p:nvPr/>
          </p:nvSpPr>
          <p:spPr bwMode="auto">
            <a:xfrm>
              <a:off x="251520" y="2598638"/>
              <a:ext cx="80645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6" name="Line 274"/>
            <p:cNvSpPr>
              <a:spLocks noChangeShapeType="1"/>
            </p:cNvSpPr>
            <p:nvPr/>
          </p:nvSpPr>
          <p:spPr bwMode="auto">
            <a:xfrm>
              <a:off x="2195736" y="1412776"/>
              <a:ext cx="0" cy="4743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7" name="Line 277"/>
            <p:cNvSpPr>
              <a:spLocks noChangeShapeType="1"/>
            </p:cNvSpPr>
            <p:nvPr/>
          </p:nvSpPr>
          <p:spPr bwMode="auto">
            <a:xfrm>
              <a:off x="4466332" y="1412776"/>
              <a:ext cx="0" cy="4743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8" name="Line 280"/>
            <p:cNvSpPr>
              <a:spLocks noChangeShapeType="1"/>
            </p:cNvSpPr>
            <p:nvPr/>
          </p:nvSpPr>
          <p:spPr bwMode="auto">
            <a:xfrm>
              <a:off x="5750620" y="1412776"/>
              <a:ext cx="0" cy="4743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29" name="Line 284"/>
            <p:cNvSpPr>
              <a:spLocks noChangeShapeType="1"/>
            </p:cNvSpPr>
            <p:nvPr/>
          </p:nvSpPr>
          <p:spPr bwMode="auto">
            <a:xfrm>
              <a:off x="251520" y="3784501"/>
              <a:ext cx="80645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sp>
          <p:nvSpPr>
            <p:cNvPr id="30" name="Line 302"/>
            <p:cNvSpPr>
              <a:spLocks noChangeShapeType="1"/>
            </p:cNvSpPr>
            <p:nvPr/>
          </p:nvSpPr>
          <p:spPr bwMode="auto">
            <a:xfrm>
              <a:off x="251520" y="4970363"/>
              <a:ext cx="80645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600" b="1"/>
            </a:p>
          </p:txBody>
        </p:sp>
        <p:grpSp>
          <p:nvGrpSpPr>
            <p:cNvPr id="31" name="Group 342"/>
            <p:cNvGrpSpPr>
              <a:grpSpLocks/>
            </p:cNvGrpSpPr>
            <p:nvPr/>
          </p:nvGrpSpPr>
          <p:grpSpPr bwMode="auto">
            <a:xfrm>
              <a:off x="2267744" y="4163118"/>
              <a:ext cx="950913" cy="403225"/>
              <a:chOff x="0" y="1180"/>
              <a:chExt cx="599" cy="254"/>
            </a:xfrm>
          </p:grpSpPr>
          <p:graphicFrame>
            <p:nvGraphicFramePr>
              <p:cNvPr id="32" name="Object 343"/>
              <p:cNvGraphicFramePr>
                <a:graphicFrameLocks noChangeAspect="1"/>
              </p:cNvGraphicFramePr>
              <p:nvPr/>
            </p:nvGraphicFramePr>
            <p:xfrm>
              <a:off x="385" y="1207"/>
              <a:ext cx="214" cy="227"/>
            </p:xfrm>
            <a:graphic>
              <a:graphicData uri="http://schemas.openxmlformats.org/presentationml/2006/ole">
                <mc:AlternateContent xmlns:mc="http://schemas.openxmlformats.org/markup-compatibility/2006">
                  <mc:Choice xmlns:v="urn:schemas-microsoft-com:vml" Requires="v">
                    <p:oleObj spid="_x0000_s12297" name="公式" r:id="rId5" imgW="152268" imgH="164957" progId="Equation.3">
                      <p:embed/>
                    </p:oleObj>
                  </mc:Choice>
                  <mc:Fallback>
                    <p:oleObj name="公式" r:id="rId5"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1207"/>
                            <a:ext cx="214"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Rectangle 344"/>
              <p:cNvSpPr>
                <a:spLocks noChangeArrowheads="1"/>
              </p:cNvSpPr>
              <p:nvPr/>
            </p:nvSpPr>
            <p:spPr bwMode="auto">
              <a:xfrm>
                <a:off x="0" y="1180"/>
                <a:ext cx="3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000" b="1" dirty="0">
                    <a:solidFill>
                      <a:srgbClr val="000000"/>
                    </a:solidFill>
                    <a:latin typeface="宋体" charset="-122"/>
                    <a:ea typeface="宋体" charset="-122"/>
                  </a:rPr>
                  <a:t>(SF</a:t>
                </a:r>
                <a:endParaRPr lang="en-US" altLang="zh-CN" sz="2000" b="1" dirty="0">
                  <a:solidFill>
                    <a:srgbClr val="000000"/>
                  </a:solidFill>
                  <a:latin typeface="Times New Roman" pitchFamily="18" charset="0"/>
                  <a:ea typeface="宋体" charset="-122"/>
                </a:endParaRPr>
              </a:p>
            </p:txBody>
          </p:sp>
        </p:grpSp>
      </p:grpSp>
      <p:sp>
        <p:nvSpPr>
          <p:cNvPr id="37" name="Text Box 112"/>
          <p:cNvSpPr txBox="1">
            <a:spLocks noChangeArrowheads="1"/>
          </p:cNvSpPr>
          <p:nvPr/>
        </p:nvSpPr>
        <p:spPr bwMode="auto">
          <a:xfrm>
            <a:off x="250824" y="1196752"/>
            <a:ext cx="41051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dirty="0"/>
              <a:t>有</a:t>
            </a:r>
            <a:r>
              <a:rPr lang="zh-CN" altLang="en-US" dirty="0" smtClean="0"/>
              <a:t>符号</a:t>
            </a:r>
            <a:r>
              <a:rPr lang="zh-CN" altLang="en-US" dirty="0"/>
              <a:t>数</a:t>
            </a:r>
            <a:r>
              <a:rPr lang="zh-CN" altLang="en-US" dirty="0" smtClean="0"/>
              <a:t>比较大小</a:t>
            </a:r>
            <a:endParaRPr lang="zh-CN" altLang="en-US" dirty="0"/>
          </a:p>
        </p:txBody>
      </p:sp>
      <p:sp>
        <p:nvSpPr>
          <p:cNvPr id="38" name="矩形 37"/>
          <p:cNvSpPr/>
          <p:nvPr/>
        </p:nvSpPr>
        <p:spPr>
          <a:xfrm>
            <a:off x="4067944" y="1196752"/>
            <a:ext cx="3888432" cy="5847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GREATER   EQUAL   LESS</a:t>
            </a:r>
            <a:endParaRPr lang="zh-CN" altLang="en-US"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21089512"/>
              </p:ext>
            </p:extLst>
          </p:nvPr>
        </p:nvGraphicFramePr>
        <p:xfrm>
          <a:off x="8532813" y="2204864"/>
          <a:ext cx="423862" cy="422275"/>
        </p:xfrm>
        <a:graphic>
          <a:graphicData uri="http://schemas.openxmlformats.org/presentationml/2006/ole">
            <mc:AlternateContent xmlns:mc="http://schemas.openxmlformats.org/markup-compatibility/2006">
              <mc:Choice xmlns:v="urn:schemas-microsoft-com:vml" Requires="v">
                <p:oleObj spid="_x0000_s12298" name="Equation" r:id="rId6" imgW="126720" imgH="126720" progId="Equation.DSMT4">
                  <p:embed/>
                </p:oleObj>
              </mc:Choice>
              <mc:Fallback>
                <p:oleObj name="Equation" r:id="rId6" imgW="126720" imgH="126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2813" y="2204864"/>
                        <a:ext cx="4238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2710364781"/>
              </p:ext>
            </p:extLst>
          </p:nvPr>
        </p:nvGraphicFramePr>
        <p:xfrm>
          <a:off x="8572500" y="3212927"/>
          <a:ext cx="352425" cy="420687"/>
        </p:xfrm>
        <a:graphic>
          <a:graphicData uri="http://schemas.openxmlformats.org/presentationml/2006/ole">
            <mc:AlternateContent xmlns:mc="http://schemas.openxmlformats.org/markup-compatibility/2006">
              <mc:Choice xmlns:v="urn:schemas-microsoft-com:vml" Requires="v">
                <p:oleObj spid="_x0000_s12299" name="Equation" r:id="rId8" imgW="126720" imgH="152280" progId="Equation.DSMT4">
                  <p:embed/>
                </p:oleObj>
              </mc:Choice>
              <mc:Fallback>
                <p:oleObj name="Equation" r:id="rId8" imgW="126720" imgH="152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2500" y="3212927"/>
                        <a:ext cx="3524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367645027"/>
              </p:ext>
            </p:extLst>
          </p:nvPr>
        </p:nvGraphicFramePr>
        <p:xfrm>
          <a:off x="8459788" y="4292427"/>
          <a:ext cx="433387" cy="431800"/>
        </p:xfrm>
        <a:graphic>
          <a:graphicData uri="http://schemas.openxmlformats.org/presentationml/2006/ole">
            <mc:AlternateContent xmlns:mc="http://schemas.openxmlformats.org/markup-compatibility/2006">
              <mc:Choice xmlns:v="urn:schemas-microsoft-com:vml" Requires="v">
                <p:oleObj spid="_x0000_s12300" name="Equation" r:id="rId10" imgW="126720" imgH="126720" progId="Equation.DSMT4">
                  <p:embed/>
                </p:oleObj>
              </mc:Choice>
              <mc:Fallback>
                <p:oleObj name="Equation" r:id="rId10" imgW="126720" imgH="1267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59788" y="4292427"/>
                        <a:ext cx="4333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529117859"/>
              </p:ext>
            </p:extLst>
          </p:nvPr>
        </p:nvGraphicFramePr>
        <p:xfrm>
          <a:off x="8532813" y="5257627"/>
          <a:ext cx="433387" cy="517525"/>
        </p:xfrm>
        <a:graphic>
          <a:graphicData uri="http://schemas.openxmlformats.org/presentationml/2006/ole">
            <mc:AlternateContent xmlns:mc="http://schemas.openxmlformats.org/markup-compatibility/2006">
              <mc:Choice xmlns:v="urn:schemas-microsoft-com:vml" Requires="v">
                <p:oleObj spid="_x0000_s12301" name="Equation" r:id="rId12" imgW="126720" imgH="152280" progId="Equation.DSMT4">
                  <p:embed/>
                </p:oleObj>
              </mc:Choice>
              <mc:Fallback>
                <p:oleObj name="Equation" r:id="rId12" imgW="126720" imgH="1522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813" y="5257627"/>
                        <a:ext cx="4333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3067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429778" y="1220787"/>
            <a:ext cx="2224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4000" b="1" dirty="0">
                <a:solidFill>
                  <a:srgbClr val="1D528D"/>
                </a:solidFill>
                <a:latin typeface="Arial" charset="0"/>
              </a:rPr>
              <a:t>3.</a:t>
            </a:r>
            <a:r>
              <a:rPr lang="zh-CN" altLang="en-US" sz="4000" b="1" dirty="0">
                <a:solidFill>
                  <a:srgbClr val="1D528D"/>
                </a:solidFill>
                <a:latin typeface="Arial" charset="0"/>
              </a:rPr>
              <a:t>表达式</a:t>
            </a:r>
          </a:p>
        </p:txBody>
      </p:sp>
      <p:sp>
        <p:nvSpPr>
          <p:cNvPr id="4" name="矩形 3"/>
          <p:cNvSpPr/>
          <p:nvPr/>
        </p:nvSpPr>
        <p:spPr>
          <a:xfrm>
            <a:off x="2673739" y="1532917"/>
            <a:ext cx="6062878" cy="461665"/>
          </a:xfrm>
          <a:prstGeom prst="rect">
            <a:avLst/>
          </a:prstGeom>
        </p:spPr>
        <p:txBody>
          <a:bodyPr wrap="none">
            <a:spAutoFit/>
          </a:bodyPr>
          <a:lstStyle/>
          <a:p>
            <a:pPr fontAlgn="base">
              <a:spcBef>
                <a:spcPct val="0"/>
              </a:spcBef>
              <a:spcAft>
                <a:spcPct val="0"/>
              </a:spcAft>
            </a:pPr>
            <a:r>
              <a:rPr lang="zh-CN" altLang="en-US" sz="2400" b="1" dirty="0">
                <a:solidFill>
                  <a:srgbClr val="000000"/>
                </a:solidFill>
                <a:latin typeface="Arial" charset="0"/>
              </a:rPr>
              <a:t>表达式由操作数和操作符组成。操作符有：</a:t>
            </a:r>
          </a:p>
        </p:txBody>
      </p:sp>
      <p:sp>
        <p:nvSpPr>
          <p:cNvPr id="6" name="Rectangle 7"/>
          <p:cNvSpPr>
            <a:spLocks noChangeArrowheads="1"/>
          </p:cNvSpPr>
          <p:nvPr/>
        </p:nvSpPr>
        <p:spPr bwMode="auto">
          <a:xfrm>
            <a:off x="412304" y="2189807"/>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算术操作符：</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MOD</a:t>
            </a:r>
          </a:p>
        </p:txBody>
      </p:sp>
      <p:sp>
        <p:nvSpPr>
          <p:cNvPr id="7" name="Rectangle 8"/>
          <p:cNvSpPr>
            <a:spLocks noChangeArrowheads="1"/>
          </p:cNvSpPr>
          <p:nvPr/>
        </p:nvSpPr>
        <p:spPr bwMode="auto">
          <a:xfrm>
            <a:off x="412304" y="2981895"/>
            <a:ext cx="646395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2800" b="1" dirty="0">
                <a:solidFill>
                  <a:srgbClr val="1D528D"/>
                </a:solidFill>
                <a:latin typeface="Arial" charset="0"/>
              </a:rPr>
              <a:t>逻辑操作符：</a:t>
            </a:r>
            <a:r>
              <a:rPr lang="en-US" altLang="zh-CN" sz="2800" b="1" dirty="0">
                <a:solidFill>
                  <a:srgbClr val="000000"/>
                </a:solidFill>
                <a:latin typeface="Arial" charset="0"/>
              </a:rPr>
              <a:t>ADD</a:t>
            </a:r>
            <a:r>
              <a:rPr lang="zh-CN" altLang="en-US" sz="2800" b="1" dirty="0">
                <a:solidFill>
                  <a:srgbClr val="000000"/>
                </a:solidFill>
                <a:latin typeface="Arial" charset="0"/>
              </a:rPr>
              <a:t>、</a:t>
            </a:r>
            <a:r>
              <a:rPr lang="en-US" altLang="zh-CN" sz="2800" b="1" dirty="0">
                <a:solidFill>
                  <a:srgbClr val="000000"/>
                </a:solidFill>
                <a:latin typeface="Arial" charset="0"/>
              </a:rPr>
              <a:t>OR</a:t>
            </a:r>
            <a:r>
              <a:rPr lang="zh-CN" altLang="en-US" sz="2800" b="1" dirty="0">
                <a:solidFill>
                  <a:srgbClr val="000000"/>
                </a:solidFill>
                <a:latin typeface="Arial" charset="0"/>
              </a:rPr>
              <a:t>、</a:t>
            </a:r>
            <a:r>
              <a:rPr lang="en-US" altLang="zh-CN" sz="2800" b="1" dirty="0">
                <a:solidFill>
                  <a:srgbClr val="000000"/>
                </a:solidFill>
                <a:latin typeface="Arial" charset="0"/>
              </a:rPr>
              <a:t>XOR</a:t>
            </a:r>
            <a:r>
              <a:rPr lang="zh-CN" altLang="en-US" sz="2800" b="1" dirty="0">
                <a:solidFill>
                  <a:srgbClr val="000000"/>
                </a:solidFill>
                <a:latin typeface="Arial" charset="0"/>
              </a:rPr>
              <a:t>、</a:t>
            </a:r>
            <a:r>
              <a:rPr lang="en-US" altLang="zh-CN" sz="2800" b="1" dirty="0">
                <a:solidFill>
                  <a:srgbClr val="000000"/>
                </a:solidFill>
                <a:latin typeface="Arial" charset="0"/>
              </a:rPr>
              <a:t>NOT</a:t>
            </a:r>
          </a:p>
        </p:txBody>
      </p:sp>
      <p:sp>
        <p:nvSpPr>
          <p:cNvPr id="8" name="Rectangle 9"/>
          <p:cNvSpPr>
            <a:spLocks noChangeArrowheads="1"/>
          </p:cNvSpPr>
          <p:nvPr/>
        </p:nvSpPr>
        <p:spPr bwMode="auto">
          <a:xfrm>
            <a:off x="412304" y="3699029"/>
            <a:ext cx="8480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2800" b="1" dirty="0">
                <a:solidFill>
                  <a:srgbClr val="1D528D"/>
                </a:solidFill>
                <a:latin typeface="Arial" charset="0"/>
              </a:rPr>
              <a:t>关系操作符：</a:t>
            </a:r>
            <a:r>
              <a:rPr lang="en-US" altLang="zh-CN" sz="2800" b="1" dirty="0">
                <a:solidFill>
                  <a:srgbClr val="000000"/>
                </a:solidFill>
                <a:latin typeface="Arial" charset="0"/>
              </a:rPr>
              <a:t>EQ(</a:t>
            </a:r>
            <a:r>
              <a:rPr lang="zh-CN" altLang="en-US" sz="2800" b="1" dirty="0">
                <a:solidFill>
                  <a:srgbClr val="000000"/>
                </a:solidFill>
                <a:latin typeface="Arial" charset="0"/>
              </a:rPr>
              <a:t>相等</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NE(</a:t>
            </a:r>
            <a:r>
              <a:rPr lang="zh-CN" altLang="en-US" sz="2800" b="1" dirty="0">
                <a:solidFill>
                  <a:srgbClr val="000000"/>
                </a:solidFill>
                <a:latin typeface="Arial" charset="0"/>
              </a:rPr>
              <a:t>不等</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LT(</a:t>
            </a:r>
            <a:r>
              <a:rPr lang="zh-CN" altLang="en-US" sz="2800" b="1" dirty="0">
                <a:solidFill>
                  <a:srgbClr val="000000"/>
                </a:solidFill>
                <a:latin typeface="Arial" charset="0"/>
              </a:rPr>
              <a:t>小于</a:t>
            </a:r>
            <a:r>
              <a:rPr lang="en-US" altLang="zh-CN" sz="2800" b="1" dirty="0">
                <a:solidFill>
                  <a:srgbClr val="000000"/>
                </a:solidFill>
                <a:latin typeface="Arial" charset="0"/>
              </a:rPr>
              <a:t>)</a:t>
            </a:r>
            <a:r>
              <a:rPr lang="zh-CN" altLang="en-US" sz="2800" b="1" dirty="0">
                <a:solidFill>
                  <a:srgbClr val="000000"/>
                </a:solidFill>
                <a:latin typeface="Arial" charset="0"/>
              </a:rPr>
              <a:t>、  </a:t>
            </a:r>
          </a:p>
          <a:p>
            <a:pPr fontAlgn="base">
              <a:spcBef>
                <a:spcPct val="0"/>
              </a:spcBef>
              <a:spcAft>
                <a:spcPct val="0"/>
              </a:spcAft>
            </a:pPr>
            <a:r>
              <a:rPr lang="zh-CN" altLang="en-US" sz="2800" b="1" dirty="0">
                <a:solidFill>
                  <a:srgbClr val="000000"/>
                </a:solidFill>
                <a:latin typeface="Arial" charset="0"/>
              </a:rPr>
              <a:t>          </a:t>
            </a:r>
            <a:r>
              <a:rPr lang="en-US" altLang="zh-CN" sz="2800" b="1" dirty="0">
                <a:solidFill>
                  <a:srgbClr val="000000"/>
                </a:solidFill>
                <a:latin typeface="Arial" charset="0"/>
              </a:rPr>
              <a:t>GT(</a:t>
            </a:r>
            <a:r>
              <a:rPr lang="zh-CN" altLang="en-US" sz="2800" b="1" dirty="0">
                <a:solidFill>
                  <a:srgbClr val="000000"/>
                </a:solidFill>
                <a:latin typeface="Arial" charset="0"/>
              </a:rPr>
              <a:t>大于</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LE(</a:t>
            </a:r>
            <a:r>
              <a:rPr lang="zh-CN" altLang="en-US" sz="2800" b="1" dirty="0">
                <a:solidFill>
                  <a:srgbClr val="000000"/>
                </a:solidFill>
                <a:latin typeface="Arial" charset="0"/>
              </a:rPr>
              <a:t>小于或等于</a:t>
            </a:r>
            <a:r>
              <a:rPr lang="en-US" altLang="zh-CN" sz="2800" b="1" dirty="0">
                <a:solidFill>
                  <a:srgbClr val="000000"/>
                </a:solidFill>
                <a:latin typeface="Arial" charset="0"/>
              </a:rPr>
              <a:t>)</a:t>
            </a:r>
            <a:r>
              <a:rPr lang="zh-CN" altLang="en-US" sz="2800" b="1" dirty="0">
                <a:solidFill>
                  <a:srgbClr val="000000"/>
                </a:solidFill>
                <a:latin typeface="Arial" charset="0"/>
              </a:rPr>
              <a:t>、</a:t>
            </a:r>
            <a:r>
              <a:rPr lang="en-US" altLang="zh-CN" sz="2800" b="1" dirty="0">
                <a:solidFill>
                  <a:srgbClr val="000000"/>
                </a:solidFill>
                <a:latin typeface="Arial" charset="0"/>
              </a:rPr>
              <a:t>GE(</a:t>
            </a:r>
            <a:r>
              <a:rPr lang="zh-CN" altLang="en-US" sz="2800" b="1" dirty="0" smtClean="0">
                <a:solidFill>
                  <a:srgbClr val="000000"/>
                </a:solidFill>
                <a:latin typeface="Arial" charset="0"/>
              </a:rPr>
              <a:t>大于或</a:t>
            </a:r>
            <a:r>
              <a:rPr lang="zh-CN" altLang="en-US" sz="2800" b="1" dirty="0">
                <a:solidFill>
                  <a:srgbClr val="000000"/>
                </a:solidFill>
                <a:latin typeface="Arial" charset="0"/>
              </a:rPr>
              <a:t>等于</a:t>
            </a:r>
            <a:r>
              <a:rPr lang="en-US" altLang="zh-CN" sz="2800" b="1" dirty="0" smtClean="0">
                <a:solidFill>
                  <a:srgbClr val="000000"/>
                </a:solidFill>
                <a:latin typeface="Arial" charset="0"/>
              </a:rPr>
              <a:t>)</a:t>
            </a:r>
            <a:endParaRPr lang="en-US" altLang="zh-CN" sz="2800" b="1" dirty="0">
              <a:solidFill>
                <a:srgbClr val="FF0000"/>
              </a:solidFill>
              <a:latin typeface="Arial" charset="0"/>
            </a:endParaRPr>
          </a:p>
        </p:txBody>
      </p:sp>
      <p:sp>
        <p:nvSpPr>
          <p:cNvPr id="9" name="AutoShape 10"/>
          <p:cNvSpPr>
            <a:spLocks/>
          </p:cNvSpPr>
          <p:nvPr/>
        </p:nvSpPr>
        <p:spPr bwMode="auto">
          <a:xfrm>
            <a:off x="100708" y="2219045"/>
            <a:ext cx="381000" cy="3962400"/>
          </a:xfrm>
          <a:prstGeom prst="leftBrace">
            <a:avLst>
              <a:gd name="adj1" fmla="val 86667"/>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0" name="Rectangle 11"/>
          <p:cNvSpPr>
            <a:spLocks noChangeArrowheads="1"/>
          </p:cNvSpPr>
          <p:nvPr/>
        </p:nvSpPr>
        <p:spPr bwMode="auto">
          <a:xfrm>
            <a:off x="421461" y="4725144"/>
            <a:ext cx="81980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1D528D"/>
                </a:solidFill>
                <a:latin typeface="Arial" charset="0"/>
              </a:rPr>
              <a:t>属性操作符：</a:t>
            </a:r>
            <a:r>
              <a:rPr lang="en-US" altLang="zh-CN" sz="2400" b="1" dirty="0">
                <a:solidFill>
                  <a:srgbClr val="000000"/>
                </a:solidFill>
                <a:latin typeface="Arial" charset="0"/>
              </a:rPr>
              <a:t>SEG</a:t>
            </a:r>
            <a:r>
              <a:rPr lang="zh-CN" altLang="en-US" sz="2400" b="1" dirty="0">
                <a:solidFill>
                  <a:srgbClr val="000000"/>
                </a:solidFill>
                <a:latin typeface="Arial" charset="0"/>
              </a:rPr>
              <a:t>、</a:t>
            </a:r>
            <a:r>
              <a:rPr lang="en-US" altLang="zh-CN" sz="2400" b="1" dirty="0">
                <a:solidFill>
                  <a:srgbClr val="000000"/>
                </a:solidFill>
                <a:latin typeface="Arial" charset="0"/>
              </a:rPr>
              <a:t>OFFSET</a:t>
            </a:r>
            <a:r>
              <a:rPr lang="zh-CN" altLang="en-US" sz="2400" b="1" dirty="0">
                <a:solidFill>
                  <a:srgbClr val="000000"/>
                </a:solidFill>
                <a:latin typeface="Arial" charset="0"/>
              </a:rPr>
              <a:t>、</a:t>
            </a:r>
            <a:r>
              <a:rPr lang="en-US" altLang="zh-CN" sz="2400" b="1" dirty="0">
                <a:solidFill>
                  <a:srgbClr val="000000"/>
                </a:solidFill>
                <a:latin typeface="Arial" charset="0"/>
              </a:rPr>
              <a:t>TYPE</a:t>
            </a:r>
            <a:r>
              <a:rPr lang="zh-CN" altLang="en-US" sz="2400" b="1" dirty="0">
                <a:solidFill>
                  <a:srgbClr val="000000"/>
                </a:solidFill>
                <a:latin typeface="Arial" charset="0"/>
              </a:rPr>
              <a:t>、</a:t>
            </a:r>
            <a:r>
              <a:rPr lang="en-US" altLang="zh-CN" sz="2400" b="1" dirty="0">
                <a:solidFill>
                  <a:srgbClr val="000000"/>
                </a:solidFill>
                <a:latin typeface="Arial" charset="0"/>
              </a:rPr>
              <a:t>LENGTH</a:t>
            </a:r>
            <a:r>
              <a:rPr lang="zh-CN" altLang="en-US" sz="2400" b="1" dirty="0">
                <a:solidFill>
                  <a:srgbClr val="000000"/>
                </a:solidFill>
                <a:latin typeface="Arial" charset="0"/>
              </a:rPr>
              <a:t>、</a:t>
            </a:r>
            <a:r>
              <a:rPr lang="en-US" altLang="zh-CN" sz="2400" b="1" dirty="0">
                <a:solidFill>
                  <a:srgbClr val="000000"/>
                </a:solidFill>
                <a:latin typeface="Arial" charset="0"/>
              </a:rPr>
              <a:t>SIZE</a:t>
            </a:r>
          </a:p>
        </p:txBody>
      </p:sp>
      <p:sp>
        <p:nvSpPr>
          <p:cNvPr id="11" name="Rectangle 12"/>
          <p:cNvSpPr>
            <a:spLocks noChangeArrowheads="1"/>
          </p:cNvSpPr>
          <p:nvPr/>
        </p:nvSpPr>
        <p:spPr bwMode="auto">
          <a:xfrm>
            <a:off x="499457" y="5432831"/>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属性修改操作符：</a:t>
            </a:r>
            <a:r>
              <a:rPr lang="en-US" altLang="zh-CN" sz="2800" b="1" dirty="0">
                <a:solidFill>
                  <a:srgbClr val="000000"/>
                </a:solidFill>
                <a:latin typeface="Arial" charset="0"/>
              </a:rPr>
              <a:t>PTR</a:t>
            </a:r>
          </a:p>
        </p:txBody>
      </p:sp>
    </p:spTree>
    <p:extLst>
      <p:ext uri="{BB962C8B-B14F-4D97-AF65-F5344CB8AC3E}">
        <p14:creationId xmlns:p14="http://schemas.microsoft.com/office/powerpoint/2010/main" val="2416773667"/>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圆角矩形 2"/>
          <p:cNvSpPr/>
          <p:nvPr/>
        </p:nvSpPr>
        <p:spPr>
          <a:xfrm>
            <a:off x="395536" y="1844824"/>
            <a:ext cx="8280920" cy="432048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3200" b="1" dirty="0" smtClean="0">
              <a:solidFill>
                <a:srgbClr val="FF0000"/>
              </a:solidFill>
            </a:endParaRPr>
          </a:p>
          <a:p>
            <a:pPr algn="ctr"/>
            <a:r>
              <a:rPr lang="zh-CN" altLang="en-US" sz="3200" b="1" dirty="0" smtClean="0">
                <a:solidFill>
                  <a:srgbClr val="FF0000"/>
                </a:solidFill>
              </a:rPr>
              <a:t>所有的有条件转移只有一种寻址方式：</a:t>
            </a:r>
            <a:endParaRPr lang="en-US" altLang="zh-CN" sz="3200" b="1" dirty="0" smtClean="0">
              <a:solidFill>
                <a:srgbClr val="FF0000"/>
              </a:solidFill>
            </a:endParaRPr>
          </a:p>
          <a:p>
            <a:pPr algn="ctr"/>
            <a:endParaRPr lang="en-US" altLang="zh-CN" sz="3200" b="1" dirty="0">
              <a:solidFill>
                <a:srgbClr val="FF0000"/>
              </a:solidFill>
            </a:endParaRPr>
          </a:p>
          <a:p>
            <a:pPr algn="ctr"/>
            <a:endParaRPr lang="en-US" altLang="zh-CN" sz="3200" b="1" dirty="0" smtClean="0">
              <a:solidFill>
                <a:srgbClr val="FF0000"/>
              </a:solidFill>
            </a:endParaRPr>
          </a:p>
          <a:p>
            <a:pPr algn="ctr"/>
            <a:r>
              <a:rPr lang="zh-CN" altLang="en-US" sz="3200" b="1" dirty="0">
                <a:solidFill>
                  <a:srgbClr val="FF0000"/>
                </a:solidFill>
              </a:rPr>
              <a:t>段</a:t>
            </a:r>
            <a:r>
              <a:rPr lang="zh-CN" altLang="en-US" sz="3200" b="1" dirty="0" smtClean="0">
                <a:solidFill>
                  <a:srgbClr val="FF0000"/>
                </a:solidFill>
              </a:rPr>
              <a:t>内直接转移</a:t>
            </a:r>
            <a:endParaRPr lang="en-US" altLang="zh-CN" sz="3200" b="1" dirty="0" smtClean="0">
              <a:solidFill>
                <a:srgbClr val="FF0000"/>
              </a:solidFill>
            </a:endParaRPr>
          </a:p>
          <a:p>
            <a:pPr algn="ctr"/>
            <a:endParaRPr lang="en-US" altLang="zh-CN" sz="3200" b="1" dirty="0">
              <a:solidFill>
                <a:srgbClr val="FF0000"/>
              </a:solidFill>
            </a:endParaRPr>
          </a:p>
          <a:p>
            <a:pPr algn="ctr"/>
            <a:endParaRPr lang="en-US" altLang="zh-CN" sz="3200" b="1" dirty="0" smtClean="0">
              <a:solidFill>
                <a:srgbClr val="FF0000"/>
              </a:solidFill>
            </a:endParaRPr>
          </a:p>
          <a:p>
            <a:pPr algn="ctr"/>
            <a:r>
              <a:rPr lang="zh-CN" altLang="en-US" sz="3200" b="1" dirty="0" smtClean="0">
                <a:solidFill>
                  <a:srgbClr val="FF0000"/>
                </a:solidFill>
              </a:rPr>
              <a:t>转移范围：</a:t>
            </a:r>
            <a:r>
              <a:rPr lang="en-US" altLang="zh-CN" sz="3200" b="1" dirty="0" smtClean="0">
                <a:solidFill>
                  <a:srgbClr val="FF0000"/>
                </a:solidFill>
              </a:rPr>
              <a:t>-128~127</a:t>
            </a:r>
            <a:endParaRPr lang="zh-CN" altLang="en-US" sz="3200" b="1" dirty="0">
              <a:solidFill>
                <a:srgbClr val="FF0000"/>
              </a:solidFill>
            </a:endParaRPr>
          </a:p>
        </p:txBody>
      </p:sp>
      <p:sp>
        <p:nvSpPr>
          <p:cNvPr id="4" name="下箭头 3"/>
          <p:cNvSpPr/>
          <p:nvPr/>
        </p:nvSpPr>
        <p:spPr>
          <a:xfrm>
            <a:off x="4139952" y="3284984"/>
            <a:ext cx="57606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4139952" y="4509120"/>
            <a:ext cx="57606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71675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3"/>
          <p:cNvSpPr txBox="1">
            <a:spLocks noChangeArrowheads="1"/>
          </p:cNvSpPr>
          <p:nvPr/>
        </p:nvSpPr>
        <p:spPr bwMode="auto">
          <a:xfrm>
            <a:off x="755650" y="1557338"/>
            <a:ext cx="7848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在使用有条件转移指令时，</a:t>
            </a:r>
            <a:r>
              <a:rPr lang="zh-CN" altLang="en-US" sz="2800" dirty="0">
                <a:solidFill>
                  <a:srgbClr val="FF0000"/>
                </a:solidFill>
              </a:rPr>
              <a:t>应该注意</a:t>
            </a:r>
            <a:r>
              <a:rPr lang="zh-CN" altLang="en-US" sz="2800" dirty="0">
                <a:solidFill>
                  <a:srgbClr val="000000"/>
                </a:solidFill>
              </a:rPr>
              <a:t>下列几点：</a:t>
            </a:r>
          </a:p>
          <a:p>
            <a:pPr eaLnBrk="1" hangingPunct="1"/>
            <a:r>
              <a:rPr lang="en-US" altLang="zh-CN" sz="2800" dirty="0">
                <a:solidFill>
                  <a:srgbClr val="000000"/>
                </a:solidFill>
              </a:rPr>
              <a:t>1</a:t>
            </a:r>
            <a:r>
              <a:rPr lang="zh-CN" altLang="en-US" sz="2800" dirty="0">
                <a:solidFill>
                  <a:srgbClr val="000000"/>
                </a:solidFill>
              </a:rPr>
              <a:t>．由于有条件转移指令的指令转移范围为</a:t>
            </a:r>
            <a:r>
              <a:rPr lang="en-US" altLang="zh-CN" sz="2800" dirty="0">
                <a:solidFill>
                  <a:srgbClr val="000000"/>
                </a:solidFill>
              </a:rPr>
              <a:t>-128</a:t>
            </a:r>
            <a:r>
              <a:rPr lang="zh-CN" altLang="en-US" sz="2800" dirty="0">
                <a:solidFill>
                  <a:srgbClr val="000000"/>
                </a:solidFill>
              </a:rPr>
              <a:t>～</a:t>
            </a:r>
            <a:r>
              <a:rPr lang="en-US" altLang="zh-CN" sz="2800" dirty="0">
                <a:solidFill>
                  <a:srgbClr val="000000"/>
                </a:solidFill>
              </a:rPr>
              <a:t>+127</a:t>
            </a:r>
            <a:r>
              <a:rPr lang="zh-CN" altLang="en-US" sz="2800" dirty="0">
                <a:solidFill>
                  <a:srgbClr val="000000"/>
                </a:solidFill>
              </a:rPr>
              <a:t>，因此为了转移到更远的位置，需要将条件转移指令与</a:t>
            </a:r>
            <a:r>
              <a:rPr lang="en-US" altLang="zh-CN" sz="2800" dirty="0">
                <a:solidFill>
                  <a:srgbClr val="000000"/>
                </a:solidFill>
              </a:rPr>
              <a:t>JMP</a:t>
            </a:r>
            <a:r>
              <a:rPr lang="zh-CN" altLang="en-US" sz="2800" dirty="0">
                <a:solidFill>
                  <a:srgbClr val="000000"/>
                </a:solidFill>
              </a:rPr>
              <a:t>指令结合起来使用，例如当（</a:t>
            </a:r>
            <a:r>
              <a:rPr lang="en-US" altLang="zh-CN" sz="2800" dirty="0">
                <a:solidFill>
                  <a:srgbClr val="000000"/>
                </a:solidFill>
              </a:rPr>
              <a:t>AL</a:t>
            </a:r>
            <a:r>
              <a:rPr lang="zh-CN" altLang="en-US" sz="2800" dirty="0">
                <a:solidFill>
                  <a:srgbClr val="000000"/>
                </a:solidFill>
              </a:rPr>
              <a:t>）等于</a:t>
            </a:r>
            <a:r>
              <a:rPr lang="en-US" altLang="zh-CN" sz="2800" dirty="0">
                <a:solidFill>
                  <a:srgbClr val="000000"/>
                </a:solidFill>
              </a:rPr>
              <a:t>1</a:t>
            </a:r>
            <a:r>
              <a:rPr lang="zh-CN" altLang="en-US" sz="2800" dirty="0">
                <a:solidFill>
                  <a:srgbClr val="000000"/>
                </a:solidFill>
              </a:rPr>
              <a:t>时要转移到较远的</a:t>
            </a:r>
            <a:r>
              <a:rPr lang="en-US" altLang="zh-CN" sz="2800" dirty="0">
                <a:solidFill>
                  <a:srgbClr val="000000"/>
                </a:solidFill>
              </a:rPr>
              <a:t>KS1</a:t>
            </a:r>
            <a:r>
              <a:rPr lang="zh-CN" altLang="en-US" sz="2800" dirty="0">
                <a:solidFill>
                  <a:srgbClr val="000000"/>
                </a:solidFill>
              </a:rPr>
              <a:t>处，应该采用：</a:t>
            </a:r>
          </a:p>
          <a:p>
            <a:pPr eaLnBrk="1" hangingPunct="1"/>
            <a:r>
              <a:rPr lang="zh-CN" altLang="en-US" sz="2800" dirty="0">
                <a:solidFill>
                  <a:srgbClr val="000000"/>
                </a:solidFill>
              </a:rPr>
              <a:t>        	</a:t>
            </a:r>
            <a:r>
              <a:rPr lang="en-US" altLang="zh-CN" sz="2800" dirty="0">
                <a:solidFill>
                  <a:srgbClr val="000000"/>
                </a:solidFill>
              </a:rPr>
              <a:t>CMP  AL, 1</a:t>
            </a:r>
          </a:p>
          <a:p>
            <a:pPr eaLnBrk="1" hangingPunct="1"/>
            <a:r>
              <a:rPr lang="en-US" altLang="zh-CN" sz="2800" dirty="0">
                <a:solidFill>
                  <a:srgbClr val="000000"/>
                </a:solidFill>
              </a:rPr>
              <a:t>     	     </a:t>
            </a:r>
            <a:r>
              <a:rPr lang="en-US" altLang="zh-CN" sz="2800" dirty="0" smtClean="0">
                <a:solidFill>
                  <a:srgbClr val="000000"/>
                </a:solidFill>
              </a:rPr>
              <a:t>JZ  K1</a:t>
            </a:r>
          </a:p>
          <a:p>
            <a:pPr eaLnBrk="1" hangingPunct="1"/>
            <a:endParaRPr lang="en-US" altLang="zh-CN" sz="2800" dirty="0">
              <a:solidFill>
                <a:srgbClr val="000000"/>
              </a:solidFill>
            </a:endParaRPr>
          </a:p>
          <a:p>
            <a:pPr eaLnBrk="1" hangingPunct="1"/>
            <a:r>
              <a:rPr lang="en-US" altLang="zh-CN" sz="2800" dirty="0">
                <a:solidFill>
                  <a:srgbClr val="000000"/>
                </a:solidFill>
              </a:rPr>
              <a:t>         K1</a:t>
            </a:r>
            <a:r>
              <a:rPr lang="en-US" altLang="zh-CN" sz="2800" dirty="0" smtClean="0">
                <a:solidFill>
                  <a:srgbClr val="000000"/>
                </a:solidFill>
              </a:rPr>
              <a:t>: </a:t>
            </a:r>
            <a:r>
              <a:rPr lang="en-US" altLang="zh-CN" sz="2800" dirty="0">
                <a:solidFill>
                  <a:srgbClr val="000000"/>
                </a:solidFill>
              </a:rPr>
              <a:t>JMP  KS1</a:t>
            </a:r>
          </a:p>
          <a:p>
            <a:pPr eaLnBrk="1" hangingPunct="1"/>
            <a:r>
              <a:rPr lang="en-US" altLang="zh-CN" sz="2800" dirty="0">
                <a:solidFill>
                  <a:srgbClr val="000000"/>
                </a:solidFill>
              </a:rPr>
              <a:t>    </a:t>
            </a:r>
          </a:p>
        </p:txBody>
      </p:sp>
      <p:graphicFrame>
        <p:nvGraphicFramePr>
          <p:cNvPr id="4" name="对象 3"/>
          <p:cNvGraphicFramePr>
            <a:graphicFrameLocks noChangeAspect="1"/>
          </p:cNvGraphicFramePr>
          <p:nvPr>
            <p:extLst>
              <p:ext uri="{D42A27DB-BD31-4B8C-83A1-F6EECF244321}">
                <p14:modId xmlns:p14="http://schemas.microsoft.com/office/powerpoint/2010/main" val="3134572738"/>
              </p:ext>
            </p:extLst>
          </p:nvPr>
        </p:nvGraphicFramePr>
        <p:xfrm>
          <a:off x="2843808" y="5013176"/>
          <a:ext cx="352839" cy="504056"/>
        </p:xfrm>
        <a:graphic>
          <a:graphicData uri="http://schemas.openxmlformats.org/presentationml/2006/ole">
            <mc:AlternateContent xmlns:mc="http://schemas.openxmlformats.org/markup-compatibility/2006">
              <mc:Choice xmlns:v="urn:schemas-microsoft-com:vml" Requires="v">
                <p:oleObj spid="_x0000_s13315" name="Equation" r:id="rId3" imgW="75960" imgH="190440" progId="Equation.DSMT4">
                  <p:embed/>
                </p:oleObj>
              </mc:Choice>
              <mc:Fallback>
                <p:oleObj name="Equation" r:id="rId3" imgW="75960" imgH="190440" progId="Equation.DSMT4">
                  <p:embed/>
                  <p:pic>
                    <p:nvPicPr>
                      <p:cNvPr id="0" name=""/>
                      <p:cNvPicPr/>
                      <p:nvPr/>
                    </p:nvPicPr>
                    <p:blipFill>
                      <a:blip r:embed="rId4"/>
                      <a:stretch>
                        <a:fillRect/>
                      </a:stretch>
                    </p:blipFill>
                    <p:spPr>
                      <a:xfrm>
                        <a:off x="2843808" y="5013176"/>
                        <a:ext cx="352839" cy="504056"/>
                      </a:xfrm>
                      <a:prstGeom prst="rect">
                        <a:avLst/>
                      </a:prstGeom>
                    </p:spPr>
                  </p:pic>
                </p:oleObj>
              </mc:Fallback>
            </mc:AlternateContent>
          </a:graphicData>
        </a:graphic>
      </p:graphicFrame>
    </p:spTree>
    <p:extLst>
      <p:ext uri="{BB962C8B-B14F-4D97-AF65-F5344CB8AC3E}">
        <p14:creationId xmlns:p14="http://schemas.microsoft.com/office/powerpoint/2010/main" val="33623771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3"/>
          <p:cNvSpPr txBox="1">
            <a:spLocks noChangeArrowheads="1"/>
          </p:cNvSpPr>
          <p:nvPr/>
        </p:nvSpPr>
        <p:spPr bwMode="auto">
          <a:xfrm>
            <a:off x="395536" y="1166813"/>
            <a:ext cx="8424936"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dirty="0">
                <a:solidFill>
                  <a:srgbClr val="000000"/>
                </a:solidFill>
              </a:rPr>
              <a:t>2</a:t>
            </a:r>
            <a:r>
              <a:rPr lang="zh-CN" altLang="en-US" sz="2400" dirty="0">
                <a:solidFill>
                  <a:srgbClr val="000000"/>
                </a:solidFill>
              </a:rPr>
              <a:t>．对有符号数和无符号数进行比较时，应该采用不同的转移指令，</a:t>
            </a:r>
            <a:r>
              <a:rPr lang="en-US" altLang="zh-CN" sz="2400" dirty="0">
                <a:solidFill>
                  <a:srgbClr val="000000"/>
                </a:solidFill>
              </a:rPr>
              <a:t>JB</a:t>
            </a:r>
            <a:r>
              <a:rPr lang="zh-CN" altLang="en-US" sz="2400" dirty="0">
                <a:solidFill>
                  <a:srgbClr val="000000"/>
                </a:solidFill>
              </a:rPr>
              <a:t>、</a:t>
            </a:r>
            <a:r>
              <a:rPr lang="en-US" altLang="zh-CN" sz="2400" dirty="0">
                <a:solidFill>
                  <a:srgbClr val="000000"/>
                </a:solidFill>
              </a:rPr>
              <a:t>JA</a:t>
            </a:r>
            <a:r>
              <a:rPr lang="zh-CN" altLang="en-US" sz="2400" dirty="0">
                <a:solidFill>
                  <a:srgbClr val="000000"/>
                </a:solidFill>
              </a:rPr>
              <a:t>为无符号数的比较指令，而</a:t>
            </a:r>
            <a:r>
              <a:rPr lang="en-US" altLang="zh-CN" sz="2400" dirty="0">
                <a:solidFill>
                  <a:srgbClr val="000000"/>
                </a:solidFill>
              </a:rPr>
              <a:t>JL</a:t>
            </a:r>
            <a:r>
              <a:rPr lang="zh-CN" altLang="en-US" sz="2400" dirty="0">
                <a:solidFill>
                  <a:srgbClr val="000000"/>
                </a:solidFill>
              </a:rPr>
              <a:t>、</a:t>
            </a:r>
            <a:r>
              <a:rPr lang="en-US" altLang="zh-CN" sz="2400" dirty="0">
                <a:solidFill>
                  <a:srgbClr val="000000"/>
                </a:solidFill>
              </a:rPr>
              <a:t>JG</a:t>
            </a:r>
            <a:r>
              <a:rPr lang="zh-CN" altLang="en-US" sz="2400" dirty="0">
                <a:solidFill>
                  <a:srgbClr val="000000"/>
                </a:solidFill>
              </a:rPr>
              <a:t>为有符号数的比较指令，例如：</a:t>
            </a:r>
          </a:p>
          <a:p>
            <a:pPr eaLnBrk="1" hangingPunct="1"/>
            <a:r>
              <a:rPr lang="zh-CN" altLang="en-US" sz="2400" dirty="0">
                <a:solidFill>
                  <a:srgbClr val="000000"/>
                </a:solidFill>
              </a:rPr>
              <a:t>         </a:t>
            </a:r>
            <a:r>
              <a:rPr lang="en-US" altLang="zh-CN" sz="2400" dirty="0">
                <a:solidFill>
                  <a:srgbClr val="000000"/>
                </a:solidFill>
              </a:rPr>
              <a:t>VAR1  DW  003AH</a:t>
            </a:r>
          </a:p>
          <a:p>
            <a:pPr eaLnBrk="1" hangingPunct="1"/>
            <a:r>
              <a:rPr lang="en-US" altLang="zh-CN" sz="2400" dirty="0">
                <a:solidFill>
                  <a:srgbClr val="000000"/>
                </a:solidFill>
              </a:rPr>
              <a:t>         VAR2  DW  8003H</a:t>
            </a:r>
          </a:p>
          <a:p>
            <a:pPr eaLnBrk="1" hangingPunct="1"/>
            <a:r>
              <a:rPr lang="en-US" altLang="zh-CN" sz="2400" dirty="0">
                <a:solidFill>
                  <a:srgbClr val="000000"/>
                </a:solidFill>
              </a:rPr>
              <a:t>         MOV  AX, VAR1</a:t>
            </a:r>
          </a:p>
          <a:p>
            <a:pPr eaLnBrk="1" hangingPunct="1"/>
            <a:r>
              <a:rPr lang="en-US" altLang="zh-CN" sz="2400" dirty="0">
                <a:solidFill>
                  <a:srgbClr val="000000"/>
                </a:solidFill>
              </a:rPr>
              <a:t>         MOV  BX, VAR2</a:t>
            </a:r>
          </a:p>
          <a:p>
            <a:pPr eaLnBrk="1" hangingPunct="1"/>
            <a:r>
              <a:rPr lang="en-US" altLang="zh-CN" sz="2400" dirty="0">
                <a:solidFill>
                  <a:srgbClr val="000000"/>
                </a:solidFill>
              </a:rPr>
              <a:t>         CMP  AX, BX 	</a:t>
            </a:r>
            <a:r>
              <a:rPr lang="zh-CN" altLang="en-US" sz="2400" dirty="0">
                <a:solidFill>
                  <a:srgbClr val="000000"/>
                </a:solidFill>
              </a:rPr>
              <a:t>；设置标志位</a:t>
            </a:r>
            <a:r>
              <a:rPr lang="en-US" altLang="zh-CN" sz="2400" dirty="0">
                <a:solidFill>
                  <a:srgbClr val="000000"/>
                </a:solidFill>
              </a:rPr>
              <a:t>CF=1, OF=0,</a:t>
            </a:r>
          </a:p>
          <a:p>
            <a:pPr eaLnBrk="1" hangingPunct="1"/>
            <a:r>
              <a:rPr lang="en-US" altLang="zh-CN" sz="2400" dirty="0">
                <a:solidFill>
                  <a:srgbClr val="000000"/>
                </a:solidFill>
              </a:rPr>
              <a:t>                         SF=1, AF=0, ZF=0, PF=0</a:t>
            </a:r>
          </a:p>
          <a:p>
            <a:pPr eaLnBrk="1" hangingPunct="1"/>
            <a:r>
              <a:rPr lang="en-US" altLang="zh-CN" sz="2400" dirty="0">
                <a:solidFill>
                  <a:srgbClr val="000000"/>
                </a:solidFill>
              </a:rPr>
              <a:t>         JB  KS1</a:t>
            </a:r>
          </a:p>
          <a:p>
            <a:pPr eaLnBrk="1" hangingPunct="1"/>
            <a:r>
              <a:rPr lang="en-US" altLang="zh-CN" sz="2000" dirty="0">
                <a:solidFill>
                  <a:srgbClr val="000000"/>
                </a:solidFill>
              </a:rPr>
              <a:t>JB  KS1 </a:t>
            </a:r>
            <a:r>
              <a:rPr lang="zh-CN" altLang="en-US" sz="2000" dirty="0">
                <a:solidFill>
                  <a:srgbClr val="000000"/>
                </a:solidFill>
              </a:rPr>
              <a:t>指令的条件满足（</a:t>
            </a:r>
            <a:r>
              <a:rPr lang="en-US" altLang="zh-CN" sz="2000" dirty="0">
                <a:solidFill>
                  <a:srgbClr val="000000"/>
                </a:solidFill>
              </a:rPr>
              <a:t>CF=1</a:t>
            </a:r>
            <a:r>
              <a:rPr lang="zh-CN" altLang="en-US" sz="2000" dirty="0">
                <a:solidFill>
                  <a:srgbClr val="000000"/>
                </a:solidFill>
              </a:rPr>
              <a:t>），也即将两个数看成无符号数时，条件</a:t>
            </a:r>
            <a:r>
              <a:rPr lang="en-US" altLang="zh-CN" sz="2000" dirty="0">
                <a:solidFill>
                  <a:srgbClr val="000000"/>
                </a:solidFill>
              </a:rPr>
              <a:t>003AH&lt;8003H</a:t>
            </a:r>
            <a:r>
              <a:rPr lang="zh-CN" altLang="en-US" sz="2000" dirty="0">
                <a:solidFill>
                  <a:srgbClr val="000000"/>
                </a:solidFill>
              </a:rPr>
              <a:t>满足，因此程序转移到</a:t>
            </a:r>
            <a:r>
              <a:rPr lang="en-US" altLang="zh-CN" sz="2000" dirty="0">
                <a:solidFill>
                  <a:srgbClr val="000000"/>
                </a:solidFill>
              </a:rPr>
              <a:t>KS1</a:t>
            </a:r>
            <a:r>
              <a:rPr lang="zh-CN" altLang="en-US" sz="2000" dirty="0">
                <a:solidFill>
                  <a:srgbClr val="000000"/>
                </a:solidFill>
              </a:rPr>
              <a:t>。</a:t>
            </a:r>
          </a:p>
          <a:p>
            <a:pPr eaLnBrk="1" hangingPunct="1"/>
            <a:r>
              <a:rPr lang="zh-CN" altLang="en-US" sz="2000" dirty="0">
                <a:solidFill>
                  <a:srgbClr val="000000"/>
                </a:solidFill>
              </a:rPr>
              <a:t>如果</a:t>
            </a:r>
            <a:r>
              <a:rPr lang="en-US" altLang="zh-CN" sz="2000" dirty="0">
                <a:solidFill>
                  <a:srgbClr val="000000"/>
                </a:solidFill>
              </a:rPr>
              <a:t>JB  KS1</a:t>
            </a:r>
            <a:r>
              <a:rPr lang="zh-CN" altLang="en-US" sz="2000" dirty="0">
                <a:solidFill>
                  <a:srgbClr val="000000"/>
                </a:solidFill>
              </a:rPr>
              <a:t>换成</a:t>
            </a:r>
            <a:r>
              <a:rPr lang="en-US" altLang="zh-CN" sz="2000" dirty="0">
                <a:solidFill>
                  <a:srgbClr val="000000"/>
                </a:solidFill>
              </a:rPr>
              <a:t>JL  KS1 </a:t>
            </a:r>
            <a:r>
              <a:rPr lang="zh-CN" altLang="en-US" sz="2000" dirty="0">
                <a:solidFill>
                  <a:srgbClr val="000000"/>
                </a:solidFill>
              </a:rPr>
              <a:t>指令，则表示将两个数看成有符号数进行比较，条件</a:t>
            </a:r>
            <a:r>
              <a:rPr lang="en-US" altLang="zh-CN" sz="2000" dirty="0">
                <a:solidFill>
                  <a:srgbClr val="000000"/>
                </a:solidFill>
              </a:rPr>
              <a:t>003AH&lt;8003H</a:t>
            </a:r>
            <a:r>
              <a:rPr lang="zh-CN" altLang="en-US" sz="2000" dirty="0">
                <a:solidFill>
                  <a:srgbClr val="000000"/>
                </a:solidFill>
              </a:rPr>
              <a:t>不满足，因此，程序不产生转移，继续执行下一条指令。</a:t>
            </a:r>
            <a:r>
              <a:rPr lang="zh-CN" altLang="en-US" sz="2800" dirty="0"/>
              <a:t> </a:t>
            </a:r>
          </a:p>
        </p:txBody>
      </p:sp>
    </p:spTree>
    <p:extLst>
      <p:ext uri="{BB962C8B-B14F-4D97-AF65-F5344CB8AC3E}">
        <p14:creationId xmlns:p14="http://schemas.microsoft.com/office/powerpoint/2010/main" val="33384031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3"/>
          <p:cNvSpPr txBox="1">
            <a:spLocks noChangeArrowheads="1"/>
          </p:cNvSpPr>
          <p:nvPr/>
        </p:nvSpPr>
        <p:spPr bwMode="auto">
          <a:xfrm>
            <a:off x="755650" y="1916113"/>
            <a:ext cx="7704138"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a:solidFill>
                  <a:srgbClr val="000000"/>
                </a:solidFill>
              </a:rPr>
              <a:t>3</a:t>
            </a:r>
            <a:r>
              <a:rPr lang="zh-CN" altLang="en-US">
                <a:solidFill>
                  <a:srgbClr val="000000"/>
                </a:solidFill>
              </a:rPr>
              <a:t>．应正确理解各指令的含义及测试条件。</a:t>
            </a:r>
          </a:p>
          <a:p>
            <a:pPr eaLnBrk="1" hangingPunct="1">
              <a:spcBef>
                <a:spcPct val="50000"/>
              </a:spcBef>
            </a:pPr>
            <a:r>
              <a:rPr lang="zh-CN" altLang="en-US">
                <a:solidFill>
                  <a:srgbClr val="000000"/>
                </a:solidFill>
              </a:rPr>
              <a:t>例如</a:t>
            </a:r>
            <a:r>
              <a:rPr lang="en-US" altLang="zh-CN">
                <a:solidFill>
                  <a:srgbClr val="000000"/>
                </a:solidFill>
              </a:rPr>
              <a:t>JC</a:t>
            </a:r>
            <a:r>
              <a:rPr lang="zh-CN" altLang="en-US">
                <a:solidFill>
                  <a:srgbClr val="000000"/>
                </a:solidFill>
              </a:rPr>
              <a:t>和</a:t>
            </a:r>
            <a:r>
              <a:rPr lang="en-US" altLang="zh-CN">
                <a:solidFill>
                  <a:srgbClr val="000000"/>
                </a:solidFill>
              </a:rPr>
              <a:t>JB</a:t>
            </a:r>
            <a:r>
              <a:rPr lang="zh-CN" altLang="en-US">
                <a:solidFill>
                  <a:srgbClr val="000000"/>
                </a:solidFill>
              </a:rPr>
              <a:t>指令都是测试</a:t>
            </a:r>
            <a:r>
              <a:rPr lang="en-US" altLang="zh-CN">
                <a:solidFill>
                  <a:srgbClr val="000000"/>
                </a:solidFill>
              </a:rPr>
              <a:t>CF</a:t>
            </a:r>
            <a:r>
              <a:rPr lang="zh-CN" altLang="en-US">
                <a:solidFill>
                  <a:srgbClr val="000000"/>
                </a:solidFill>
              </a:rPr>
              <a:t>是否等于</a:t>
            </a:r>
            <a:r>
              <a:rPr lang="en-US" altLang="zh-CN">
                <a:solidFill>
                  <a:srgbClr val="000000"/>
                </a:solidFill>
              </a:rPr>
              <a:t>1</a:t>
            </a:r>
            <a:r>
              <a:rPr lang="zh-CN" altLang="en-US">
                <a:solidFill>
                  <a:srgbClr val="000000"/>
                </a:solidFill>
              </a:rPr>
              <a:t>，将它用在</a:t>
            </a:r>
            <a:r>
              <a:rPr lang="en-US" altLang="zh-CN">
                <a:solidFill>
                  <a:srgbClr val="000000"/>
                </a:solidFill>
              </a:rPr>
              <a:t>CMP</a:t>
            </a:r>
            <a:r>
              <a:rPr lang="zh-CN" altLang="en-US">
                <a:solidFill>
                  <a:srgbClr val="000000"/>
                </a:solidFill>
              </a:rPr>
              <a:t>和</a:t>
            </a:r>
            <a:r>
              <a:rPr lang="en-US" altLang="zh-CN">
                <a:solidFill>
                  <a:srgbClr val="000000"/>
                </a:solidFill>
              </a:rPr>
              <a:t>SUB</a:t>
            </a:r>
            <a:r>
              <a:rPr lang="zh-CN" altLang="en-US">
                <a:solidFill>
                  <a:srgbClr val="000000"/>
                </a:solidFill>
              </a:rPr>
              <a:t>之后，表示判断两个无符号数相减结果是否少于</a:t>
            </a:r>
            <a:r>
              <a:rPr lang="en-US" altLang="zh-CN">
                <a:solidFill>
                  <a:srgbClr val="000000"/>
                </a:solidFill>
              </a:rPr>
              <a:t>0</a:t>
            </a:r>
            <a:r>
              <a:rPr lang="zh-CN" altLang="en-US">
                <a:solidFill>
                  <a:srgbClr val="000000"/>
                </a:solidFill>
              </a:rPr>
              <a:t>，而用在</a:t>
            </a:r>
            <a:r>
              <a:rPr lang="en-US" altLang="zh-CN">
                <a:solidFill>
                  <a:srgbClr val="000000"/>
                </a:solidFill>
              </a:rPr>
              <a:t>ADD</a:t>
            </a:r>
            <a:r>
              <a:rPr lang="zh-CN" altLang="en-US">
                <a:solidFill>
                  <a:srgbClr val="000000"/>
                </a:solidFill>
              </a:rPr>
              <a:t>之后则表示判断相加运算是否有进位，如果用在移位指令之后，则用于判断移出的一位是否为</a:t>
            </a:r>
            <a:r>
              <a:rPr lang="en-US" altLang="zh-CN">
                <a:solidFill>
                  <a:srgbClr val="000000"/>
                </a:solidFill>
              </a:rPr>
              <a:t>1</a:t>
            </a:r>
            <a:r>
              <a:rPr lang="zh-CN" altLang="en-US">
                <a:solidFill>
                  <a:srgbClr val="000000"/>
                </a:solidFill>
              </a:rPr>
              <a:t>。</a:t>
            </a:r>
          </a:p>
        </p:txBody>
      </p:sp>
    </p:spTree>
    <p:extLst>
      <p:ext uri="{BB962C8B-B14F-4D97-AF65-F5344CB8AC3E}">
        <p14:creationId xmlns:p14="http://schemas.microsoft.com/office/powerpoint/2010/main" val="8766162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3"/>
          <p:cNvSpPr txBox="1">
            <a:spLocks noChangeArrowheads="1"/>
          </p:cNvSpPr>
          <p:nvPr/>
        </p:nvSpPr>
        <p:spPr bwMode="auto">
          <a:xfrm>
            <a:off x="755650" y="1628775"/>
            <a:ext cx="76327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4</a:t>
            </a:r>
            <a:r>
              <a:rPr lang="zh-CN" altLang="en-US" sz="2800" dirty="0">
                <a:solidFill>
                  <a:srgbClr val="000000"/>
                </a:solidFill>
              </a:rPr>
              <a:t>．特别注意有些指令并不影响标志位，如通用传送指令</a:t>
            </a:r>
            <a:r>
              <a:rPr lang="en-US" altLang="zh-CN" sz="2800" dirty="0">
                <a:solidFill>
                  <a:srgbClr val="000000"/>
                </a:solidFill>
              </a:rPr>
              <a:t>MOV</a:t>
            </a:r>
            <a:r>
              <a:rPr lang="zh-CN" altLang="en-US" sz="2800" dirty="0">
                <a:solidFill>
                  <a:srgbClr val="000000"/>
                </a:solidFill>
              </a:rPr>
              <a:t>等，因此要判断变量</a:t>
            </a:r>
            <a:r>
              <a:rPr lang="en-US" altLang="zh-CN" sz="2800" dirty="0">
                <a:solidFill>
                  <a:srgbClr val="000000"/>
                </a:solidFill>
              </a:rPr>
              <a:t>VAR1</a:t>
            </a:r>
            <a:r>
              <a:rPr lang="zh-CN" altLang="en-US" sz="2800" dirty="0">
                <a:solidFill>
                  <a:srgbClr val="000000"/>
                </a:solidFill>
              </a:rPr>
              <a:t>是否为</a:t>
            </a:r>
            <a:r>
              <a:rPr lang="en-US" altLang="zh-CN" sz="2800" dirty="0">
                <a:solidFill>
                  <a:srgbClr val="000000"/>
                </a:solidFill>
              </a:rPr>
              <a:t>0</a:t>
            </a:r>
            <a:r>
              <a:rPr lang="zh-CN" altLang="en-US" sz="2800" dirty="0">
                <a:solidFill>
                  <a:srgbClr val="000000"/>
                </a:solidFill>
              </a:rPr>
              <a:t>时，应该采用</a:t>
            </a:r>
          </a:p>
          <a:p>
            <a:pPr eaLnBrk="1" hangingPunct="1"/>
            <a:r>
              <a:rPr lang="zh-CN" altLang="en-US" sz="2800" dirty="0">
                <a:solidFill>
                  <a:srgbClr val="000000"/>
                </a:solidFill>
              </a:rPr>
              <a:t>    </a:t>
            </a:r>
            <a:r>
              <a:rPr lang="en-US" altLang="zh-CN" sz="2800" dirty="0">
                <a:solidFill>
                  <a:srgbClr val="000000"/>
                </a:solidFill>
              </a:rPr>
              <a:t>MOV  AX, VAR1		</a:t>
            </a:r>
            <a:r>
              <a:rPr lang="zh-CN" altLang="en-US" sz="2800" dirty="0">
                <a:solidFill>
                  <a:srgbClr val="000000"/>
                </a:solidFill>
              </a:rPr>
              <a:t>；不影响标志位</a:t>
            </a:r>
          </a:p>
          <a:p>
            <a:pPr eaLnBrk="1" hangingPunct="1"/>
            <a:r>
              <a:rPr lang="zh-CN" altLang="en-US" sz="2800" dirty="0">
                <a:solidFill>
                  <a:srgbClr val="000000"/>
                </a:solidFill>
              </a:rPr>
              <a:t>    </a:t>
            </a:r>
            <a:r>
              <a:rPr lang="en-US" altLang="zh-CN" sz="2800" dirty="0">
                <a:solidFill>
                  <a:srgbClr val="000000"/>
                </a:solidFill>
              </a:rPr>
              <a:t>OR  AX, AX			</a:t>
            </a:r>
            <a:r>
              <a:rPr lang="zh-CN" altLang="en-US" sz="2800" dirty="0">
                <a:solidFill>
                  <a:srgbClr val="000000"/>
                </a:solidFill>
              </a:rPr>
              <a:t>；在保持</a:t>
            </a:r>
            <a:r>
              <a:rPr lang="en-US" altLang="zh-CN" sz="2800" dirty="0">
                <a:solidFill>
                  <a:srgbClr val="000000"/>
                </a:solidFill>
              </a:rPr>
              <a:t>AX</a:t>
            </a:r>
            <a:r>
              <a:rPr lang="zh-CN" altLang="en-US" sz="2800" dirty="0">
                <a:solidFill>
                  <a:srgbClr val="000000"/>
                </a:solidFill>
              </a:rPr>
              <a:t>内容</a:t>
            </a:r>
          </a:p>
          <a:p>
            <a:pPr eaLnBrk="1" hangingPunct="1"/>
            <a:r>
              <a:rPr lang="zh-CN" altLang="en-US" sz="2800" dirty="0">
                <a:solidFill>
                  <a:srgbClr val="000000"/>
                </a:solidFill>
              </a:rPr>
              <a:t>               不变的前提下，设置标志位</a:t>
            </a:r>
          </a:p>
          <a:p>
            <a:pPr eaLnBrk="1" hangingPunct="1"/>
            <a:r>
              <a:rPr lang="zh-CN" altLang="en-US" sz="2800" dirty="0">
                <a:solidFill>
                  <a:srgbClr val="000000"/>
                </a:solidFill>
              </a:rPr>
              <a:t> 或   </a:t>
            </a:r>
            <a:r>
              <a:rPr lang="en-US" altLang="zh-CN" sz="2800" dirty="0">
                <a:solidFill>
                  <a:srgbClr val="000000"/>
                </a:solidFill>
              </a:rPr>
              <a:t>AND  AX, AX </a:t>
            </a:r>
          </a:p>
          <a:p>
            <a:pPr eaLnBrk="1" hangingPunct="1"/>
            <a:r>
              <a:rPr lang="en-US" altLang="zh-CN" sz="2800" dirty="0">
                <a:solidFill>
                  <a:srgbClr val="000000"/>
                </a:solidFill>
              </a:rPr>
              <a:t> </a:t>
            </a:r>
            <a:r>
              <a:rPr lang="zh-CN" altLang="en-US" sz="2800" dirty="0">
                <a:solidFill>
                  <a:srgbClr val="000000"/>
                </a:solidFill>
              </a:rPr>
              <a:t>或   </a:t>
            </a:r>
            <a:r>
              <a:rPr lang="en-US" altLang="zh-CN" sz="2800" dirty="0">
                <a:solidFill>
                  <a:srgbClr val="000000"/>
                </a:solidFill>
              </a:rPr>
              <a:t>CMP  AX,0</a:t>
            </a:r>
          </a:p>
          <a:p>
            <a:pPr eaLnBrk="1" hangingPunct="1"/>
            <a:r>
              <a:rPr lang="en-US" altLang="zh-CN" sz="2800" dirty="0">
                <a:solidFill>
                  <a:srgbClr val="000000"/>
                </a:solidFill>
              </a:rPr>
              <a:t>      JZ  KS1</a:t>
            </a:r>
          </a:p>
        </p:txBody>
      </p:sp>
    </p:spTree>
    <p:extLst>
      <p:ext uri="{BB962C8B-B14F-4D97-AF65-F5344CB8AC3E}">
        <p14:creationId xmlns:p14="http://schemas.microsoft.com/office/powerpoint/2010/main" val="316931691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4"/>
          <p:cNvSpPr txBox="1">
            <a:spLocks noChangeArrowheads="1"/>
          </p:cNvSpPr>
          <p:nvPr/>
        </p:nvSpPr>
        <p:spPr bwMode="auto">
          <a:xfrm>
            <a:off x="827088" y="1989138"/>
            <a:ext cx="76327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5</a:t>
            </a:r>
            <a:r>
              <a:rPr lang="zh-CN" altLang="en-US" sz="2800" dirty="0">
                <a:solidFill>
                  <a:srgbClr val="000000"/>
                </a:solidFill>
              </a:rPr>
              <a:t>．完成同一功能可以有多种形式，例如两个无符号数比较时，（</a:t>
            </a:r>
            <a:r>
              <a:rPr lang="en-US" altLang="zh-CN" sz="2800" dirty="0">
                <a:solidFill>
                  <a:srgbClr val="000000"/>
                </a:solidFill>
              </a:rPr>
              <a:t>DST</a:t>
            </a:r>
            <a:r>
              <a:rPr lang="zh-CN" altLang="en-US" sz="2800" dirty="0">
                <a:solidFill>
                  <a:srgbClr val="000000"/>
                </a:solidFill>
              </a:rPr>
              <a:t>）低于（</a:t>
            </a:r>
            <a:r>
              <a:rPr lang="en-US" altLang="zh-CN" sz="2800" dirty="0">
                <a:solidFill>
                  <a:srgbClr val="000000"/>
                </a:solidFill>
              </a:rPr>
              <a:t>SRC</a:t>
            </a:r>
            <a:r>
              <a:rPr lang="zh-CN" altLang="en-US" sz="2800" dirty="0">
                <a:solidFill>
                  <a:srgbClr val="000000"/>
                </a:solidFill>
              </a:rPr>
              <a:t>）时转移到</a:t>
            </a:r>
            <a:r>
              <a:rPr lang="en-US" altLang="zh-CN" sz="2800" dirty="0">
                <a:solidFill>
                  <a:srgbClr val="000000"/>
                </a:solidFill>
              </a:rPr>
              <a:t>KS1</a:t>
            </a:r>
            <a:r>
              <a:rPr lang="zh-CN" altLang="en-US" sz="2800" dirty="0">
                <a:solidFill>
                  <a:srgbClr val="000000"/>
                </a:solidFill>
              </a:rPr>
              <a:t>，则可以采用：</a:t>
            </a:r>
          </a:p>
          <a:p>
            <a:pPr eaLnBrk="1" hangingPunct="1"/>
            <a:endParaRPr lang="zh-CN" altLang="en-US" sz="2800" dirty="0">
              <a:solidFill>
                <a:srgbClr val="000000"/>
              </a:solidFill>
            </a:endParaRPr>
          </a:p>
          <a:p>
            <a:pPr eaLnBrk="1" hangingPunct="1"/>
            <a:r>
              <a:rPr lang="zh-CN" altLang="en-US" sz="2800" dirty="0">
                <a:solidFill>
                  <a:srgbClr val="000000"/>
                </a:solidFill>
              </a:rPr>
              <a:t>               </a:t>
            </a:r>
            <a:r>
              <a:rPr lang="en-US" altLang="zh-CN" sz="2800" dirty="0">
                <a:solidFill>
                  <a:srgbClr val="000000"/>
                </a:solidFill>
              </a:rPr>
              <a:t>JB   KS1</a:t>
            </a:r>
          </a:p>
          <a:p>
            <a:pPr eaLnBrk="1" hangingPunct="1"/>
            <a:r>
              <a:rPr lang="zh-CN" altLang="en-US" sz="2800" dirty="0">
                <a:solidFill>
                  <a:srgbClr val="000000"/>
                </a:solidFill>
              </a:rPr>
              <a:t>或			</a:t>
            </a:r>
            <a:r>
              <a:rPr lang="en-US" altLang="zh-CN" sz="2800" dirty="0">
                <a:solidFill>
                  <a:srgbClr val="000000"/>
                </a:solidFill>
              </a:rPr>
              <a:t>JNAE  KS1</a:t>
            </a:r>
          </a:p>
          <a:p>
            <a:pPr eaLnBrk="1" hangingPunct="1"/>
            <a:r>
              <a:rPr lang="zh-CN" altLang="en-US" sz="2800" dirty="0">
                <a:solidFill>
                  <a:srgbClr val="000000"/>
                </a:solidFill>
              </a:rPr>
              <a:t>或			</a:t>
            </a:r>
            <a:r>
              <a:rPr lang="en-US" altLang="zh-CN" sz="2800" dirty="0">
                <a:solidFill>
                  <a:srgbClr val="000000"/>
                </a:solidFill>
              </a:rPr>
              <a:t>JC   KS1 </a:t>
            </a:r>
          </a:p>
        </p:txBody>
      </p:sp>
    </p:spTree>
    <p:extLst>
      <p:ext uri="{BB962C8B-B14F-4D97-AF65-F5344CB8AC3E}">
        <p14:creationId xmlns:p14="http://schemas.microsoft.com/office/powerpoint/2010/main" val="947133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4" name="Rectangle 23"/>
          <p:cNvSpPr>
            <a:spLocks noChangeArrowheads="1"/>
          </p:cNvSpPr>
          <p:nvPr/>
        </p:nvSpPr>
        <p:spPr bwMode="auto">
          <a:xfrm>
            <a:off x="179512" y="1124744"/>
            <a:ext cx="7772400" cy="50405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457200" indent="-457200" algn="ctr"/>
            <a:r>
              <a:rPr lang="zh-CN" altLang="en-US" sz="3200" dirty="0" smtClean="0">
                <a:solidFill>
                  <a:schemeClr val="bg1"/>
                </a:solidFill>
                <a:latin typeface="华文行楷" pitchFamily="2" charset="-122"/>
                <a:ea typeface="华文行楷" pitchFamily="2" charset="-122"/>
              </a:rPr>
              <a:t>转移指令</a:t>
            </a:r>
            <a:r>
              <a:rPr lang="zh-CN" altLang="en-US" sz="3200" dirty="0">
                <a:solidFill>
                  <a:schemeClr val="bg1"/>
                </a:solidFill>
                <a:latin typeface="华文行楷" pitchFamily="2" charset="-122"/>
                <a:ea typeface="华文行楷" pitchFamily="2" charset="-122"/>
              </a:rPr>
              <a:t>与转移地址寻址方式</a:t>
            </a:r>
            <a:endParaRPr lang="zh-CN" altLang="en-US" sz="1400"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386" y="1844823"/>
            <a:ext cx="6943997" cy="42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2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3"/>
          <p:cNvSpPr>
            <a:spLocks noChangeArrowheads="1"/>
          </p:cNvSpPr>
          <p:nvPr/>
        </p:nvSpPr>
        <p:spPr bwMode="auto">
          <a:xfrm>
            <a:off x="179512" y="1124744"/>
            <a:ext cx="7772400" cy="50405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457200" indent="-457200" algn="ctr"/>
            <a:r>
              <a:rPr lang="zh-CN" altLang="en-US" sz="3200" dirty="0" smtClean="0">
                <a:solidFill>
                  <a:schemeClr val="bg1"/>
                </a:solidFill>
                <a:latin typeface="华文行楷" pitchFamily="2" charset="-122"/>
                <a:ea typeface="华文行楷" pitchFamily="2" charset="-122"/>
              </a:rPr>
              <a:t>转移指令</a:t>
            </a:r>
            <a:r>
              <a:rPr lang="zh-CN" altLang="en-US" sz="3200" dirty="0">
                <a:solidFill>
                  <a:schemeClr val="bg1"/>
                </a:solidFill>
                <a:latin typeface="华文行楷" pitchFamily="2" charset="-122"/>
                <a:ea typeface="华文行楷" pitchFamily="2" charset="-122"/>
              </a:rPr>
              <a:t>与转移地址寻址方式</a:t>
            </a:r>
            <a:endParaRPr lang="zh-CN" altLang="en-US" sz="1400" dirty="0">
              <a:solidFill>
                <a:schemeClr val="bg1"/>
              </a:solidFill>
            </a:endParaRPr>
          </a:p>
        </p:txBody>
      </p:sp>
      <p:sp>
        <p:nvSpPr>
          <p:cNvPr id="4" name="Rectangle 2"/>
          <p:cNvSpPr>
            <a:spLocks noChangeArrowheads="1"/>
          </p:cNvSpPr>
          <p:nvPr/>
        </p:nvSpPr>
        <p:spPr bwMode="auto">
          <a:xfrm>
            <a:off x="762000" y="3657600"/>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FF0000"/>
                </a:solidFill>
              </a:rPr>
              <a:t>   </a:t>
            </a:r>
            <a:r>
              <a:rPr lang="zh-CN" altLang="en-US" sz="2800" b="1">
                <a:solidFill>
                  <a:srgbClr val="FF0000"/>
                </a:solidFill>
              </a:rPr>
              <a:t>转移目的地物理地址的求法：</a:t>
            </a:r>
          </a:p>
          <a:p>
            <a:r>
              <a:rPr lang="zh-CN" altLang="en-US" sz="2800" b="1">
                <a:solidFill>
                  <a:srgbClr val="000000"/>
                </a:solidFill>
              </a:rPr>
              <a:t>     </a:t>
            </a:r>
            <a:r>
              <a:rPr lang="en-US" altLang="zh-CN" sz="2800" b="1">
                <a:solidFill>
                  <a:srgbClr val="000000"/>
                </a:solidFill>
              </a:rPr>
              <a:t>PA=(CS)</a:t>
            </a:r>
            <a:r>
              <a:rPr lang="en-US" altLang="zh-CN" b="1">
                <a:solidFill>
                  <a:srgbClr val="000000"/>
                </a:solidFill>
                <a:latin typeface="Times New Roman" pitchFamily="18" charset="0"/>
              </a:rPr>
              <a:t>×</a:t>
            </a:r>
            <a:r>
              <a:rPr lang="en-US" altLang="zh-CN" sz="2800" b="1">
                <a:solidFill>
                  <a:srgbClr val="000000"/>
                </a:solidFill>
              </a:rPr>
              <a:t>16+</a:t>
            </a:r>
            <a:r>
              <a:rPr lang="zh-CN" altLang="en-US" sz="2800" b="1">
                <a:solidFill>
                  <a:srgbClr val="000000"/>
                </a:solidFill>
              </a:rPr>
              <a:t>当前（</a:t>
            </a:r>
            <a:r>
              <a:rPr lang="en-US" altLang="zh-CN" sz="2800" b="1">
                <a:solidFill>
                  <a:srgbClr val="000000"/>
                </a:solidFill>
              </a:rPr>
              <a:t>IP</a:t>
            </a:r>
            <a:r>
              <a:rPr lang="zh-CN" altLang="en-US" sz="2800" b="1">
                <a:solidFill>
                  <a:srgbClr val="000000"/>
                </a:solidFill>
              </a:rPr>
              <a:t>）</a:t>
            </a:r>
            <a:r>
              <a:rPr lang="en-US" altLang="zh-CN" sz="2800" b="1">
                <a:solidFill>
                  <a:srgbClr val="000000"/>
                </a:solidFill>
              </a:rPr>
              <a:t>+DISP    </a:t>
            </a:r>
          </a:p>
        </p:txBody>
      </p:sp>
      <p:sp>
        <p:nvSpPr>
          <p:cNvPr id="5" name="Rectangle 4"/>
          <p:cNvSpPr>
            <a:spLocks noChangeArrowheads="1"/>
          </p:cNvSpPr>
          <p:nvPr/>
        </p:nvSpPr>
        <p:spPr bwMode="auto">
          <a:xfrm>
            <a:off x="609600" y="1676400"/>
            <a:ext cx="8153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rgbClr val="000000"/>
                </a:solidFill>
              </a:rPr>
              <a:t>    </a:t>
            </a:r>
            <a:r>
              <a:rPr lang="zh-CN" altLang="en-US" sz="2800" b="1" dirty="0">
                <a:solidFill>
                  <a:srgbClr val="000000"/>
                </a:solidFill>
              </a:rPr>
              <a:t>指令中指明的</a:t>
            </a:r>
            <a:r>
              <a:rPr lang="en-US" altLang="zh-CN" sz="2800" b="1" dirty="0">
                <a:solidFill>
                  <a:srgbClr val="000000"/>
                </a:solidFill>
              </a:rPr>
              <a:t>8bit/16bit</a:t>
            </a:r>
            <a:r>
              <a:rPr lang="zh-CN" altLang="en-US" sz="2800" b="1" dirty="0">
                <a:solidFill>
                  <a:srgbClr val="000000"/>
                </a:solidFill>
              </a:rPr>
              <a:t>的相对位移量</a:t>
            </a:r>
            <a:r>
              <a:rPr lang="en-US" altLang="zh-CN" sz="2800" b="1" dirty="0">
                <a:solidFill>
                  <a:srgbClr val="000000"/>
                </a:solidFill>
              </a:rPr>
              <a:t>DISP </a:t>
            </a:r>
            <a:r>
              <a:rPr lang="zh-CN" altLang="en-US" sz="2800" b="1" dirty="0">
                <a:solidFill>
                  <a:srgbClr val="000000"/>
                </a:solidFill>
              </a:rPr>
              <a:t>是相对于当前</a:t>
            </a:r>
            <a:r>
              <a:rPr lang="en-US" altLang="zh-CN" sz="2800" b="1" dirty="0">
                <a:solidFill>
                  <a:srgbClr val="000000"/>
                </a:solidFill>
              </a:rPr>
              <a:t>IP</a:t>
            </a:r>
            <a:r>
              <a:rPr lang="zh-CN" altLang="en-US" sz="2800" b="1" dirty="0">
                <a:solidFill>
                  <a:srgbClr val="000000"/>
                </a:solidFill>
              </a:rPr>
              <a:t>来计算的，有正、负转移，向地址增加的方向转移，为正转移，</a:t>
            </a:r>
            <a:r>
              <a:rPr lang="en-US" altLang="zh-CN" sz="2800" b="1" dirty="0">
                <a:solidFill>
                  <a:srgbClr val="000000"/>
                </a:solidFill>
              </a:rPr>
              <a:t>DISP</a:t>
            </a:r>
            <a:r>
              <a:rPr lang="zh-CN" altLang="en-US" sz="2800" b="1" dirty="0">
                <a:solidFill>
                  <a:srgbClr val="000000"/>
                </a:solidFill>
              </a:rPr>
              <a:t>用原码表示；向地址减小的方向转移，为负转移，</a:t>
            </a:r>
            <a:r>
              <a:rPr lang="en-US" altLang="zh-CN" sz="2800" b="1" dirty="0">
                <a:solidFill>
                  <a:srgbClr val="000000"/>
                </a:solidFill>
              </a:rPr>
              <a:t>DISP</a:t>
            </a:r>
            <a:r>
              <a:rPr lang="zh-CN" altLang="en-US" sz="2800" b="1" dirty="0">
                <a:solidFill>
                  <a:srgbClr val="000000"/>
                </a:solidFill>
              </a:rPr>
              <a:t>用补码表示。</a:t>
            </a:r>
          </a:p>
        </p:txBody>
      </p:sp>
      <p:sp>
        <p:nvSpPr>
          <p:cNvPr id="6" name="Rectangle 5"/>
          <p:cNvSpPr>
            <a:spLocks noChangeArrowheads="1"/>
          </p:cNvSpPr>
          <p:nvPr/>
        </p:nvSpPr>
        <p:spPr bwMode="auto">
          <a:xfrm>
            <a:off x="609600" y="4800600"/>
            <a:ext cx="8153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FF0000"/>
                </a:solidFill>
              </a:rPr>
              <a:t>注：</a:t>
            </a:r>
            <a:r>
              <a:rPr lang="en-US" altLang="zh-CN" sz="2800" b="1">
                <a:solidFill>
                  <a:srgbClr val="000000"/>
                </a:solidFill>
              </a:rPr>
              <a:t>8086</a:t>
            </a:r>
            <a:r>
              <a:rPr lang="zh-CN" altLang="en-US" sz="2800" b="1">
                <a:solidFill>
                  <a:srgbClr val="000000"/>
                </a:solidFill>
              </a:rPr>
              <a:t>指令系统当中的所有条件转移指令只能在段内转移，且转移范围以当前</a:t>
            </a:r>
            <a:r>
              <a:rPr lang="en-US" altLang="zh-CN" sz="2800" b="1">
                <a:solidFill>
                  <a:srgbClr val="000000"/>
                </a:solidFill>
              </a:rPr>
              <a:t>IP</a:t>
            </a:r>
            <a:r>
              <a:rPr lang="zh-CN" altLang="en-US" sz="2800" b="1">
                <a:solidFill>
                  <a:srgbClr val="000000"/>
                </a:solidFill>
              </a:rPr>
              <a:t>为基准，不能超出</a:t>
            </a:r>
            <a:r>
              <a:rPr lang="en-US" altLang="zh-CN" sz="2800" b="1">
                <a:solidFill>
                  <a:srgbClr val="000000"/>
                </a:solidFill>
              </a:rPr>
              <a:t>-128∽+127</a:t>
            </a:r>
            <a:r>
              <a:rPr lang="zh-CN" altLang="en-US" sz="2800" b="1">
                <a:solidFill>
                  <a:srgbClr val="000000"/>
                </a:solidFill>
              </a:rPr>
              <a:t>之间，其寻址方式为段内相对寻址。</a:t>
            </a:r>
          </a:p>
        </p:txBody>
      </p:sp>
    </p:spTree>
    <p:extLst>
      <p:ext uri="{BB962C8B-B14F-4D97-AF65-F5344CB8AC3E}">
        <p14:creationId xmlns:p14="http://schemas.microsoft.com/office/powerpoint/2010/main" val="227311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utoUpdateAnimBg="0"/>
      <p:bldP spid="6" grpId="0" autoUpdateAnimBg="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
          <p:cNvSpPr>
            <a:spLocks noChangeArrowheads="1"/>
          </p:cNvSpPr>
          <p:nvPr/>
        </p:nvSpPr>
        <p:spPr bwMode="auto">
          <a:xfrm>
            <a:off x="685800" y="1600200"/>
            <a:ext cx="320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FF0000"/>
                </a:solidFill>
              </a:rPr>
              <a:t>2.</a:t>
            </a:r>
            <a:r>
              <a:rPr lang="zh-CN" altLang="en-US" sz="3200" b="1">
                <a:solidFill>
                  <a:srgbClr val="FF0000"/>
                </a:solidFill>
              </a:rPr>
              <a:t>段内间接寻址</a:t>
            </a:r>
          </a:p>
        </p:txBody>
      </p:sp>
      <p:sp>
        <p:nvSpPr>
          <p:cNvPr id="4" name="Rectangle 3"/>
          <p:cNvSpPr>
            <a:spLocks noChangeArrowheads="1"/>
          </p:cNvSpPr>
          <p:nvPr/>
        </p:nvSpPr>
        <p:spPr bwMode="auto">
          <a:xfrm>
            <a:off x="685800" y="2209800"/>
            <a:ext cx="8153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dirty="0">
                <a:solidFill>
                  <a:srgbClr val="000000"/>
                </a:solidFill>
              </a:rPr>
              <a:t>    </a:t>
            </a:r>
            <a:r>
              <a:rPr lang="zh-CN" altLang="en-US" sz="3200" b="1" dirty="0">
                <a:solidFill>
                  <a:srgbClr val="000000"/>
                </a:solidFill>
              </a:rPr>
              <a:t>这种寻址方式中，转移地址的段内偏移地址要么存放在一个</a:t>
            </a:r>
            <a:r>
              <a:rPr lang="en-US" altLang="zh-CN" sz="3200" b="1" dirty="0">
                <a:solidFill>
                  <a:srgbClr val="000000"/>
                </a:solidFill>
              </a:rPr>
              <a:t>16bit</a:t>
            </a:r>
            <a:r>
              <a:rPr lang="zh-CN" altLang="en-US" sz="3200" b="1" dirty="0">
                <a:solidFill>
                  <a:srgbClr val="000000"/>
                </a:solidFill>
              </a:rPr>
              <a:t>的寄存器中，要么放在存储器的一个字单元之中。这个寄存器或字单元的地址，由前面讲过的数据的寻址方式指明。只不过寻址所得到的不是数据，而是偏移地址。</a:t>
            </a:r>
          </a:p>
        </p:txBody>
      </p:sp>
      <p:sp>
        <p:nvSpPr>
          <p:cNvPr id="5" name="Rectangle 23"/>
          <p:cNvSpPr>
            <a:spLocks noChangeArrowheads="1"/>
          </p:cNvSpPr>
          <p:nvPr/>
        </p:nvSpPr>
        <p:spPr bwMode="auto">
          <a:xfrm>
            <a:off x="179512" y="1124744"/>
            <a:ext cx="7772400" cy="50405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457200" indent="-457200" algn="ctr"/>
            <a:r>
              <a:rPr lang="zh-CN" altLang="en-US" sz="3200" dirty="0" smtClean="0">
                <a:solidFill>
                  <a:schemeClr val="bg1"/>
                </a:solidFill>
                <a:latin typeface="华文行楷" pitchFamily="2" charset="-122"/>
                <a:ea typeface="华文行楷" pitchFamily="2" charset="-122"/>
              </a:rPr>
              <a:t>转移指令</a:t>
            </a:r>
            <a:r>
              <a:rPr lang="zh-CN" altLang="en-US" sz="3200" dirty="0">
                <a:solidFill>
                  <a:schemeClr val="bg1"/>
                </a:solidFill>
                <a:latin typeface="华文行楷" pitchFamily="2" charset="-122"/>
                <a:ea typeface="华文行楷" pitchFamily="2" charset="-122"/>
              </a:rPr>
              <a:t>与转移地址寻址方式</a:t>
            </a:r>
            <a:endParaRPr lang="zh-CN" altLang="en-US" sz="1400" dirty="0">
              <a:solidFill>
                <a:schemeClr val="bg1"/>
              </a:solidFill>
            </a:endParaRPr>
          </a:p>
        </p:txBody>
      </p:sp>
    </p:spTree>
    <p:extLst>
      <p:ext uri="{BB962C8B-B14F-4D97-AF65-F5344CB8AC3E}">
        <p14:creationId xmlns:p14="http://schemas.microsoft.com/office/powerpoint/2010/main" val="7113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3"/>
          <p:cNvSpPr>
            <a:spLocks noChangeArrowheads="1"/>
          </p:cNvSpPr>
          <p:nvPr/>
        </p:nvSpPr>
        <p:spPr bwMode="auto">
          <a:xfrm>
            <a:off x="467544" y="1626781"/>
            <a:ext cx="84905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000000"/>
                </a:solidFill>
              </a:rPr>
              <a:t>例：若（</a:t>
            </a:r>
            <a:r>
              <a:rPr lang="en-US" altLang="zh-CN" sz="2800" b="1" dirty="0">
                <a:solidFill>
                  <a:srgbClr val="000000"/>
                </a:solidFill>
              </a:rPr>
              <a:t>DS</a:t>
            </a:r>
            <a:r>
              <a:rPr lang="zh-CN" altLang="en-US" sz="2800" b="1" dirty="0">
                <a:solidFill>
                  <a:srgbClr val="000000"/>
                </a:solidFill>
              </a:rPr>
              <a:t>）</a:t>
            </a:r>
            <a:r>
              <a:rPr lang="en-US" altLang="zh-CN" sz="2800" b="1" dirty="0">
                <a:solidFill>
                  <a:srgbClr val="000000"/>
                </a:solidFill>
              </a:rPr>
              <a:t>=2000H,(BX)=0100H,(SI)=0002H,</a:t>
            </a:r>
          </a:p>
          <a:p>
            <a:r>
              <a:rPr lang="en-US" altLang="zh-CN" sz="2800" b="1" dirty="0">
                <a:solidFill>
                  <a:srgbClr val="000000"/>
                </a:solidFill>
              </a:rPr>
              <a:t> (20100H)=1200H,(20102H)=1250H,</a:t>
            </a:r>
          </a:p>
          <a:p>
            <a:r>
              <a:rPr lang="en-US" altLang="zh-CN" sz="2800" b="1" dirty="0">
                <a:solidFill>
                  <a:srgbClr val="000000"/>
                </a:solidFill>
              </a:rPr>
              <a:t> </a:t>
            </a:r>
            <a:r>
              <a:rPr lang="zh-CN" altLang="en-US" sz="2800" b="1" dirty="0">
                <a:solidFill>
                  <a:srgbClr val="000000"/>
                </a:solidFill>
              </a:rPr>
              <a:t>则</a:t>
            </a:r>
            <a:r>
              <a:rPr lang="en-US" altLang="zh-CN" sz="2800" b="1" dirty="0">
                <a:solidFill>
                  <a:srgbClr val="000000"/>
                </a:solidFill>
              </a:rPr>
              <a:t>CPU</a:t>
            </a:r>
            <a:r>
              <a:rPr lang="zh-CN" altLang="en-US" sz="2800" b="1" dirty="0">
                <a:solidFill>
                  <a:srgbClr val="000000"/>
                </a:solidFill>
              </a:rPr>
              <a:t>执行：</a:t>
            </a:r>
          </a:p>
          <a:p>
            <a:endParaRPr lang="zh-CN" altLang="en-US" sz="2800" b="1" dirty="0">
              <a:solidFill>
                <a:srgbClr val="000000"/>
              </a:solidFill>
            </a:endParaRPr>
          </a:p>
          <a:p>
            <a:r>
              <a:rPr lang="zh-CN" altLang="en-US" sz="2800" b="1" dirty="0">
                <a:solidFill>
                  <a:srgbClr val="000000"/>
                </a:solidFill>
              </a:rPr>
              <a:t> </a:t>
            </a:r>
            <a:r>
              <a:rPr lang="en-US" altLang="zh-CN" sz="2800" b="1" dirty="0">
                <a:solidFill>
                  <a:srgbClr val="000000"/>
                </a:solidFill>
              </a:rPr>
              <a:t>JMP BX </a:t>
            </a:r>
            <a:r>
              <a:rPr lang="zh-CN" altLang="en-US" sz="2800" b="1" dirty="0">
                <a:solidFill>
                  <a:srgbClr val="000000"/>
                </a:solidFill>
              </a:rPr>
              <a:t>指令后，</a:t>
            </a:r>
            <a:r>
              <a:rPr lang="en-US" altLang="zh-CN" sz="2800" b="1" dirty="0">
                <a:solidFill>
                  <a:srgbClr val="000000"/>
                </a:solidFill>
              </a:rPr>
              <a:t>(IP)=0100H</a:t>
            </a:r>
          </a:p>
          <a:p>
            <a:endParaRPr lang="en-US" altLang="zh-CN" sz="2800" b="1" dirty="0">
              <a:solidFill>
                <a:srgbClr val="000000"/>
              </a:solidFill>
            </a:endParaRPr>
          </a:p>
          <a:p>
            <a:r>
              <a:rPr lang="en-US" altLang="zh-CN" sz="2800" b="1" dirty="0">
                <a:solidFill>
                  <a:srgbClr val="000000"/>
                </a:solidFill>
              </a:rPr>
              <a:t> JMP WORD PTR [BX]</a:t>
            </a:r>
            <a:r>
              <a:rPr lang="zh-CN" altLang="en-US" sz="2800" b="1" dirty="0">
                <a:solidFill>
                  <a:srgbClr val="000000"/>
                </a:solidFill>
              </a:rPr>
              <a:t>指令后，（</a:t>
            </a:r>
            <a:r>
              <a:rPr lang="en-US" altLang="zh-CN" sz="2800" b="1" dirty="0">
                <a:solidFill>
                  <a:srgbClr val="000000"/>
                </a:solidFill>
              </a:rPr>
              <a:t>IP</a:t>
            </a:r>
            <a:r>
              <a:rPr lang="zh-CN" altLang="en-US" sz="2800" b="1" dirty="0">
                <a:solidFill>
                  <a:srgbClr val="000000"/>
                </a:solidFill>
              </a:rPr>
              <a:t>）</a:t>
            </a:r>
            <a:r>
              <a:rPr lang="en-US" altLang="zh-CN" sz="2800" b="1" dirty="0">
                <a:solidFill>
                  <a:srgbClr val="000000"/>
                </a:solidFill>
              </a:rPr>
              <a:t>=1200H</a:t>
            </a:r>
          </a:p>
          <a:p>
            <a:endParaRPr lang="en-US" altLang="zh-CN" sz="2800" b="1" dirty="0">
              <a:solidFill>
                <a:srgbClr val="000000"/>
              </a:solidFill>
            </a:endParaRPr>
          </a:p>
          <a:p>
            <a:r>
              <a:rPr lang="en-US" altLang="zh-CN" sz="2800" b="1" dirty="0">
                <a:solidFill>
                  <a:srgbClr val="000000"/>
                </a:solidFill>
              </a:rPr>
              <a:t> JMP WORD PTR [BX][SI]</a:t>
            </a:r>
            <a:r>
              <a:rPr lang="zh-CN" altLang="en-US" sz="2800" b="1" dirty="0">
                <a:solidFill>
                  <a:srgbClr val="000000"/>
                </a:solidFill>
              </a:rPr>
              <a:t>指令后，（</a:t>
            </a:r>
            <a:r>
              <a:rPr lang="en-US" altLang="zh-CN" sz="2800" b="1" dirty="0">
                <a:solidFill>
                  <a:srgbClr val="000000"/>
                </a:solidFill>
              </a:rPr>
              <a:t>IP</a:t>
            </a:r>
            <a:r>
              <a:rPr lang="zh-CN" altLang="en-US" sz="2800" b="1" dirty="0">
                <a:solidFill>
                  <a:srgbClr val="000000"/>
                </a:solidFill>
              </a:rPr>
              <a:t>）</a:t>
            </a:r>
            <a:r>
              <a:rPr lang="en-US" altLang="zh-CN" sz="2800" b="1" dirty="0">
                <a:solidFill>
                  <a:srgbClr val="000000"/>
                </a:solidFill>
              </a:rPr>
              <a:t>=1250H</a:t>
            </a:r>
          </a:p>
        </p:txBody>
      </p:sp>
      <p:sp>
        <p:nvSpPr>
          <p:cNvPr id="4" name="Rectangle 23"/>
          <p:cNvSpPr>
            <a:spLocks noChangeArrowheads="1"/>
          </p:cNvSpPr>
          <p:nvPr/>
        </p:nvSpPr>
        <p:spPr bwMode="auto">
          <a:xfrm>
            <a:off x="179512" y="1124744"/>
            <a:ext cx="7772400" cy="50405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457200" indent="-457200" algn="ctr"/>
            <a:r>
              <a:rPr lang="zh-CN" altLang="en-US" sz="3200" dirty="0" smtClean="0">
                <a:solidFill>
                  <a:schemeClr val="bg1"/>
                </a:solidFill>
                <a:latin typeface="华文行楷" pitchFamily="2" charset="-122"/>
                <a:ea typeface="华文行楷" pitchFamily="2" charset="-122"/>
              </a:rPr>
              <a:t>转移指令</a:t>
            </a:r>
            <a:r>
              <a:rPr lang="zh-CN" altLang="en-US" sz="3200" dirty="0">
                <a:solidFill>
                  <a:schemeClr val="bg1"/>
                </a:solidFill>
                <a:latin typeface="华文行楷" pitchFamily="2" charset="-122"/>
                <a:ea typeface="华文行楷" pitchFamily="2" charset="-122"/>
              </a:rPr>
              <a:t>与转移地址寻址方式</a:t>
            </a:r>
            <a:endParaRPr lang="zh-CN" altLang="en-US" sz="1400" dirty="0">
              <a:solidFill>
                <a:schemeClr val="bg1"/>
              </a:solidFill>
            </a:endParaRPr>
          </a:p>
        </p:txBody>
      </p:sp>
    </p:spTree>
    <p:extLst>
      <p:ext uri="{BB962C8B-B14F-4D97-AF65-F5344CB8AC3E}">
        <p14:creationId xmlns:p14="http://schemas.microsoft.com/office/powerpoint/2010/main" val="84131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5" name="TextBox 4"/>
          <p:cNvSpPr txBox="1"/>
          <p:nvPr/>
        </p:nvSpPr>
        <p:spPr>
          <a:xfrm>
            <a:off x="971600" y="1412776"/>
            <a:ext cx="3528392" cy="523220"/>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1D528D"/>
                </a:solidFill>
                <a:latin typeface="华文琥珀" pitchFamily="2" charset="-122"/>
                <a:ea typeface="华文琥珀" pitchFamily="2" charset="-122"/>
              </a:rPr>
              <a:t>什么是 </a:t>
            </a:r>
            <a:r>
              <a:rPr lang="zh-CN" altLang="en-US" sz="2800" b="1" dirty="0" smtClean="0">
                <a:solidFill>
                  <a:srgbClr val="FF0000"/>
                </a:solidFill>
                <a:latin typeface="华文琥珀" pitchFamily="2" charset="-122"/>
                <a:ea typeface="华文琥珀" pitchFamily="2" charset="-122"/>
              </a:rPr>
              <a:t>语言</a:t>
            </a:r>
            <a:r>
              <a:rPr lang="zh-CN" altLang="en-US" sz="2800" b="1" dirty="0" smtClean="0">
                <a:solidFill>
                  <a:srgbClr val="1D528D"/>
                </a:solidFill>
                <a:latin typeface="华文琥珀" pitchFamily="2" charset="-122"/>
                <a:ea typeface="华文琥珀" pitchFamily="2" charset="-122"/>
              </a:rPr>
              <a:t> ？</a:t>
            </a:r>
            <a:endParaRPr lang="zh-CN" altLang="en-US" sz="2800" b="1" dirty="0">
              <a:solidFill>
                <a:srgbClr val="1D528D"/>
              </a:solidFill>
              <a:latin typeface="华文琥珀" pitchFamily="2" charset="-122"/>
              <a:ea typeface="华文琥珀" pitchFamily="2" charset="-122"/>
            </a:endParaRPr>
          </a:p>
        </p:txBody>
      </p:sp>
      <p:sp>
        <p:nvSpPr>
          <p:cNvPr id="6" name="矩形 5"/>
          <p:cNvSpPr/>
          <p:nvPr/>
        </p:nvSpPr>
        <p:spPr>
          <a:xfrm>
            <a:off x="955453" y="2110746"/>
            <a:ext cx="7236296" cy="11065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FF0000"/>
                </a:solidFill>
              </a:rPr>
              <a:t>沟通与交流，让别人领会你的意图，知道该为你做什么事的工具</a:t>
            </a:r>
            <a:endParaRPr lang="zh-CN" altLang="en-US" sz="3200" b="1" dirty="0">
              <a:solidFill>
                <a:srgbClr val="FF0000"/>
              </a:solidFill>
            </a:endParaRPr>
          </a:p>
        </p:txBody>
      </p:sp>
      <p:pic>
        <p:nvPicPr>
          <p:cNvPr id="849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217288"/>
            <a:ext cx="86595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0" y="4804357"/>
            <a:ext cx="558930" cy="115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5796" y="4804357"/>
            <a:ext cx="1751446" cy="154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左右箭头 6"/>
          <p:cNvSpPr/>
          <p:nvPr/>
        </p:nvSpPr>
        <p:spPr>
          <a:xfrm rot="2530197">
            <a:off x="5831189" y="4110282"/>
            <a:ext cx="1224136" cy="342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11" name="左右箭头 10"/>
          <p:cNvSpPr/>
          <p:nvPr/>
        </p:nvSpPr>
        <p:spPr>
          <a:xfrm rot="8450249">
            <a:off x="3605760" y="4140649"/>
            <a:ext cx="1224136" cy="342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8" name="TextBox 7"/>
          <p:cNvSpPr txBox="1"/>
          <p:nvPr/>
        </p:nvSpPr>
        <p:spPr>
          <a:xfrm>
            <a:off x="6516216" y="3645024"/>
            <a:ext cx="2232248" cy="646331"/>
          </a:xfrm>
          <a:prstGeom prst="rect">
            <a:avLst/>
          </a:prstGeom>
          <a:noFill/>
        </p:spPr>
        <p:txBody>
          <a:bodyPr wrap="square" rtlCol="0">
            <a:spAutoFit/>
          </a:bodyPr>
          <a:lstStyle/>
          <a:p>
            <a:pPr fontAlgn="base">
              <a:spcBef>
                <a:spcPct val="0"/>
              </a:spcBef>
              <a:spcAft>
                <a:spcPct val="0"/>
              </a:spcAft>
            </a:pPr>
            <a:r>
              <a:rPr lang="zh-CN" altLang="en-US" b="1" dirty="0" smtClean="0">
                <a:solidFill>
                  <a:srgbClr val="1D528D"/>
                </a:solidFill>
                <a:latin typeface="Arial" charset="0"/>
              </a:rPr>
              <a:t>各国语言</a:t>
            </a:r>
            <a:endParaRPr lang="en-US" altLang="zh-CN" b="1" dirty="0" smtClean="0">
              <a:solidFill>
                <a:srgbClr val="1D528D"/>
              </a:solidFill>
              <a:latin typeface="Arial" charset="0"/>
            </a:endParaRPr>
          </a:p>
          <a:p>
            <a:pPr fontAlgn="base">
              <a:spcBef>
                <a:spcPct val="0"/>
              </a:spcBef>
              <a:spcAft>
                <a:spcPct val="0"/>
              </a:spcAft>
            </a:pPr>
            <a:r>
              <a:rPr lang="zh-CN" altLang="en-US" b="1" dirty="0" smtClean="0">
                <a:solidFill>
                  <a:srgbClr val="1D528D"/>
                </a:solidFill>
                <a:latin typeface="Arial" charset="0"/>
              </a:rPr>
              <a:t>有时需要翻译 </a:t>
            </a:r>
            <a:endParaRPr lang="zh-CN" altLang="en-US" b="1" dirty="0">
              <a:solidFill>
                <a:srgbClr val="1D528D"/>
              </a:solidFill>
              <a:latin typeface="Arial" charset="0"/>
            </a:endParaRPr>
          </a:p>
        </p:txBody>
      </p:sp>
      <p:sp>
        <p:nvSpPr>
          <p:cNvPr id="13" name="TextBox 12"/>
          <p:cNvSpPr txBox="1"/>
          <p:nvPr/>
        </p:nvSpPr>
        <p:spPr>
          <a:xfrm>
            <a:off x="2479086" y="3903331"/>
            <a:ext cx="1980220" cy="646331"/>
          </a:xfrm>
          <a:prstGeom prst="rect">
            <a:avLst/>
          </a:prstGeom>
          <a:noFill/>
        </p:spPr>
        <p:txBody>
          <a:bodyPr wrap="square" rtlCol="0">
            <a:spAutoFit/>
          </a:bodyPr>
          <a:lstStyle/>
          <a:p>
            <a:pPr fontAlgn="base">
              <a:spcBef>
                <a:spcPct val="0"/>
              </a:spcBef>
              <a:spcAft>
                <a:spcPct val="0"/>
              </a:spcAft>
            </a:pPr>
            <a:r>
              <a:rPr lang="zh-CN" altLang="en-US" b="1" dirty="0" smtClean="0">
                <a:solidFill>
                  <a:srgbClr val="FF0000"/>
                </a:solidFill>
                <a:latin typeface="Arial" charset="0"/>
              </a:rPr>
              <a:t>机器语言</a:t>
            </a:r>
            <a:endParaRPr lang="en-US" altLang="zh-CN" b="1" dirty="0" smtClean="0">
              <a:solidFill>
                <a:srgbClr val="FF0000"/>
              </a:solidFill>
              <a:latin typeface="Arial" charset="0"/>
            </a:endParaRPr>
          </a:p>
          <a:p>
            <a:pPr fontAlgn="base">
              <a:spcBef>
                <a:spcPct val="0"/>
              </a:spcBef>
              <a:spcAft>
                <a:spcPct val="0"/>
              </a:spcAft>
            </a:pPr>
            <a:r>
              <a:rPr lang="zh-CN" altLang="en-US" b="1" dirty="0" smtClean="0">
                <a:solidFill>
                  <a:srgbClr val="FF0000"/>
                </a:solidFill>
                <a:latin typeface="Arial" charset="0"/>
              </a:rPr>
              <a:t>有时需要翻译</a:t>
            </a:r>
            <a:r>
              <a:rPr lang="zh-CN" altLang="en-US" b="1" dirty="0" smtClean="0">
                <a:solidFill>
                  <a:srgbClr val="1D528D"/>
                </a:solidFill>
                <a:latin typeface="Arial" charset="0"/>
              </a:rPr>
              <a:t> </a:t>
            </a:r>
            <a:endParaRPr lang="zh-CN" altLang="en-US" b="1" dirty="0">
              <a:solidFill>
                <a:srgbClr val="1D528D"/>
              </a:solidFill>
              <a:latin typeface="Arial" charset="0"/>
            </a:endParaRPr>
          </a:p>
        </p:txBody>
      </p:sp>
    </p:spTree>
    <p:extLst>
      <p:ext uri="{BB962C8B-B14F-4D97-AF65-F5344CB8AC3E}">
        <p14:creationId xmlns:p14="http://schemas.microsoft.com/office/powerpoint/2010/main" val="24043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4994"/>
                                        </p:tgtEl>
                                        <p:attrNameLst>
                                          <p:attrName>style.visibility</p:attrName>
                                        </p:attrNameLst>
                                      </p:cBhvr>
                                      <p:to>
                                        <p:strVal val="visible"/>
                                      </p:to>
                                    </p:set>
                                    <p:animEffect transition="in" filter="fade">
                                      <p:cBhvr>
                                        <p:cTn id="13" dur="500"/>
                                        <p:tgtEl>
                                          <p:spTgt spid="84994"/>
                                        </p:tgtEl>
                                      </p:cBhvr>
                                    </p:animEffect>
                                  </p:childTnLst>
                                </p:cTn>
                              </p:par>
                              <p:par>
                                <p:cTn id="14" presetID="10" presetClass="entr" presetSubtype="0" fill="hold" nodeType="withEffect">
                                  <p:stCondLst>
                                    <p:cond delay="0"/>
                                  </p:stCondLst>
                                  <p:childTnLst>
                                    <p:set>
                                      <p:cBhvr>
                                        <p:cTn id="15" dur="1" fill="hold">
                                          <p:stCondLst>
                                            <p:cond delay="0"/>
                                          </p:stCondLst>
                                        </p:cTn>
                                        <p:tgtEl>
                                          <p:spTgt spid="84995"/>
                                        </p:tgtEl>
                                        <p:attrNameLst>
                                          <p:attrName>style.visibility</p:attrName>
                                        </p:attrNameLst>
                                      </p:cBhvr>
                                      <p:to>
                                        <p:strVal val="visible"/>
                                      </p:to>
                                    </p:set>
                                    <p:animEffect transition="in" filter="fade">
                                      <p:cBhvr>
                                        <p:cTn id="16" dur="500"/>
                                        <p:tgtEl>
                                          <p:spTgt spid="849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9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8"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6"/>
          <p:cNvSpPr>
            <a:spLocks noChangeArrowheads="1"/>
          </p:cNvSpPr>
          <p:nvPr/>
        </p:nvSpPr>
        <p:spPr bwMode="auto">
          <a:xfrm>
            <a:off x="457200" y="1600200"/>
            <a:ext cx="2438400" cy="609600"/>
          </a:xfrm>
          <a:prstGeom prst="rect">
            <a:avLst/>
          </a:prstGeom>
          <a:solidFill>
            <a:srgbClr val="9900CC"/>
          </a:solidFill>
          <a:ln w="9525">
            <a:solidFill>
              <a:srgbClr val="FFFFCC"/>
            </a:solidFill>
            <a:prstDash val="sysDot"/>
            <a:miter lim="800000"/>
            <a:headEnd/>
            <a:tailEnd/>
          </a:ln>
        </p:spPr>
        <p:txBody>
          <a:bodyPr anchor="ctr"/>
          <a:lstStyle/>
          <a:p>
            <a:pPr fontAlgn="base">
              <a:spcBef>
                <a:spcPct val="0"/>
              </a:spcBef>
              <a:spcAft>
                <a:spcPct val="0"/>
              </a:spcAft>
            </a:pPr>
            <a:r>
              <a:rPr lang="en-US" altLang="zh-CN" sz="2800" b="1">
                <a:solidFill>
                  <a:srgbClr val="FFFFFF"/>
                </a:solidFill>
                <a:latin typeface="Tahoma" pitchFamily="34" charset="0"/>
              </a:rPr>
              <a:t>①</a:t>
            </a:r>
            <a:r>
              <a:rPr lang="zh-CN" altLang="en-US" sz="2800" b="1">
                <a:solidFill>
                  <a:srgbClr val="FFFFFF"/>
                </a:solidFill>
                <a:latin typeface="Tahoma" pitchFamily="34" charset="0"/>
              </a:rPr>
              <a:t>算术操作符</a:t>
            </a:r>
          </a:p>
        </p:txBody>
      </p:sp>
      <p:sp>
        <p:nvSpPr>
          <p:cNvPr id="4" name="Rectangle 7"/>
          <p:cNvSpPr>
            <a:spLocks noChangeArrowheads="1"/>
          </p:cNvSpPr>
          <p:nvPr/>
        </p:nvSpPr>
        <p:spPr bwMode="auto">
          <a:xfrm>
            <a:off x="609600" y="2362200"/>
            <a:ext cx="777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A0A0A"/>
                </a:solidFill>
                <a:latin typeface="Arial" charset="0"/>
              </a:rPr>
              <a:t>MOV </a:t>
            </a:r>
            <a:r>
              <a:rPr lang="en-US" altLang="zh-CN" sz="2400" b="1" dirty="0" smtClean="0">
                <a:solidFill>
                  <a:srgbClr val="0A0A0A"/>
                </a:solidFill>
                <a:latin typeface="Arial" charset="0"/>
              </a:rPr>
              <a:t>  AL </a:t>
            </a:r>
            <a:r>
              <a:rPr lang="en-US" altLang="zh-CN" sz="2400" b="1" dirty="0">
                <a:solidFill>
                  <a:srgbClr val="0A0A0A"/>
                </a:solidFill>
                <a:latin typeface="Arial" charset="0"/>
              </a:rPr>
              <a:t>, </a:t>
            </a:r>
            <a:r>
              <a:rPr lang="en-US" altLang="zh-CN" sz="2400" b="1" dirty="0" smtClean="0">
                <a:solidFill>
                  <a:srgbClr val="0A0A0A"/>
                </a:solidFill>
                <a:latin typeface="Arial" charset="0"/>
              </a:rPr>
              <a:t>5+2*3  </a:t>
            </a:r>
            <a:r>
              <a:rPr lang="zh-CN" altLang="en-US" sz="2400" b="1" dirty="0" smtClean="0">
                <a:solidFill>
                  <a:srgbClr val="0A0A0A"/>
                </a:solidFill>
                <a:latin typeface="Arial" charset="0"/>
              </a:rPr>
              <a:t>；</a:t>
            </a:r>
            <a:r>
              <a:rPr lang="en-US" altLang="zh-CN" sz="2400" b="1" dirty="0" smtClean="0">
                <a:solidFill>
                  <a:srgbClr val="0A0A0A"/>
                </a:solidFill>
                <a:latin typeface="Arial" charset="0"/>
              </a:rPr>
              <a:t> </a:t>
            </a:r>
            <a:r>
              <a:rPr lang="zh-CN" altLang="en-US" sz="2400" b="1" dirty="0">
                <a:solidFill>
                  <a:srgbClr val="1D528D"/>
                </a:solidFill>
                <a:latin typeface="Arial" charset="0"/>
              </a:rPr>
              <a:t>等效于</a:t>
            </a:r>
            <a:r>
              <a:rPr lang="zh-CN" altLang="en-US" sz="2400" b="1" dirty="0">
                <a:solidFill>
                  <a:srgbClr val="0A0A0A"/>
                </a:solidFill>
                <a:latin typeface="Arial" charset="0"/>
              </a:rPr>
              <a:t>  </a:t>
            </a:r>
            <a:r>
              <a:rPr lang="en-US" altLang="zh-CN" sz="2400" b="1" dirty="0">
                <a:solidFill>
                  <a:srgbClr val="0A0A0A"/>
                </a:solidFill>
                <a:latin typeface="Arial" charset="0"/>
              </a:rPr>
              <a:t>MOV AL , 11 </a:t>
            </a:r>
          </a:p>
        </p:txBody>
      </p:sp>
      <p:sp>
        <p:nvSpPr>
          <p:cNvPr id="5" name="Rectangle 9"/>
          <p:cNvSpPr>
            <a:spLocks noChangeArrowheads="1"/>
          </p:cNvSpPr>
          <p:nvPr/>
        </p:nvSpPr>
        <p:spPr bwMode="auto">
          <a:xfrm>
            <a:off x="609600" y="3505200"/>
            <a:ext cx="838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A0A0A"/>
                </a:solidFill>
                <a:latin typeface="Arial" charset="0"/>
              </a:rPr>
              <a:t>MOV </a:t>
            </a:r>
            <a:r>
              <a:rPr lang="en-US" altLang="zh-CN" sz="2400" b="1" dirty="0" smtClean="0">
                <a:solidFill>
                  <a:srgbClr val="0A0A0A"/>
                </a:solidFill>
                <a:latin typeface="Arial" charset="0"/>
              </a:rPr>
              <a:t>  AL </a:t>
            </a:r>
            <a:r>
              <a:rPr lang="en-US" altLang="zh-CN" sz="2400" b="1" dirty="0">
                <a:solidFill>
                  <a:srgbClr val="0A0A0A"/>
                </a:solidFill>
                <a:latin typeface="Arial" charset="0"/>
              </a:rPr>
              <a:t>, 11/2 </a:t>
            </a:r>
            <a:r>
              <a:rPr lang="en-US" altLang="zh-CN" sz="2400" b="1" dirty="0" smtClean="0">
                <a:solidFill>
                  <a:srgbClr val="0A0A0A"/>
                </a:solidFill>
                <a:latin typeface="Arial" charset="0"/>
              </a:rPr>
              <a:t>   </a:t>
            </a:r>
            <a:r>
              <a:rPr lang="zh-CN" altLang="en-US" sz="2400" b="1" dirty="0" smtClean="0">
                <a:solidFill>
                  <a:srgbClr val="0A0A0A"/>
                </a:solidFill>
                <a:latin typeface="Arial" charset="0"/>
              </a:rPr>
              <a:t>；</a:t>
            </a:r>
            <a:r>
              <a:rPr lang="en-US" altLang="zh-CN" sz="2400" b="1" dirty="0" smtClean="0">
                <a:solidFill>
                  <a:srgbClr val="0A0A0A"/>
                </a:solidFill>
                <a:latin typeface="Arial" charset="0"/>
              </a:rPr>
              <a:t> </a:t>
            </a:r>
            <a:r>
              <a:rPr lang="zh-CN" altLang="en-US" sz="2400" b="1" dirty="0">
                <a:solidFill>
                  <a:srgbClr val="1D528D"/>
                </a:solidFill>
                <a:latin typeface="Arial" charset="0"/>
              </a:rPr>
              <a:t>等效于</a:t>
            </a:r>
            <a:r>
              <a:rPr lang="zh-CN" altLang="en-US" sz="2400" b="1" dirty="0">
                <a:solidFill>
                  <a:srgbClr val="0A0A0A"/>
                </a:solidFill>
                <a:latin typeface="Arial" charset="0"/>
              </a:rPr>
              <a:t>  </a:t>
            </a:r>
            <a:r>
              <a:rPr lang="en-US" altLang="zh-CN" sz="2400" b="1" dirty="0">
                <a:solidFill>
                  <a:srgbClr val="0A0A0A"/>
                </a:solidFill>
                <a:latin typeface="Arial" charset="0"/>
              </a:rPr>
              <a:t>MOV AL , 05H;</a:t>
            </a:r>
            <a:r>
              <a:rPr lang="zh-CN" altLang="en-US" sz="2400" b="1" dirty="0">
                <a:solidFill>
                  <a:srgbClr val="0A0A0A"/>
                </a:solidFill>
                <a:latin typeface="Arial" charset="0"/>
              </a:rPr>
              <a:t>取商 </a:t>
            </a:r>
          </a:p>
        </p:txBody>
      </p:sp>
      <p:sp>
        <p:nvSpPr>
          <p:cNvPr id="6" name="Rectangle 10"/>
          <p:cNvSpPr>
            <a:spLocks noChangeArrowheads="1"/>
          </p:cNvSpPr>
          <p:nvPr/>
        </p:nvSpPr>
        <p:spPr bwMode="auto">
          <a:xfrm>
            <a:off x="609600" y="4572000"/>
            <a:ext cx="838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A0A0A"/>
                </a:solidFill>
                <a:latin typeface="Arial" charset="0"/>
              </a:rPr>
              <a:t>MOV </a:t>
            </a:r>
            <a:r>
              <a:rPr lang="en-US" altLang="zh-CN" sz="2400" b="1" dirty="0" smtClean="0">
                <a:solidFill>
                  <a:srgbClr val="0A0A0A"/>
                </a:solidFill>
                <a:latin typeface="Arial" charset="0"/>
              </a:rPr>
              <a:t>  AL </a:t>
            </a:r>
            <a:r>
              <a:rPr lang="en-US" altLang="zh-CN" sz="2400" b="1" dirty="0">
                <a:solidFill>
                  <a:srgbClr val="0A0A0A"/>
                </a:solidFill>
                <a:latin typeface="Arial" charset="0"/>
              </a:rPr>
              <a:t>, </a:t>
            </a:r>
            <a:r>
              <a:rPr lang="en-US" altLang="zh-CN" sz="2400" b="1" dirty="0" smtClean="0">
                <a:solidFill>
                  <a:srgbClr val="0A0A0A"/>
                </a:solidFill>
                <a:latin typeface="Arial" charset="0"/>
              </a:rPr>
              <a:t>11MOD 2    </a:t>
            </a:r>
            <a:r>
              <a:rPr lang="zh-CN" altLang="en-US" sz="2400" b="1" dirty="0" smtClean="0">
                <a:solidFill>
                  <a:srgbClr val="0A0A0A"/>
                </a:solidFill>
                <a:latin typeface="Arial" charset="0"/>
              </a:rPr>
              <a:t>；</a:t>
            </a:r>
            <a:r>
              <a:rPr lang="en-US" altLang="zh-CN" sz="2400" b="1" dirty="0" smtClean="0">
                <a:solidFill>
                  <a:srgbClr val="0A0A0A"/>
                </a:solidFill>
                <a:latin typeface="Arial" charset="0"/>
              </a:rPr>
              <a:t>  </a:t>
            </a:r>
            <a:r>
              <a:rPr lang="en-US" altLang="zh-CN" sz="1600" b="1" dirty="0" smtClean="0">
                <a:solidFill>
                  <a:srgbClr val="0A0A0A"/>
                </a:solidFill>
                <a:latin typeface="Arial" charset="0"/>
              </a:rPr>
              <a:t> </a:t>
            </a:r>
            <a:r>
              <a:rPr lang="zh-CN" altLang="en-US" sz="2400" b="1" dirty="0">
                <a:solidFill>
                  <a:srgbClr val="1D528D"/>
                </a:solidFill>
                <a:latin typeface="Arial" charset="0"/>
              </a:rPr>
              <a:t>等效于</a:t>
            </a:r>
            <a:r>
              <a:rPr lang="en-US" altLang="zh-CN" sz="2400" b="1" dirty="0">
                <a:solidFill>
                  <a:srgbClr val="0A0A0A"/>
                </a:solidFill>
                <a:latin typeface="Arial" charset="0"/>
              </a:rPr>
              <a:t>MOV AL , 01H;</a:t>
            </a:r>
            <a:r>
              <a:rPr lang="zh-CN" altLang="en-US" sz="2400" b="1" dirty="0">
                <a:solidFill>
                  <a:srgbClr val="0A0A0A"/>
                </a:solidFill>
                <a:latin typeface="Arial" charset="0"/>
              </a:rPr>
              <a:t>取余 </a:t>
            </a:r>
          </a:p>
        </p:txBody>
      </p:sp>
      <p:sp>
        <p:nvSpPr>
          <p:cNvPr id="7" name="下箭头标注 6"/>
          <p:cNvSpPr/>
          <p:nvPr/>
        </p:nvSpPr>
        <p:spPr>
          <a:xfrm>
            <a:off x="2267744" y="2362200"/>
            <a:ext cx="1440160" cy="3155032"/>
          </a:xfrm>
          <a:prstGeom prst="downArrowCallout">
            <a:avLst>
              <a:gd name="adj1" fmla="val 25000"/>
              <a:gd name="adj2" fmla="val 25000"/>
              <a:gd name="adj3" fmla="val 25000"/>
              <a:gd name="adj4" fmla="val 8225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8" name="圆角矩形 7"/>
          <p:cNvSpPr/>
          <p:nvPr/>
        </p:nvSpPr>
        <p:spPr>
          <a:xfrm>
            <a:off x="2087724" y="5589240"/>
            <a:ext cx="1800200" cy="5760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FFFFFF"/>
                </a:solidFill>
              </a:rPr>
              <a:t>汇编时运算</a:t>
            </a:r>
            <a:endParaRPr lang="en-US" altLang="zh-CN" b="1" dirty="0" smtClean="0">
              <a:solidFill>
                <a:srgbClr val="FFFFFF"/>
              </a:solidFill>
            </a:endParaRPr>
          </a:p>
          <a:p>
            <a:pPr algn="ctr" fontAlgn="base">
              <a:spcBef>
                <a:spcPct val="0"/>
              </a:spcBef>
              <a:spcAft>
                <a:spcPct val="0"/>
              </a:spcAft>
            </a:pPr>
            <a:r>
              <a:rPr lang="zh-CN" altLang="en-US" b="1" dirty="0" smtClean="0">
                <a:solidFill>
                  <a:srgbClr val="FFFFFF"/>
                </a:solidFill>
              </a:rPr>
              <a:t>出结果</a:t>
            </a:r>
            <a:endParaRPr lang="zh-CN" altLang="en-US" b="1" dirty="0">
              <a:solidFill>
                <a:srgbClr val="FFFFFF"/>
              </a:solidFill>
            </a:endParaRPr>
          </a:p>
        </p:txBody>
      </p:sp>
    </p:spTree>
    <p:extLst>
      <p:ext uri="{BB962C8B-B14F-4D97-AF65-F5344CB8AC3E}">
        <p14:creationId xmlns:p14="http://schemas.microsoft.com/office/powerpoint/2010/main" val="14118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3"/>
          <p:cNvSpPr>
            <a:spLocks noChangeArrowheads="1"/>
          </p:cNvSpPr>
          <p:nvPr/>
        </p:nvSpPr>
        <p:spPr bwMode="auto">
          <a:xfrm>
            <a:off x="179512" y="1124744"/>
            <a:ext cx="7772400" cy="50405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457200" indent="-457200" algn="ctr"/>
            <a:r>
              <a:rPr lang="zh-CN" altLang="en-US" sz="3200" dirty="0" smtClean="0">
                <a:solidFill>
                  <a:schemeClr val="bg1"/>
                </a:solidFill>
                <a:latin typeface="华文行楷" pitchFamily="2" charset="-122"/>
                <a:ea typeface="华文行楷" pitchFamily="2" charset="-122"/>
              </a:rPr>
              <a:t>转移指令</a:t>
            </a:r>
            <a:r>
              <a:rPr lang="zh-CN" altLang="en-US" sz="3200" dirty="0">
                <a:solidFill>
                  <a:schemeClr val="bg1"/>
                </a:solidFill>
                <a:latin typeface="华文行楷" pitchFamily="2" charset="-122"/>
                <a:ea typeface="华文行楷" pitchFamily="2" charset="-122"/>
              </a:rPr>
              <a:t>与转移地址寻址方式</a:t>
            </a:r>
            <a:endParaRPr lang="zh-CN" altLang="en-US" sz="1400" dirty="0">
              <a:solidFill>
                <a:schemeClr val="bg1"/>
              </a:solidFill>
            </a:endParaRPr>
          </a:p>
        </p:txBody>
      </p:sp>
      <p:sp>
        <p:nvSpPr>
          <p:cNvPr id="4" name="Rectangle 2"/>
          <p:cNvSpPr>
            <a:spLocks noChangeArrowheads="1"/>
          </p:cNvSpPr>
          <p:nvPr/>
        </p:nvSpPr>
        <p:spPr bwMode="auto">
          <a:xfrm>
            <a:off x="762000" y="312420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FF0000"/>
                </a:solidFill>
              </a:rPr>
              <a:t>1. </a:t>
            </a:r>
            <a:r>
              <a:rPr lang="zh-CN" altLang="en-US" sz="2800" b="1">
                <a:solidFill>
                  <a:srgbClr val="FF0000"/>
                </a:solidFill>
              </a:rPr>
              <a:t>段间直接寻址</a:t>
            </a:r>
          </a:p>
        </p:txBody>
      </p:sp>
      <p:sp>
        <p:nvSpPr>
          <p:cNvPr id="5" name="Rectangle 4"/>
          <p:cNvSpPr>
            <a:spLocks noChangeArrowheads="1"/>
          </p:cNvSpPr>
          <p:nvPr/>
        </p:nvSpPr>
        <p:spPr bwMode="auto">
          <a:xfrm>
            <a:off x="1123950" y="1676400"/>
            <a:ext cx="7639050" cy="527050"/>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p>
        </p:txBody>
      </p:sp>
      <p:sp>
        <p:nvSpPr>
          <p:cNvPr id="6" name="Rectangle 5"/>
          <p:cNvSpPr>
            <a:spLocks noChangeArrowheads="1"/>
          </p:cNvSpPr>
          <p:nvPr/>
        </p:nvSpPr>
        <p:spPr bwMode="auto">
          <a:xfrm>
            <a:off x="1157288" y="1676400"/>
            <a:ext cx="7529512" cy="519113"/>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solidFill>
                  <a:schemeClr val="bg1"/>
                </a:solidFill>
              </a:rPr>
              <a:t>段间转移地址的寻址方式</a:t>
            </a:r>
            <a:r>
              <a:rPr lang="en-US" altLang="zh-CN" sz="2800" b="1">
                <a:solidFill>
                  <a:schemeClr val="bg1"/>
                </a:solidFill>
              </a:rPr>
              <a:t>(CS</a:t>
            </a:r>
            <a:r>
              <a:rPr lang="zh-CN" altLang="en-US" sz="2800" b="1">
                <a:solidFill>
                  <a:schemeClr val="bg1"/>
                </a:solidFill>
              </a:rPr>
              <a:t>、</a:t>
            </a:r>
            <a:r>
              <a:rPr lang="en-US" altLang="zh-CN" sz="2800" b="1">
                <a:solidFill>
                  <a:schemeClr val="bg1"/>
                </a:solidFill>
              </a:rPr>
              <a:t>IP</a:t>
            </a:r>
            <a:r>
              <a:rPr lang="zh-CN" altLang="en-US" sz="2800" b="1">
                <a:solidFill>
                  <a:schemeClr val="bg1"/>
                </a:solidFill>
              </a:rPr>
              <a:t>均发生改变</a:t>
            </a:r>
            <a:r>
              <a:rPr lang="en-US" altLang="zh-CN" sz="2800" b="1">
                <a:solidFill>
                  <a:schemeClr val="bg1"/>
                </a:solidFill>
              </a:rPr>
              <a:t>)</a:t>
            </a:r>
          </a:p>
        </p:txBody>
      </p:sp>
      <p:pic>
        <p:nvPicPr>
          <p:cNvPr id="7" name="Picture 6"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4603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838200" y="3810000"/>
            <a:ext cx="77851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000" b="1" dirty="0">
                <a:solidFill>
                  <a:srgbClr val="000000"/>
                </a:solidFill>
              </a:rPr>
              <a:t>     </a:t>
            </a:r>
            <a:r>
              <a:rPr lang="zh-CN" altLang="en-US" sz="2800" b="1" dirty="0">
                <a:solidFill>
                  <a:srgbClr val="000000"/>
                </a:solidFill>
              </a:rPr>
              <a:t>指令语句书写时直接写出转移目的地的符号地址（</a:t>
            </a:r>
            <a:r>
              <a:rPr lang="en-US" altLang="zh-CN" sz="2800" b="1" dirty="0">
                <a:solidFill>
                  <a:srgbClr val="000000"/>
                </a:solidFill>
              </a:rPr>
              <a:t>FAR</a:t>
            </a:r>
            <a:r>
              <a:rPr lang="zh-CN" altLang="en-US" sz="2800" b="1" dirty="0">
                <a:solidFill>
                  <a:srgbClr val="000000"/>
                </a:solidFill>
              </a:rPr>
              <a:t>型标号名）。</a:t>
            </a:r>
          </a:p>
          <a:p>
            <a:r>
              <a:rPr lang="zh-CN" altLang="en-US" sz="2800" b="1" dirty="0">
                <a:solidFill>
                  <a:srgbClr val="000000"/>
                </a:solidFill>
              </a:rPr>
              <a:t>    书写格式为：</a:t>
            </a:r>
          </a:p>
          <a:p>
            <a:r>
              <a:rPr lang="zh-CN" altLang="en-US" sz="2800" b="1" dirty="0">
                <a:solidFill>
                  <a:srgbClr val="000000"/>
                </a:solidFill>
              </a:rPr>
              <a:t>       </a:t>
            </a:r>
            <a:r>
              <a:rPr lang="en-US" altLang="zh-CN" sz="2800" b="1" dirty="0">
                <a:solidFill>
                  <a:srgbClr val="000000"/>
                </a:solidFill>
              </a:rPr>
              <a:t>JMP  FAR  PTR </a:t>
            </a:r>
            <a:r>
              <a:rPr lang="zh-CN" altLang="en-US" sz="2800" b="1" dirty="0">
                <a:solidFill>
                  <a:srgbClr val="000000"/>
                </a:solidFill>
              </a:rPr>
              <a:t>标号名</a:t>
            </a:r>
          </a:p>
        </p:txBody>
      </p:sp>
      <p:sp>
        <p:nvSpPr>
          <p:cNvPr id="9" name="Rectangle 8"/>
          <p:cNvSpPr>
            <a:spLocks noChangeArrowheads="1"/>
          </p:cNvSpPr>
          <p:nvPr/>
        </p:nvSpPr>
        <p:spPr bwMode="auto">
          <a:xfrm>
            <a:off x="1295400" y="2362200"/>
            <a:ext cx="4870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Times New Roman" pitchFamily="18" charset="0"/>
              </a:rPr>
              <a:t>——</a:t>
            </a:r>
            <a:r>
              <a:rPr lang="zh-CN" altLang="en-US" sz="2800" b="1"/>
              <a:t>只适合于无条件转移指令</a:t>
            </a:r>
          </a:p>
        </p:txBody>
      </p:sp>
    </p:spTree>
    <p:extLst>
      <p:ext uri="{BB962C8B-B14F-4D97-AF65-F5344CB8AC3E}">
        <p14:creationId xmlns:p14="http://schemas.microsoft.com/office/powerpoint/2010/main" val="297703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90688"/>
            <a:ext cx="7623146" cy="440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1223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4" name="Rectangle 3"/>
          <p:cNvSpPr>
            <a:spLocks noChangeArrowheads="1"/>
          </p:cNvSpPr>
          <p:nvPr/>
        </p:nvSpPr>
        <p:spPr bwMode="auto">
          <a:xfrm>
            <a:off x="5019754" y="4030663"/>
            <a:ext cx="1107996" cy="1447800"/>
          </a:xfrm>
          <a:prstGeom prst="rect">
            <a:avLst/>
          </a:prstGeom>
          <a:noFill/>
          <a:ln w="9525">
            <a:noFill/>
            <a:miter lim="800000"/>
            <a:headEnd/>
            <a:tailEnd/>
          </a:ln>
          <a:effectLst>
            <a:outerShdw dist="35921" dir="2700000" algn="ctr" rotWithShape="0">
              <a:schemeClr val="bg2"/>
            </a:outerShdw>
          </a:effectLst>
        </p:spPr>
        <p:txBody>
          <a:bodyPr vert="eaVert">
            <a:spAutoFit/>
          </a:bodyPr>
          <a:lstStyle/>
          <a:p>
            <a:pPr algn="ctr">
              <a:defRPr/>
            </a:pPr>
            <a:r>
              <a:rPr lang="en-US" altLang="zh-CN" sz="6000" b="1">
                <a:solidFill>
                  <a:srgbClr val="27182A"/>
                </a:solidFill>
                <a:latin typeface="Courier New"/>
                <a:ea typeface="宋体" pitchFamily="2" charset="-122"/>
              </a:rPr>
              <a:t>……</a:t>
            </a:r>
            <a:endParaRPr lang="en-US" altLang="zh-CN" sz="6000" b="1">
              <a:solidFill>
                <a:srgbClr val="27182A"/>
              </a:solidFill>
              <a:latin typeface="宋体" pitchFamily="2" charset="-122"/>
              <a:ea typeface="宋体" pitchFamily="2" charset="-122"/>
            </a:endParaRPr>
          </a:p>
        </p:txBody>
      </p:sp>
      <p:sp>
        <p:nvSpPr>
          <p:cNvPr id="5" name="Rectangle 4"/>
          <p:cNvSpPr>
            <a:spLocks noChangeArrowheads="1"/>
          </p:cNvSpPr>
          <p:nvPr/>
        </p:nvSpPr>
        <p:spPr bwMode="auto">
          <a:xfrm>
            <a:off x="5029200" y="341153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chemeClr val="bg1"/>
              </a:solidFill>
            </a:endParaRPr>
          </a:p>
        </p:txBody>
      </p:sp>
      <p:sp>
        <p:nvSpPr>
          <p:cNvPr id="6" name="Rectangle 5"/>
          <p:cNvSpPr>
            <a:spLocks noChangeArrowheads="1"/>
          </p:cNvSpPr>
          <p:nvPr/>
        </p:nvSpPr>
        <p:spPr bwMode="auto">
          <a:xfrm>
            <a:off x="5029200" y="394493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chemeClr val="bg1"/>
              </a:solidFill>
            </a:endParaRPr>
          </a:p>
        </p:txBody>
      </p:sp>
      <p:sp>
        <p:nvSpPr>
          <p:cNvPr id="7" name="Line 6"/>
          <p:cNvSpPr>
            <a:spLocks noChangeShapeType="1"/>
          </p:cNvSpPr>
          <p:nvPr/>
        </p:nvSpPr>
        <p:spPr bwMode="auto">
          <a:xfrm>
            <a:off x="4648200" y="1820863"/>
            <a:ext cx="0" cy="4800600"/>
          </a:xfrm>
          <a:prstGeom prst="line">
            <a:avLst/>
          </a:prstGeom>
          <a:noFill/>
          <a:ln w="4445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 name="Line 7"/>
          <p:cNvSpPr>
            <a:spLocks noChangeShapeType="1"/>
          </p:cNvSpPr>
          <p:nvPr/>
        </p:nvSpPr>
        <p:spPr bwMode="auto">
          <a:xfrm>
            <a:off x="6324600" y="1820863"/>
            <a:ext cx="0" cy="4800600"/>
          </a:xfrm>
          <a:prstGeom prst="line">
            <a:avLst/>
          </a:prstGeom>
          <a:noFill/>
          <a:ln w="4445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 name="Rectangle 8"/>
          <p:cNvSpPr>
            <a:spLocks noChangeArrowheads="1"/>
          </p:cNvSpPr>
          <p:nvPr/>
        </p:nvSpPr>
        <p:spPr bwMode="auto">
          <a:xfrm>
            <a:off x="3657292" y="5257800"/>
            <a:ext cx="851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00"/>
                </a:solidFill>
              </a:rPr>
              <a:t>ADDR</a:t>
            </a:r>
          </a:p>
        </p:txBody>
      </p:sp>
      <p:sp>
        <p:nvSpPr>
          <p:cNvPr id="10" name="Rectangle 9"/>
          <p:cNvSpPr>
            <a:spLocks noChangeArrowheads="1"/>
          </p:cNvSpPr>
          <p:nvPr/>
        </p:nvSpPr>
        <p:spPr bwMode="auto">
          <a:xfrm>
            <a:off x="5143045" y="6270625"/>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b="1">
                <a:solidFill>
                  <a:srgbClr val="000000"/>
                </a:solidFill>
              </a:rPr>
              <a:t>存储器</a:t>
            </a:r>
          </a:p>
        </p:txBody>
      </p:sp>
      <p:grpSp>
        <p:nvGrpSpPr>
          <p:cNvPr id="11" name="Group 10"/>
          <p:cNvGrpSpPr>
            <a:grpSpLocks/>
          </p:cNvGrpSpPr>
          <p:nvPr/>
        </p:nvGrpSpPr>
        <p:grpSpPr bwMode="auto">
          <a:xfrm>
            <a:off x="381000" y="1600200"/>
            <a:ext cx="4243106" cy="685800"/>
            <a:chOff x="576" y="2448"/>
            <a:chExt cx="2272" cy="432"/>
          </a:xfrm>
        </p:grpSpPr>
        <p:sp>
          <p:nvSpPr>
            <p:cNvPr id="12" name="Rectangle 11"/>
            <p:cNvSpPr>
              <a:spLocks noChangeArrowheads="1"/>
            </p:cNvSpPr>
            <p:nvPr/>
          </p:nvSpPr>
          <p:spPr bwMode="auto">
            <a:xfrm>
              <a:off x="576" y="2448"/>
              <a:ext cx="2256" cy="432"/>
            </a:xfrm>
            <a:prstGeom prst="rect">
              <a:avLst/>
            </a:prstGeom>
            <a:gradFill rotWithShape="0">
              <a:gsLst>
                <a:gs pos="0">
                  <a:srgbClr val="3B3B00"/>
                </a:gs>
                <a:gs pos="100000">
                  <a:srgbClr val="808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p>
          </p:txBody>
        </p:sp>
        <p:sp>
          <p:nvSpPr>
            <p:cNvPr id="13" name="Rectangle 12"/>
            <p:cNvSpPr>
              <a:spLocks noChangeArrowheads="1"/>
            </p:cNvSpPr>
            <p:nvPr/>
          </p:nvSpPr>
          <p:spPr bwMode="auto">
            <a:xfrm>
              <a:off x="582" y="2529"/>
              <a:ext cx="22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a:solidFill>
                    <a:schemeClr val="bg1"/>
                  </a:solidFill>
                </a:rPr>
                <a:t>如 </a:t>
              </a:r>
              <a:r>
                <a:rPr lang="en-US" altLang="zh-CN" sz="2800" b="1">
                  <a:solidFill>
                    <a:schemeClr val="bg1"/>
                  </a:solidFill>
                </a:rPr>
                <a:t>:JMP FAR PTP ADDR</a:t>
              </a:r>
            </a:p>
          </p:txBody>
        </p:sp>
      </p:grpSp>
      <p:sp>
        <p:nvSpPr>
          <p:cNvPr id="14" name="Line 14"/>
          <p:cNvSpPr>
            <a:spLocks noChangeShapeType="1"/>
          </p:cNvSpPr>
          <p:nvPr/>
        </p:nvSpPr>
        <p:spPr bwMode="auto">
          <a:xfrm>
            <a:off x="533400" y="4114800"/>
            <a:ext cx="3124200" cy="0"/>
          </a:xfrm>
          <a:prstGeom prst="line">
            <a:avLst/>
          </a:prstGeom>
          <a:noFill/>
          <a:ln w="38100">
            <a:solidFill>
              <a:srgbClr val="000000"/>
            </a:solidFill>
            <a:round/>
            <a:headEnd/>
            <a:tailEnd/>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b="1"/>
          </a:p>
        </p:txBody>
      </p:sp>
      <p:sp>
        <p:nvSpPr>
          <p:cNvPr id="15" name="Rectangle 15"/>
          <p:cNvSpPr>
            <a:spLocks noChangeArrowheads="1"/>
          </p:cNvSpPr>
          <p:nvPr/>
        </p:nvSpPr>
        <p:spPr bwMode="auto">
          <a:xfrm>
            <a:off x="755576" y="3505200"/>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dirty="0">
                <a:solidFill>
                  <a:srgbClr val="000000"/>
                </a:solidFill>
              </a:rPr>
              <a:t>+</a:t>
            </a:r>
          </a:p>
        </p:txBody>
      </p:sp>
      <p:sp>
        <p:nvSpPr>
          <p:cNvPr id="16" name="Rectangle 16"/>
          <p:cNvSpPr>
            <a:spLocks noChangeArrowheads="1"/>
          </p:cNvSpPr>
          <p:nvPr/>
        </p:nvSpPr>
        <p:spPr bwMode="auto">
          <a:xfrm>
            <a:off x="1413004" y="3203684"/>
            <a:ext cx="946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t>CS</a:t>
            </a:r>
          </a:p>
        </p:txBody>
      </p:sp>
      <p:sp>
        <p:nvSpPr>
          <p:cNvPr id="17" name="Rectangle 17"/>
          <p:cNvSpPr>
            <a:spLocks noChangeArrowheads="1"/>
          </p:cNvSpPr>
          <p:nvPr/>
        </p:nvSpPr>
        <p:spPr bwMode="auto">
          <a:xfrm>
            <a:off x="1691680" y="3581400"/>
            <a:ext cx="4026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t>IP</a:t>
            </a:r>
          </a:p>
        </p:txBody>
      </p:sp>
      <p:sp>
        <p:nvSpPr>
          <p:cNvPr id="18" name="AutoShape 18"/>
          <p:cNvSpPr>
            <a:spLocks/>
          </p:cNvSpPr>
          <p:nvPr/>
        </p:nvSpPr>
        <p:spPr bwMode="auto">
          <a:xfrm>
            <a:off x="4419600" y="2438400"/>
            <a:ext cx="304800" cy="838200"/>
          </a:xfrm>
          <a:prstGeom prst="leftBrace">
            <a:avLst>
              <a:gd name="adj1" fmla="val 22917"/>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9" name="Line 19"/>
          <p:cNvSpPr>
            <a:spLocks noChangeShapeType="1"/>
          </p:cNvSpPr>
          <p:nvPr/>
        </p:nvSpPr>
        <p:spPr bwMode="auto">
          <a:xfrm flipH="1">
            <a:off x="3886200" y="2819400"/>
            <a:ext cx="533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20"/>
          <p:cNvSpPr>
            <a:spLocks noChangeShapeType="1"/>
          </p:cNvSpPr>
          <p:nvPr/>
        </p:nvSpPr>
        <p:spPr bwMode="auto">
          <a:xfrm>
            <a:off x="3886200" y="2819400"/>
            <a:ext cx="0" cy="10668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21"/>
          <p:cNvSpPr>
            <a:spLocks noChangeShapeType="1"/>
          </p:cNvSpPr>
          <p:nvPr/>
        </p:nvSpPr>
        <p:spPr bwMode="auto">
          <a:xfrm flipH="1">
            <a:off x="3352800" y="3886200"/>
            <a:ext cx="5334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22"/>
          <p:cNvSpPr>
            <a:spLocks/>
          </p:cNvSpPr>
          <p:nvPr/>
        </p:nvSpPr>
        <p:spPr bwMode="auto">
          <a:xfrm>
            <a:off x="4343400" y="3352800"/>
            <a:ext cx="304800" cy="914400"/>
          </a:xfrm>
          <a:prstGeom prst="leftBrace">
            <a:avLst>
              <a:gd name="adj1" fmla="val 25000"/>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23" name="Line 23"/>
          <p:cNvSpPr>
            <a:spLocks noChangeShapeType="1"/>
          </p:cNvSpPr>
          <p:nvPr/>
        </p:nvSpPr>
        <p:spPr bwMode="auto">
          <a:xfrm flipH="1">
            <a:off x="4114800" y="38862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4" name="Line 24"/>
          <p:cNvSpPr>
            <a:spLocks noChangeShapeType="1"/>
          </p:cNvSpPr>
          <p:nvPr/>
        </p:nvSpPr>
        <p:spPr bwMode="auto">
          <a:xfrm flipV="1">
            <a:off x="4114800" y="3429000"/>
            <a:ext cx="0" cy="457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5" name="Line 25"/>
          <p:cNvSpPr>
            <a:spLocks noChangeShapeType="1"/>
          </p:cNvSpPr>
          <p:nvPr/>
        </p:nvSpPr>
        <p:spPr bwMode="auto">
          <a:xfrm flipH="1">
            <a:off x="3352800" y="34290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26" name="Group 26"/>
          <p:cNvGrpSpPr>
            <a:grpSpLocks/>
          </p:cNvGrpSpPr>
          <p:nvPr/>
        </p:nvGrpSpPr>
        <p:grpSpPr bwMode="auto">
          <a:xfrm>
            <a:off x="6477000" y="2285999"/>
            <a:ext cx="1939925" cy="990600"/>
            <a:chOff x="4360" y="1344"/>
            <a:chExt cx="1222" cy="624"/>
          </a:xfrm>
        </p:grpSpPr>
        <p:sp>
          <p:nvSpPr>
            <p:cNvPr id="27" name="Rectangle 27"/>
            <p:cNvSpPr>
              <a:spLocks noChangeArrowheads="1"/>
            </p:cNvSpPr>
            <p:nvPr/>
          </p:nvSpPr>
          <p:spPr bwMode="auto">
            <a:xfrm>
              <a:off x="4360" y="1344"/>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00"/>
                  </a:solidFill>
                </a:rPr>
                <a:t>00</a:t>
              </a:r>
            </a:p>
          </p:txBody>
        </p:sp>
        <p:sp>
          <p:nvSpPr>
            <p:cNvPr id="28" name="Rectangle 28"/>
            <p:cNvSpPr>
              <a:spLocks noChangeArrowheads="1"/>
            </p:cNvSpPr>
            <p:nvPr/>
          </p:nvSpPr>
          <p:spPr bwMode="auto">
            <a:xfrm>
              <a:off x="4360" y="1680"/>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00"/>
                  </a:solidFill>
                </a:rPr>
                <a:t>30</a:t>
              </a:r>
            </a:p>
          </p:txBody>
        </p:sp>
        <p:grpSp>
          <p:nvGrpSpPr>
            <p:cNvPr id="29" name="Group 29"/>
            <p:cNvGrpSpPr>
              <a:grpSpLocks/>
            </p:cNvGrpSpPr>
            <p:nvPr/>
          </p:nvGrpSpPr>
          <p:grpSpPr bwMode="auto">
            <a:xfrm>
              <a:off x="4696" y="1440"/>
              <a:ext cx="886" cy="528"/>
              <a:chOff x="4464" y="1488"/>
              <a:chExt cx="886" cy="528"/>
            </a:xfrm>
          </p:grpSpPr>
          <p:grpSp>
            <p:nvGrpSpPr>
              <p:cNvPr id="30" name="Group 30"/>
              <p:cNvGrpSpPr>
                <a:grpSpLocks/>
              </p:cNvGrpSpPr>
              <p:nvPr/>
            </p:nvGrpSpPr>
            <p:grpSpPr bwMode="auto">
              <a:xfrm>
                <a:off x="4464" y="1488"/>
                <a:ext cx="768" cy="528"/>
                <a:chOff x="4752" y="1728"/>
                <a:chExt cx="864" cy="1680"/>
              </a:xfrm>
            </p:grpSpPr>
            <p:sp>
              <p:nvSpPr>
                <p:cNvPr id="33" name="AutoShape 31"/>
                <p:cNvSpPr>
                  <a:spLocks/>
                </p:cNvSpPr>
                <p:nvPr/>
              </p:nvSpPr>
              <p:spPr bwMode="auto">
                <a:xfrm rot="10800000">
                  <a:off x="4752" y="1728"/>
                  <a:ext cx="144" cy="1680"/>
                </a:xfrm>
                <a:prstGeom prst="leftBrace">
                  <a:avLst>
                    <a:gd name="adj1" fmla="val 97222"/>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Rectangle 32"/>
                <p:cNvSpPr>
                  <a:spLocks noChangeArrowheads="1"/>
                </p:cNvSpPr>
                <p:nvPr/>
              </p:nvSpPr>
              <p:spPr bwMode="auto">
                <a:xfrm>
                  <a:off x="4848" y="2352"/>
                  <a:ext cx="768"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400" b="1">
                    <a:solidFill>
                      <a:srgbClr val="FF2323"/>
                    </a:solidFill>
                  </a:endParaRPr>
                </a:p>
              </p:txBody>
            </p:sp>
          </p:grpSp>
          <p:sp>
            <p:nvSpPr>
              <p:cNvPr id="31" name="Line 33"/>
              <p:cNvSpPr>
                <a:spLocks noChangeShapeType="1"/>
              </p:cNvSpPr>
              <p:nvPr/>
            </p:nvSpPr>
            <p:spPr bwMode="auto">
              <a:xfrm>
                <a:off x="4608" y="1728"/>
                <a:ext cx="48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Rectangle 34"/>
              <p:cNvSpPr>
                <a:spLocks noChangeArrowheads="1"/>
              </p:cNvSpPr>
              <p:nvPr/>
            </p:nvSpPr>
            <p:spPr bwMode="auto">
              <a:xfrm>
                <a:off x="5040"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a:solidFill>
                      <a:srgbClr val="FF2323"/>
                    </a:solidFill>
                  </a:rPr>
                  <a:t>IP</a:t>
                </a:r>
              </a:p>
            </p:txBody>
          </p:sp>
        </p:grpSp>
      </p:grpSp>
      <p:grpSp>
        <p:nvGrpSpPr>
          <p:cNvPr id="35" name="Group 35"/>
          <p:cNvGrpSpPr>
            <a:grpSpLocks/>
          </p:cNvGrpSpPr>
          <p:nvPr/>
        </p:nvGrpSpPr>
        <p:grpSpPr bwMode="auto">
          <a:xfrm>
            <a:off x="6477000" y="3276599"/>
            <a:ext cx="1965325" cy="990600"/>
            <a:chOff x="4128" y="2064"/>
            <a:chExt cx="1238" cy="624"/>
          </a:xfrm>
        </p:grpSpPr>
        <p:sp>
          <p:nvSpPr>
            <p:cNvPr id="36" name="Rectangle 36"/>
            <p:cNvSpPr>
              <a:spLocks noChangeArrowheads="1"/>
            </p:cNvSpPr>
            <p:nvPr/>
          </p:nvSpPr>
          <p:spPr bwMode="auto">
            <a:xfrm>
              <a:off x="4128" y="2064"/>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00"/>
                  </a:solidFill>
                </a:rPr>
                <a:t>00</a:t>
              </a:r>
            </a:p>
          </p:txBody>
        </p:sp>
        <p:sp>
          <p:nvSpPr>
            <p:cNvPr id="37" name="Rectangle 37"/>
            <p:cNvSpPr>
              <a:spLocks noChangeArrowheads="1"/>
            </p:cNvSpPr>
            <p:nvPr/>
          </p:nvSpPr>
          <p:spPr bwMode="auto">
            <a:xfrm>
              <a:off x="4128" y="2400"/>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00"/>
                  </a:solidFill>
                </a:rPr>
                <a:t>40</a:t>
              </a:r>
            </a:p>
          </p:txBody>
        </p:sp>
        <p:grpSp>
          <p:nvGrpSpPr>
            <p:cNvPr id="38" name="Group 38"/>
            <p:cNvGrpSpPr>
              <a:grpSpLocks/>
            </p:cNvGrpSpPr>
            <p:nvPr/>
          </p:nvGrpSpPr>
          <p:grpSpPr bwMode="auto">
            <a:xfrm>
              <a:off x="4442" y="2160"/>
              <a:ext cx="924" cy="528"/>
              <a:chOff x="4464" y="1488"/>
              <a:chExt cx="924" cy="528"/>
            </a:xfrm>
          </p:grpSpPr>
          <p:grpSp>
            <p:nvGrpSpPr>
              <p:cNvPr id="39" name="Group 39"/>
              <p:cNvGrpSpPr>
                <a:grpSpLocks/>
              </p:cNvGrpSpPr>
              <p:nvPr/>
            </p:nvGrpSpPr>
            <p:grpSpPr bwMode="auto">
              <a:xfrm>
                <a:off x="4464" y="1488"/>
                <a:ext cx="768" cy="528"/>
                <a:chOff x="4752" y="1728"/>
                <a:chExt cx="864" cy="1680"/>
              </a:xfrm>
            </p:grpSpPr>
            <p:sp>
              <p:nvSpPr>
                <p:cNvPr id="42" name="AutoShape 40"/>
                <p:cNvSpPr>
                  <a:spLocks/>
                </p:cNvSpPr>
                <p:nvPr/>
              </p:nvSpPr>
              <p:spPr bwMode="auto">
                <a:xfrm rot="10800000">
                  <a:off x="4752" y="1728"/>
                  <a:ext cx="144" cy="1680"/>
                </a:xfrm>
                <a:prstGeom prst="leftBrace">
                  <a:avLst>
                    <a:gd name="adj1" fmla="val 97222"/>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3" name="Rectangle 41"/>
                <p:cNvSpPr>
                  <a:spLocks noChangeArrowheads="1"/>
                </p:cNvSpPr>
                <p:nvPr/>
              </p:nvSpPr>
              <p:spPr bwMode="auto">
                <a:xfrm>
                  <a:off x="4848" y="2352"/>
                  <a:ext cx="768"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400" b="1">
                    <a:solidFill>
                      <a:srgbClr val="FF2323"/>
                    </a:solidFill>
                  </a:endParaRPr>
                </a:p>
              </p:txBody>
            </p:sp>
          </p:grpSp>
          <p:sp>
            <p:nvSpPr>
              <p:cNvPr id="40" name="Line 42"/>
              <p:cNvSpPr>
                <a:spLocks noChangeShapeType="1"/>
              </p:cNvSpPr>
              <p:nvPr/>
            </p:nvSpPr>
            <p:spPr bwMode="auto">
              <a:xfrm>
                <a:off x="4608" y="1728"/>
                <a:ext cx="48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Rectangle 43"/>
              <p:cNvSpPr>
                <a:spLocks noChangeArrowheads="1"/>
              </p:cNvSpPr>
              <p:nvPr/>
            </p:nvSpPr>
            <p:spPr bwMode="auto">
              <a:xfrm>
                <a:off x="5002" y="1584"/>
                <a:ext cx="3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a:solidFill>
                      <a:srgbClr val="FF2323"/>
                    </a:solidFill>
                  </a:rPr>
                  <a:t>CS</a:t>
                </a:r>
              </a:p>
            </p:txBody>
          </p:sp>
        </p:grpSp>
      </p:grpSp>
      <p:sp>
        <p:nvSpPr>
          <p:cNvPr id="44" name="Rectangle 44"/>
          <p:cNvSpPr>
            <a:spLocks noChangeArrowheads="1"/>
          </p:cNvSpPr>
          <p:nvPr/>
        </p:nvSpPr>
        <p:spPr bwMode="auto">
          <a:xfrm>
            <a:off x="4800600" y="19812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b="1">
                <a:solidFill>
                  <a:srgbClr val="000000"/>
                </a:solidFill>
              </a:rPr>
              <a:t>操作码</a:t>
            </a:r>
          </a:p>
        </p:txBody>
      </p:sp>
      <p:sp>
        <p:nvSpPr>
          <p:cNvPr id="45" name="Rectangle 45"/>
          <p:cNvSpPr>
            <a:spLocks noChangeArrowheads="1"/>
          </p:cNvSpPr>
          <p:nvPr/>
        </p:nvSpPr>
        <p:spPr bwMode="auto">
          <a:xfrm>
            <a:off x="4523412" y="2895600"/>
            <a:ext cx="19720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b="1">
                <a:solidFill>
                  <a:srgbClr val="000000"/>
                </a:solidFill>
              </a:rPr>
              <a:t>OFFSET</a:t>
            </a:r>
            <a:r>
              <a:rPr lang="zh-CN" altLang="en-US" sz="2000" b="1">
                <a:solidFill>
                  <a:srgbClr val="000000"/>
                </a:solidFill>
              </a:rPr>
              <a:t>高字节</a:t>
            </a:r>
          </a:p>
        </p:txBody>
      </p:sp>
      <p:sp>
        <p:nvSpPr>
          <p:cNvPr id="46" name="Rectangle 46"/>
          <p:cNvSpPr>
            <a:spLocks noChangeArrowheads="1"/>
          </p:cNvSpPr>
          <p:nvPr/>
        </p:nvSpPr>
        <p:spPr bwMode="auto">
          <a:xfrm>
            <a:off x="4523412" y="2438400"/>
            <a:ext cx="19720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b="1">
                <a:solidFill>
                  <a:srgbClr val="000000"/>
                </a:solidFill>
              </a:rPr>
              <a:t>OFFSET</a:t>
            </a:r>
            <a:r>
              <a:rPr lang="zh-CN" altLang="en-US" sz="2000" b="1">
                <a:solidFill>
                  <a:srgbClr val="000000"/>
                </a:solidFill>
              </a:rPr>
              <a:t>低字节</a:t>
            </a:r>
          </a:p>
        </p:txBody>
      </p:sp>
      <p:sp>
        <p:nvSpPr>
          <p:cNvPr id="47" name="Rectangle 47"/>
          <p:cNvSpPr>
            <a:spLocks noChangeArrowheads="1"/>
          </p:cNvSpPr>
          <p:nvPr/>
        </p:nvSpPr>
        <p:spPr bwMode="auto">
          <a:xfrm>
            <a:off x="4718572" y="3352800"/>
            <a:ext cx="15007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b="1">
                <a:solidFill>
                  <a:srgbClr val="000000"/>
                </a:solidFill>
              </a:rPr>
              <a:t>SEG</a:t>
            </a:r>
            <a:r>
              <a:rPr lang="zh-CN" altLang="en-US" sz="2000" b="1">
                <a:solidFill>
                  <a:srgbClr val="000000"/>
                </a:solidFill>
              </a:rPr>
              <a:t>低字节</a:t>
            </a:r>
          </a:p>
        </p:txBody>
      </p:sp>
      <p:sp>
        <p:nvSpPr>
          <p:cNvPr id="48" name="Rectangle 48"/>
          <p:cNvSpPr>
            <a:spLocks noChangeArrowheads="1"/>
          </p:cNvSpPr>
          <p:nvPr/>
        </p:nvSpPr>
        <p:spPr bwMode="auto">
          <a:xfrm>
            <a:off x="4718572" y="3810000"/>
            <a:ext cx="15007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b="1">
                <a:solidFill>
                  <a:srgbClr val="000000"/>
                </a:solidFill>
              </a:rPr>
              <a:t>SEG</a:t>
            </a:r>
            <a:r>
              <a:rPr lang="zh-CN" altLang="en-US" sz="2000" b="1">
                <a:solidFill>
                  <a:srgbClr val="000000"/>
                </a:solidFill>
              </a:rPr>
              <a:t>高字节</a:t>
            </a:r>
          </a:p>
        </p:txBody>
      </p:sp>
      <p:sp>
        <p:nvSpPr>
          <p:cNvPr id="49" name="Rectangle 49"/>
          <p:cNvSpPr>
            <a:spLocks noChangeArrowheads="1"/>
          </p:cNvSpPr>
          <p:nvPr/>
        </p:nvSpPr>
        <p:spPr bwMode="auto">
          <a:xfrm>
            <a:off x="4632759" y="5334000"/>
            <a:ext cx="1597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b="1">
                <a:solidFill>
                  <a:srgbClr val="000000"/>
                </a:solidFill>
              </a:rPr>
              <a:t>OP CODE</a:t>
            </a:r>
          </a:p>
        </p:txBody>
      </p:sp>
      <p:sp>
        <p:nvSpPr>
          <p:cNvPr id="50" name="Line 50"/>
          <p:cNvSpPr>
            <a:spLocks noChangeShapeType="1"/>
          </p:cNvSpPr>
          <p:nvPr/>
        </p:nvSpPr>
        <p:spPr bwMode="auto">
          <a:xfrm>
            <a:off x="4648200" y="24384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51"/>
          <p:cNvSpPr>
            <a:spLocks noChangeShapeType="1"/>
          </p:cNvSpPr>
          <p:nvPr/>
        </p:nvSpPr>
        <p:spPr bwMode="auto">
          <a:xfrm>
            <a:off x="4648200" y="28956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Line 52"/>
          <p:cNvSpPr>
            <a:spLocks noChangeShapeType="1"/>
          </p:cNvSpPr>
          <p:nvPr/>
        </p:nvSpPr>
        <p:spPr bwMode="auto">
          <a:xfrm>
            <a:off x="4648200" y="33528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Line 53"/>
          <p:cNvSpPr>
            <a:spLocks noChangeShapeType="1"/>
          </p:cNvSpPr>
          <p:nvPr/>
        </p:nvSpPr>
        <p:spPr bwMode="auto">
          <a:xfrm>
            <a:off x="4648200" y="38100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54"/>
          <p:cNvSpPr>
            <a:spLocks noChangeShapeType="1"/>
          </p:cNvSpPr>
          <p:nvPr/>
        </p:nvSpPr>
        <p:spPr bwMode="auto">
          <a:xfrm>
            <a:off x="4648200" y="42672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5" name="Line 55"/>
          <p:cNvSpPr>
            <a:spLocks noChangeShapeType="1"/>
          </p:cNvSpPr>
          <p:nvPr/>
        </p:nvSpPr>
        <p:spPr bwMode="auto">
          <a:xfrm>
            <a:off x="4648200" y="53340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 name="Line 56"/>
          <p:cNvSpPr>
            <a:spLocks noChangeShapeType="1"/>
          </p:cNvSpPr>
          <p:nvPr/>
        </p:nvSpPr>
        <p:spPr bwMode="auto">
          <a:xfrm>
            <a:off x="4648200" y="57912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7" name="Line 57"/>
          <p:cNvSpPr>
            <a:spLocks noChangeShapeType="1"/>
          </p:cNvSpPr>
          <p:nvPr/>
        </p:nvSpPr>
        <p:spPr bwMode="auto">
          <a:xfrm>
            <a:off x="4648200" y="62484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8" name="Line 58"/>
          <p:cNvSpPr>
            <a:spLocks noChangeShapeType="1"/>
          </p:cNvSpPr>
          <p:nvPr/>
        </p:nvSpPr>
        <p:spPr bwMode="auto">
          <a:xfrm>
            <a:off x="4648200" y="19812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9" name="Rectangle 59"/>
          <p:cNvSpPr>
            <a:spLocks noChangeArrowheads="1"/>
          </p:cNvSpPr>
          <p:nvPr/>
        </p:nvSpPr>
        <p:spPr bwMode="auto">
          <a:xfrm>
            <a:off x="1918052" y="4191000"/>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0000"/>
                </a:solidFill>
              </a:rPr>
              <a:t>4 3 0 0 0 H</a:t>
            </a:r>
          </a:p>
        </p:txBody>
      </p:sp>
      <p:sp>
        <p:nvSpPr>
          <p:cNvPr id="60" name="Rectangle 60"/>
          <p:cNvSpPr>
            <a:spLocks noChangeArrowheads="1"/>
          </p:cNvSpPr>
          <p:nvPr/>
        </p:nvSpPr>
        <p:spPr bwMode="auto">
          <a:xfrm>
            <a:off x="2098804" y="3203684"/>
            <a:ext cx="1249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rgbClr val="000000"/>
                </a:solidFill>
              </a:rPr>
              <a:t>4 0 0 0   H</a:t>
            </a:r>
          </a:p>
        </p:txBody>
      </p:sp>
      <p:sp>
        <p:nvSpPr>
          <p:cNvPr id="61" name="Rectangle 61"/>
          <p:cNvSpPr>
            <a:spLocks noChangeArrowheads="1"/>
          </p:cNvSpPr>
          <p:nvPr/>
        </p:nvSpPr>
        <p:spPr bwMode="auto">
          <a:xfrm>
            <a:off x="2299052" y="3581400"/>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0000"/>
                </a:solidFill>
              </a:rPr>
              <a:t>3 0 0 0 H</a:t>
            </a:r>
          </a:p>
        </p:txBody>
      </p:sp>
      <p:sp>
        <p:nvSpPr>
          <p:cNvPr id="62" name="Arc 62"/>
          <p:cNvSpPr>
            <a:spLocks/>
          </p:cNvSpPr>
          <p:nvPr/>
        </p:nvSpPr>
        <p:spPr bwMode="auto">
          <a:xfrm>
            <a:off x="3048000" y="4673878"/>
            <a:ext cx="1524000" cy="369332"/>
          </a:xfrm>
          <a:custGeom>
            <a:avLst/>
            <a:gdLst>
              <a:gd name="T0" fmla="*/ 29629592 w 21600"/>
              <a:gd name="T1" fmla="*/ 0 h 21913"/>
              <a:gd name="T2" fmla="*/ 107372358 w 21600"/>
              <a:gd name="T3" fmla="*/ 24019205 h 21913"/>
              <a:gd name="T4" fmla="*/ 0 w 21600"/>
              <a:gd name="T5" fmla="*/ 22759757 h 21913"/>
              <a:gd name="T6" fmla="*/ 0 60000 65536"/>
              <a:gd name="T7" fmla="*/ 0 60000 65536"/>
              <a:gd name="T8" fmla="*/ 0 60000 65536"/>
              <a:gd name="T9" fmla="*/ 0 w 21600"/>
              <a:gd name="T10" fmla="*/ 0 h 21913"/>
              <a:gd name="T11" fmla="*/ 21600 w 21600"/>
              <a:gd name="T12" fmla="*/ 21913 h 21913"/>
            </a:gdLst>
            <a:ahLst/>
            <a:cxnLst>
              <a:cxn ang="T6">
                <a:pos x="T0" y="T1"/>
              </a:cxn>
              <a:cxn ang="T7">
                <a:pos x="T2" y="T3"/>
              </a:cxn>
              <a:cxn ang="T8">
                <a:pos x="T4" y="T5"/>
              </a:cxn>
            </a:cxnLst>
            <a:rect l="T9" t="T10" r="T11" b="T12"/>
            <a:pathLst>
              <a:path w="21600" h="21913" fill="none" extrusionOk="0">
                <a:moveTo>
                  <a:pt x="5951" y="0"/>
                </a:moveTo>
                <a:cubicBezTo>
                  <a:pt x="15215" y="2655"/>
                  <a:pt x="21600" y="11126"/>
                  <a:pt x="21600" y="20764"/>
                </a:cubicBezTo>
                <a:cubicBezTo>
                  <a:pt x="21600" y="21147"/>
                  <a:pt x="21589" y="21530"/>
                  <a:pt x="21569" y="21913"/>
                </a:cubicBezTo>
              </a:path>
              <a:path w="21600" h="21913" stroke="0" extrusionOk="0">
                <a:moveTo>
                  <a:pt x="5951" y="0"/>
                </a:moveTo>
                <a:cubicBezTo>
                  <a:pt x="15215" y="2655"/>
                  <a:pt x="21600" y="11126"/>
                  <a:pt x="21600" y="20764"/>
                </a:cubicBezTo>
                <a:cubicBezTo>
                  <a:pt x="21600" y="21147"/>
                  <a:pt x="21589" y="21530"/>
                  <a:pt x="21569" y="21913"/>
                </a:cubicBezTo>
                <a:lnTo>
                  <a:pt x="0" y="20764"/>
                </a:lnTo>
                <a:close/>
              </a:path>
            </a:pathLst>
          </a:custGeom>
          <a:noFill/>
          <a:ln w="38100">
            <a:solidFill>
              <a:srgbClr val="339933"/>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b="1"/>
          </a:p>
        </p:txBody>
      </p:sp>
    </p:spTree>
    <p:extLst>
      <p:ext uri="{BB962C8B-B14F-4D97-AF65-F5344CB8AC3E}">
        <p14:creationId xmlns:p14="http://schemas.microsoft.com/office/powerpoint/2010/main" val="99487830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2"/>
          <p:cNvSpPr>
            <a:spLocks noChangeArrowheads="1"/>
          </p:cNvSpPr>
          <p:nvPr/>
        </p:nvSpPr>
        <p:spPr bwMode="auto">
          <a:xfrm>
            <a:off x="762000" y="1600200"/>
            <a:ext cx="3276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FF0000"/>
                </a:solidFill>
              </a:rPr>
              <a:t>2. </a:t>
            </a:r>
            <a:r>
              <a:rPr lang="zh-CN" altLang="en-US" sz="3200" b="1">
                <a:solidFill>
                  <a:srgbClr val="FF0000"/>
                </a:solidFill>
              </a:rPr>
              <a:t>段间间接寻址</a:t>
            </a:r>
          </a:p>
        </p:txBody>
      </p:sp>
      <p:sp>
        <p:nvSpPr>
          <p:cNvPr id="4" name="Rectangle 3"/>
          <p:cNvSpPr>
            <a:spLocks noChangeArrowheads="1"/>
          </p:cNvSpPr>
          <p:nvPr/>
        </p:nvSpPr>
        <p:spPr bwMode="auto">
          <a:xfrm>
            <a:off x="685800" y="2209800"/>
            <a:ext cx="81534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rgbClr val="000000"/>
                </a:solidFill>
              </a:rPr>
              <a:t>    </a:t>
            </a:r>
            <a:r>
              <a:rPr lang="zh-CN" altLang="en-US" sz="2800" b="1" dirty="0">
                <a:solidFill>
                  <a:srgbClr val="000000"/>
                </a:solidFill>
              </a:rPr>
              <a:t>这种寻址方式和段内间接寻址方式相似，但不</a:t>
            </a:r>
          </a:p>
          <a:p>
            <a:r>
              <a:rPr lang="zh-CN" altLang="en-US" sz="2800" b="1" dirty="0">
                <a:solidFill>
                  <a:srgbClr val="000000"/>
                </a:solidFill>
              </a:rPr>
              <a:t>可能有寄存器间接寻址了，因为要得到的转移地址</a:t>
            </a:r>
          </a:p>
          <a:p>
            <a:r>
              <a:rPr lang="zh-CN" altLang="en-US" sz="2800" b="1" dirty="0">
                <a:solidFill>
                  <a:srgbClr val="000000"/>
                </a:solidFill>
              </a:rPr>
              <a:t>是</a:t>
            </a:r>
            <a:r>
              <a:rPr lang="en-US" altLang="zh-CN" sz="2800" b="1" dirty="0">
                <a:solidFill>
                  <a:srgbClr val="000000"/>
                </a:solidFill>
              </a:rPr>
              <a:t>32bit</a:t>
            </a:r>
            <a:r>
              <a:rPr lang="zh-CN" altLang="en-US" sz="2800" b="1" dirty="0">
                <a:solidFill>
                  <a:srgbClr val="000000"/>
                </a:solidFill>
              </a:rPr>
              <a:t>（</a:t>
            </a:r>
            <a:r>
              <a:rPr lang="en-US" altLang="zh-CN" sz="2800" b="1" dirty="0">
                <a:solidFill>
                  <a:srgbClr val="000000"/>
                </a:solidFill>
              </a:rPr>
              <a:t>16bit SEG</a:t>
            </a:r>
            <a:r>
              <a:rPr lang="zh-CN" altLang="en-US" sz="2800" b="1" dirty="0">
                <a:solidFill>
                  <a:srgbClr val="000000"/>
                </a:solidFill>
              </a:rPr>
              <a:t>地址和</a:t>
            </a:r>
            <a:r>
              <a:rPr lang="en-US" altLang="zh-CN" sz="2800" b="1" dirty="0">
                <a:solidFill>
                  <a:srgbClr val="000000"/>
                </a:solidFill>
              </a:rPr>
              <a:t>16bit EA</a:t>
            </a:r>
            <a:r>
              <a:rPr lang="zh-CN" altLang="en-US" sz="2800" b="1" dirty="0">
                <a:solidFill>
                  <a:srgbClr val="000000"/>
                </a:solidFill>
              </a:rPr>
              <a:t>地址）。因</a:t>
            </a:r>
          </a:p>
          <a:p>
            <a:r>
              <a:rPr lang="zh-CN" altLang="en-US" sz="2800" b="1" dirty="0">
                <a:solidFill>
                  <a:srgbClr val="000000"/>
                </a:solidFill>
              </a:rPr>
              <a:t>此转移目的地的地址只能间接的存放在一个双字的存储器单元当中。这个双字存储器单元可以用五种存储器寻址方式的任一种寻找到。找到的这个双字单元（连续的</a:t>
            </a:r>
            <a:r>
              <a:rPr lang="en-US" altLang="zh-CN" sz="2800" b="1" dirty="0">
                <a:solidFill>
                  <a:srgbClr val="000000"/>
                </a:solidFill>
              </a:rPr>
              <a:t>4</a:t>
            </a:r>
            <a:r>
              <a:rPr lang="zh-CN" altLang="en-US" sz="2800" b="1" dirty="0">
                <a:solidFill>
                  <a:srgbClr val="000000"/>
                </a:solidFill>
              </a:rPr>
              <a:t>个字节单元）存放的就是转移地址如下图所示：</a:t>
            </a:r>
          </a:p>
        </p:txBody>
      </p:sp>
    </p:spTree>
    <p:extLst>
      <p:ext uri="{BB962C8B-B14F-4D97-AF65-F5344CB8AC3E}">
        <p14:creationId xmlns:p14="http://schemas.microsoft.com/office/powerpoint/2010/main" val="853379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4" name="Rectangle 4"/>
          <p:cNvSpPr>
            <a:spLocks noChangeArrowheads="1"/>
          </p:cNvSpPr>
          <p:nvPr/>
        </p:nvSpPr>
        <p:spPr bwMode="auto">
          <a:xfrm>
            <a:off x="3733800" y="6003925"/>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a:solidFill>
                  <a:srgbClr val="339933"/>
                </a:solidFill>
              </a:rPr>
              <a:t>存储器</a:t>
            </a:r>
          </a:p>
        </p:txBody>
      </p:sp>
      <p:grpSp>
        <p:nvGrpSpPr>
          <p:cNvPr id="5" name="Group 5"/>
          <p:cNvGrpSpPr>
            <a:grpSpLocks/>
          </p:cNvGrpSpPr>
          <p:nvPr/>
        </p:nvGrpSpPr>
        <p:grpSpPr bwMode="auto">
          <a:xfrm>
            <a:off x="5715000" y="2901950"/>
            <a:ext cx="2051050" cy="1593850"/>
            <a:chOff x="3600" y="1828"/>
            <a:chExt cx="1292" cy="1004"/>
          </a:xfrm>
        </p:grpSpPr>
        <p:sp>
          <p:nvSpPr>
            <p:cNvPr id="6" name="AutoShape 6"/>
            <p:cNvSpPr>
              <a:spLocks/>
            </p:cNvSpPr>
            <p:nvPr/>
          </p:nvSpPr>
          <p:spPr bwMode="auto">
            <a:xfrm rot="10800000">
              <a:off x="3600" y="1828"/>
              <a:ext cx="96" cy="802"/>
            </a:xfrm>
            <a:prstGeom prst="leftBrace">
              <a:avLst>
                <a:gd name="adj1" fmla="val 69618"/>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 name="Group 7"/>
            <p:cNvGrpSpPr>
              <a:grpSpLocks/>
            </p:cNvGrpSpPr>
            <p:nvPr/>
          </p:nvGrpSpPr>
          <p:grpSpPr bwMode="auto">
            <a:xfrm>
              <a:off x="3648" y="2064"/>
              <a:ext cx="1244" cy="768"/>
              <a:chOff x="3648" y="2064"/>
              <a:chExt cx="1244" cy="768"/>
            </a:xfrm>
          </p:grpSpPr>
          <p:sp>
            <p:nvSpPr>
              <p:cNvPr id="8" name="Rectangle 8"/>
              <p:cNvSpPr>
                <a:spLocks noChangeArrowheads="1"/>
              </p:cNvSpPr>
              <p:nvPr/>
            </p:nvSpPr>
            <p:spPr bwMode="auto">
              <a:xfrm>
                <a:off x="3648" y="2064"/>
                <a:ext cx="1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a:solidFill>
                      <a:srgbClr val="000000"/>
                    </a:solidFill>
                  </a:rPr>
                  <a:t>转移</a:t>
                </a:r>
                <a:r>
                  <a:rPr lang="en-US" altLang="zh-CN" sz="2800">
                    <a:solidFill>
                      <a:srgbClr val="000000"/>
                    </a:solidFill>
                  </a:rPr>
                  <a:t>OFFSET</a:t>
                </a:r>
              </a:p>
            </p:txBody>
          </p:sp>
          <p:sp>
            <p:nvSpPr>
              <p:cNvPr id="9" name="Line 9"/>
              <p:cNvSpPr>
                <a:spLocks noChangeShapeType="1"/>
              </p:cNvSpPr>
              <p:nvPr/>
            </p:nvSpPr>
            <p:spPr bwMode="auto">
              <a:xfrm>
                <a:off x="4272" y="2304"/>
                <a:ext cx="0" cy="24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Oval 10"/>
              <p:cNvSpPr>
                <a:spLocks noChangeArrowheads="1"/>
              </p:cNvSpPr>
              <p:nvPr/>
            </p:nvSpPr>
            <p:spPr bwMode="auto">
              <a:xfrm>
                <a:off x="3840" y="2496"/>
                <a:ext cx="864" cy="336"/>
              </a:xfrm>
              <a:prstGeom prst="ellipse">
                <a:avLst/>
              </a:prstGeom>
              <a:gradFill rotWithShape="0">
                <a:gsLst>
                  <a:gs pos="0">
                    <a:srgbClr val="000076"/>
                  </a:gs>
                  <a:gs pos="50000">
                    <a:srgbClr val="0000FF"/>
                  </a:gs>
                  <a:gs pos="100000">
                    <a:srgbClr val="0000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altLang="zh-CN" sz="3600">
                    <a:solidFill>
                      <a:schemeClr val="bg1"/>
                    </a:solidFill>
                  </a:rPr>
                  <a:t>IP</a:t>
                </a:r>
              </a:p>
            </p:txBody>
          </p:sp>
        </p:grpSp>
      </p:grpSp>
      <p:grpSp>
        <p:nvGrpSpPr>
          <p:cNvPr id="11" name="Group 11"/>
          <p:cNvGrpSpPr>
            <a:grpSpLocks/>
          </p:cNvGrpSpPr>
          <p:nvPr/>
        </p:nvGrpSpPr>
        <p:grpSpPr bwMode="auto">
          <a:xfrm>
            <a:off x="5715000" y="4175125"/>
            <a:ext cx="2227263" cy="1692275"/>
            <a:chOff x="3600" y="2630"/>
            <a:chExt cx="1403" cy="1066"/>
          </a:xfrm>
        </p:grpSpPr>
        <p:sp>
          <p:nvSpPr>
            <p:cNvPr id="12" name="AutoShape 12"/>
            <p:cNvSpPr>
              <a:spLocks/>
            </p:cNvSpPr>
            <p:nvPr/>
          </p:nvSpPr>
          <p:spPr bwMode="auto">
            <a:xfrm rot="10800000">
              <a:off x="3600" y="2630"/>
              <a:ext cx="96" cy="801"/>
            </a:xfrm>
            <a:prstGeom prst="leftBrace">
              <a:avLst>
                <a:gd name="adj1" fmla="val 69531"/>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3" name="Group 13"/>
            <p:cNvGrpSpPr>
              <a:grpSpLocks/>
            </p:cNvGrpSpPr>
            <p:nvPr/>
          </p:nvGrpSpPr>
          <p:grpSpPr bwMode="auto">
            <a:xfrm>
              <a:off x="3648" y="2880"/>
              <a:ext cx="1355" cy="816"/>
              <a:chOff x="3648" y="2880"/>
              <a:chExt cx="1355" cy="816"/>
            </a:xfrm>
          </p:grpSpPr>
          <p:sp>
            <p:nvSpPr>
              <p:cNvPr id="14" name="Rectangle 14"/>
              <p:cNvSpPr>
                <a:spLocks noChangeArrowheads="1"/>
              </p:cNvSpPr>
              <p:nvPr/>
            </p:nvSpPr>
            <p:spPr bwMode="auto">
              <a:xfrm>
                <a:off x="3648" y="2880"/>
                <a:ext cx="13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a:solidFill>
                      <a:srgbClr val="000000"/>
                    </a:solidFill>
                  </a:rPr>
                  <a:t>转移</a:t>
                </a:r>
                <a:r>
                  <a:rPr lang="en-US" altLang="zh-CN" sz="2800">
                    <a:solidFill>
                      <a:srgbClr val="000000"/>
                    </a:solidFill>
                  </a:rPr>
                  <a:t>SEG</a:t>
                </a:r>
                <a:r>
                  <a:rPr lang="zh-CN" altLang="en-US" sz="2800">
                    <a:solidFill>
                      <a:srgbClr val="000000"/>
                    </a:solidFill>
                  </a:rPr>
                  <a:t>地址</a:t>
                </a:r>
              </a:p>
            </p:txBody>
          </p:sp>
          <p:sp>
            <p:nvSpPr>
              <p:cNvPr id="15" name="Line 15"/>
              <p:cNvSpPr>
                <a:spLocks noChangeShapeType="1"/>
              </p:cNvSpPr>
              <p:nvPr/>
            </p:nvSpPr>
            <p:spPr bwMode="auto">
              <a:xfrm>
                <a:off x="4272" y="3168"/>
                <a:ext cx="0" cy="24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Oval 16"/>
              <p:cNvSpPr>
                <a:spLocks noChangeArrowheads="1"/>
              </p:cNvSpPr>
              <p:nvPr/>
            </p:nvSpPr>
            <p:spPr bwMode="auto">
              <a:xfrm>
                <a:off x="3840" y="3360"/>
                <a:ext cx="864" cy="336"/>
              </a:xfrm>
              <a:prstGeom prst="ellipse">
                <a:avLst/>
              </a:prstGeom>
              <a:gradFill rotWithShape="0">
                <a:gsLst>
                  <a:gs pos="0">
                    <a:srgbClr val="000076"/>
                  </a:gs>
                  <a:gs pos="50000">
                    <a:srgbClr val="0000FF"/>
                  </a:gs>
                  <a:gs pos="100000">
                    <a:srgbClr val="0000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altLang="zh-CN" sz="3600">
                    <a:solidFill>
                      <a:schemeClr val="bg1"/>
                    </a:solidFill>
                  </a:rPr>
                  <a:t>CS</a:t>
                </a:r>
              </a:p>
            </p:txBody>
          </p:sp>
        </p:grpSp>
      </p:grpSp>
      <p:grpSp>
        <p:nvGrpSpPr>
          <p:cNvPr id="17" name="Group 17"/>
          <p:cNvGrpSpPr>
            <a:grpSpLocks/>
          </p:cNvGrpSpPr>
          <p:nvPr/>
        </p:nvGrpSpPr>
        <p:grpSpPr bwMode="auto">
          <a:xfrm>
            <a:off x="3886200" y="1600200"/>
            <a:ext cx="1828800" cy="4879975"/>
            <a:chOff x="2448" y="1008"/>
            <a:chExt cx="1152" cy="3074"/>
          </a:xfrm>
        </p:grpSpPr>
        <p:sp>
          <p:nvSpPr>
            <p:cNvPr id="18" name="Line 18"/>
            <p:cNvSpPr>
              <a:spLocks noChangeShapeType="1"/>
            </p:cNvSpPr>
            <p:nvPr/>
          </p:nvSpPr>
          <p:spPr bwMode="auto">
            <a:xfrm>
              <a:off x="2448" y="1328"/>
              <a:ext cx="0" cy="2604"/>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nvGrpSpPr>
            <p:cNvPr id="19" name="Group 19"/>
            <p:cNvGrpSpPr>
              <a:grpSpLocks/>
            </p:cNvGrpSpPr>
            <p:nvPr/>
          </p:nvGrpSpPr>
          <p:grpSpPr bwMode="auto">
            <a:xfrm>
              <a:off x="2496" y="2630"/>
              <a:ext cx="1008" cy="400"/>
              <a:chOff x="2356" y="2642"/>
              <a:chExt cx="828" cy="342"/>
            </a:xfrm>
          </p:grpSpPr>
          <p:sp>
            <p:nvSpPr>
              <p:cNvPr id="40" name="Freeform 20"/>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21"/>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22"/>
              <p:cNvSpPr>
                <a:spLocks noChangeArrowheads="1"/>
              </p:cNvSpPr>
              <p:nvPr/>
            </p:nvSpPr>
            <p:spPr bwMode="auto">
              <a:xfrm>
                <a:off x="2356" y="2675"/>
                <a:ext cx="795" cy="309"/>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0" name="Group 23"/>
            <p:cNvGrpSpPr>
              <a:grpSpLocks/>
            </p:cNvGrpSpPr>
            <p:nvPr/>
          </p:nvGrpSpPr>
          <p:grpSpPr bwMode="auto">
            <a:xfrm>
              <a:off x="2496" y="2229"/>
              <a:ext cx="1008" cy="401"/>
              <a:chOff x="2356" y="2642"/>
              <a:chExt cx="828" cy="342"/>
            </a:xfrm>
          </p:grpSpPr>
          <p:sp>
            <p:nvSpPr>
              <p:cNvPr id="37" name="Freeform 24"/>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5"/>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Rectangle 26"/>
              <p:cNvSpPr>
                <a:spLocks noChangeArrowheads="1"/>
              </p:cNvSpPr>
              <p:nvPr/>
            </p:nvSpPr>
            <p:spPr bwMode="auto">
              <a:xfrm>
                <a:off x="2356" y="2675"/>
                <a:ext cx="795" cy="30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1" name="Group 27"/>
            <p:cNvGrpSpPr>
              <a:grpSpLocks/>
            </p:cNvGrpSpPr>
            <p:nvPr/>
          </p:nvGrpSpPr>
          <p:grpSpPr bwMode="auto">
            <a:xfrm>
              <a:off x="2496" y="1872"/>
              <a:ext cx="1056" cy="384"/>
              <a:chOff x="2496" y="1824"/>
              <a:chExt cx="1056" cy="405"/>
            </a:xfrm>
          </p:grpSpPr>
          <p:grpSp>
            <p:nvGrpSpPr>
              <p:cNvPr id="32" name="Group 28"/>
              <p:cNvGrpSpPr>
                <a:grpSpLocks/>
              </p:cNvGrpSpPr>
              <p:nvPr/>
            </p:nvGrpSpPr>
            <p:grpSpPr bwMode="auto">
              <a:xfrm>
                <a:off x="2496" y="1828"/>
                <a:ext cx="1008" cy="401"/>
                <a:chOff x="2356" y="2642"/>
                <a:chExt cx="828" cy="342"/>
              </a:xfrm>
            </p:grpSpPr>
            <p:sp>
              <p:nvSpPr>
                <p:cNvPr id="34" name="Freeform 29"/>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0"/>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Rectangle 31"/>
                <p:cNvSpPr>
                  <a:spLocks noChangeArrowheads="1"/>
                </p:cNvSpPr>
                <p:nvPr/>
              </p:nvSpPr>
              <p:spPr bwMode="auto">
                <a:xfrm>
                  <a:off x="2356" y="2675"/>
                  <a:ext cx="795" cy="3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3" name="Rectangle 32"/>
              <p:cNvSpPr>
                <a:spLocks noChangeArrowheads="1"/>
              </p:cNvSpPr>
              <p:nvPr/>
            </p:nvSpPr>
            <p:spPr bwMode="auto">
              <a:xfrm>
                <a:off x="2592" y="1824"/>
                <a:ext cx="96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rPr>
                  <a:t>低字节</a:t>
                </a:r>
              </a:p>
            </p:txBody>
          </p:sp>
        </p:grpSp>
        <p:sp>
          <p:nvSpPr>
            <p:cNvPr id="22" name="Rectangle 33"/>
            <p:cNvSpPr>
              <a:spLocks noChangeArrowheads="1"/>
            </p:cNvSpPr>
            <p:nvPr/>
          </p:nvSpPr>
          <p:spPr bwMode="auto">
            <a:xfrm>
              <a:off x="2736" y="1008"/>
              <a:ext cx="692" cy="1002"/>
            </a:xfrm>
            <a:prstGeom prst="rect">
              <a:avLst/>
            </a:prstGeom>
            <a:noFill/>
            <a:ln w="9525">
              <a:noFill/>
              <a:miter lim="800000"/>
              <a:headEnd/>
              <a:tailEnd/>
            </a:ln>
            <a:effectLst>
              <a:outerShdw dist="35921" dir="2700000" algn="ctr" rotWithShape="0">
                <a:schemeClr val="bg2"/>
              </a:outerShdw>
            </a:effectLst>
          </p:spPr>
          <p:txBody>
            <a:bodyPr vert="eaVert">
              <a:spAutoFit/>
            </a:bodyPr>
            <a:lstStyle/>
            <a:p>
              <a:pPr algn="ctr">
                <a:defRPr/>
              </a:pPr>
              <a:r>
                <a:rPr lang="en-US" altLang="zh-CN" sz="6000">
                  <a:solidFill>
                    <a:srgbClr val="27182A"/>
                  </a:solidFill>
                  <a:latin typeface="Courier New"/>
                  <a:ea typeface="宋体" pitchFamily="2" charset="-122"/>
                </a:rPr>
                <a:t>……</a:t>
              </a:r>
              <a:endParaRPr lang="en-US" altLang="zh-CN" sz="6000">
                <a:solidFill>
                  <a:srgbClr val="27182A"/>
                </a:solidFill>
                <a:latin typeface="宋体" pitchFamily="2" charset="-122"/>
                <a:ea typeface="宋体" pitchFamily="2" charset="-122"/>
              </a:endParaRPr>
            </a:p>
          </p:txBody>
        </p:sp>
        <p:sp>
          <p:nvSpPr>
            <p:cNvPr id="23" name="Rectangle 34"/>
            <p:cNvSpPr>
              <a:spLocks noChangeArrowheads="1"/>
            </p:cNvSpPr>
            <p:nvPr/>
          </p:nvSpPr>
          <p:spPr bwMode="auto">
            <a:xfrm>
              <a:off x="2736" y="3030"/>
              <a:ext cx="692" cy="1052"/>
            </a:xfrm>
            <a:prstGeom prst="rect">
              <a:avLst/>
            </a:prstGeom>
            <a:noFill/>
            <a:ln w="9525">
              <a:noFill/>
              <a:miter lim="800000"/>
              <a:headEnd/>
              <a:tailEnd/>
            </a:ln>
            <a:effectLst>
              <a:outerShdw dist="35921" dir="2700000" algn="ctr" rotWithShape="0">
                <a:schemeClr val="bg2"/>
              </a:outerShdw>
            </a:effectLst>
          </p:spPr>
          <p:txBody>
            <a:bodyPr vert="eaVert">
              <a:spAutoFit/>
            </a:bodyPr>
            <a:lstStyle/>
            <a:p>
              <a:pPr algn="ctr">
                <a:defRPr/>
              </a:pPr>
              <a:r>
                <a:rPr lang="en-US" altLang="zh-CN" sz="6000">
                  <a:solidFill>
                    <a:srgbClr val="27182A"/>
                  </a:solidFill>
                  <a:latin typeface="Courier New"/>
                  <a:ea typeface="宋体" pitchFamily="2" charset="-122"/>
                </a:rPr>
                <a:t>……</a:t>
              </a:r>
              <a:endParaRPr lang="en-US" altLang="zh-CN" sz="6000">
                <a:solidFill>
                  <a:srgbClr val="27182A"/>
                </a:solidFill>
                <a:latin typeface="宋体" pitchFamily="2" charset="-122"/>
                <a:ea typeface="宋体" pitchFamily="2" charset="-122"/>
              </a:endParaRPr>
            </a:p>
          </p:txBody>
        </p:sp>
        <p:sp>
          <p:nvSpPr>
            <p:cNvPr id="24" name="Line 35"/>
            <p:cNvSpPr>
              <a:spLocks noChangeShapeType="1"/>
            </p:cNvSpPr>
            <p:nvPr/>
          </p:nvSpPr>
          <p:spPr bwMode="auto">
            <a:xfrm>
              <a:off x="3504" y="1328"/>
              <a:ext cx="0" cy="2604"/>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nvGrpSpPr>
            <p:cNvPr id="25" name="Group 36"/>
            <p:cNvGrpSpPr>
              <a:grpSpLocks/>
            </p:cNvGrpSpPr>
            <p:nvPr/>
          </p:nvGrpSpPr>
          <p:grpSpPr bwMode="auto">
            <a:xfrm>
              <a:off x="2496" y="3030"/>
              <a:ext cx="1008" cy="401"/>
              <a:chOff x="2356" y="2642"/>
              <a:chExt cx="828" cy="342"/>
            </a:xfrm>
          </p:grpSpPr>
          <p:sp>
            <p:nvSpPr>
              <p:cNvPr id="29" name="Freeform 37"/>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33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8"/>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33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Rectangle 39"/>
              <p:cNvSpPr>
                <a:spLocks noChangeArrowheads="1"/>
              </p:cNvSpPr>
              <p:nvPr/>
            </p:nvSpPr>
            <p:spPr bwMode="auto">
              <a:xfrm>
                <a:off x="2356" y="2675"/>
                <a:ext cx="795" cy="309"/>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6" name="Rectangle 40"/>
            <p:cNvSpPr>
              <a:spLocks noChangeArrowheads="1"/>
            </p:cNvSpPr>
            <p:nvPr/>
          </p:nvSpPr>
          <p:spPr bwMode="auto">
            <a:xfrm>
              <a:off x="2592" y="2256"/>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rPr>
                <a:t>高字节</a:t>
              </a:r>
            </a:p>
          </p:txBody>
        </p:sp>
        <p:sp>
          <p:nvSpPr>
            <p:cNvPr id="27" name="Rectangle 41"/>
            <p:cNvSpPr>
              <a:spLocks noChangeArrowheads="1"/>
            </p:cNvSpPr>
            <p:nvPr/>
          </p:nvSpPr>
          <p:spPr bwMode="auto">
            <a:xfrm>
              <a:off x="2592" y="2688"/>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rPr>
                <a:t>低字节</a:t>
              </a:r>
            </a:p>
          </p:txBody>
        </p:sp>
        <p:sp>
          <p:nvSpPr>
            <p:cNvPr id="28" name="Rectangle 42"/>
            <p:cNvSpPr>
              <a:spLocks noChangeArrowheads="1"/>
            </p:cNvSpPr>
            <p:nvPr/>
          </p:nvSpPr>
          <p:spPr bwMode="auto">
            <a:xfrm>
              <a:off x="2592" y="3072"/>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rPr>
                <a:t>高字节</a:t>
              </a:r>
            </a:p>
          </p:txBody>
        </p:sp>
      </p:grpSp>
      <p:grpSp>
        <p:nvGrpSpPr>
          <p:cNvPr id="43" name="Group 43"/>
          <p:cNvGrpSpPr>
            <a:grpSpLocks/>
          </p:cNvGrpSpPr>
          <p:nvPr/>
        </p:nvGrpSpPr>
        <p:grpSpPr bwMode="auto">
          <a:xfrm>
            <a:off x="457200" y="2925763"/>
            <a:ext cx="3429000" cy="519112"/>
            <a:chOff x="288" y="1843"/>
            <a:chExt cx="2160" cy="327"/>
          </a:xfrm>
        </p:grpSpPr>
        <p:sp>
          <p:nvSpPr>
            <p:cNvPr id="44" name="Rectangle 44"/>
            <p:cNvSpPr>
              <a:spLocks noChangeArrowheads="1"/>
            </p:cNvSpPr>
            <p:nvPr/>
          </p:nvSpPr>
          <p:spPr bwMode="auto">
            <a:xfrm>
              <a:off x="288" y="184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a:solidFill>
                    <a:srgbClr val="000000"/>
                  </a:solidFill>
                </a:rPr>
                <a:t>存放转移地址的首址</a:t>
              </a:r>
            </a:p>
          </p:txBody>
        </p:sp>
        <p:sp>
          <p:nvSpPr>
            <p:cNvPr id="45" name="Line 45"/>
            <p:cNvSpPr>
              <a:spLocks noChangeShapeType="1"/>
            </p:cNvSpPr>
            <p:nvPr/>
          </p:nvSpPr>
          <p:spPr bwMode="auto">
            <a:xfrm>
              <a:off x="384" y="2160"/>
              <a:ext cx="2064"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6502873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78242"/>
            <a:ext cx="7459538" cy="474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9645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140199815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8687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099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5580112" y="2780928"/>
            <a:ext cx="2952328"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3460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457200" y="1600200"/>
            <a:ext cx="2438400" cy="609600"/>
          </a:xfrm>
          <a:prstGeom prst="rect">
            <a:avLst/>
          </a:prstGeom>
          <a:solidFill>
            <a:srgbClr val="9900CC"/>
          </a:solidFill>
          <a:ln w="9525">
            <a:solidFill>
              <a:srgbClr val="FFFFCC"/>
            </a:solidFill>
            <a:prstDash val="sysDot"/>
            <a:miter lim="800000"/>
            <a:headEnd/>
            <a:tailEnd/>
          </a:ln>
        </p:spPr>
        <p:txBody>
          <a:bodyPr anchor="ctr"/>
          <a:lstStyle/>
          <a:p>
            <a:pPr fontAlgn="base">
              <a:spcBef>
                <a:spcPct val="0"/>
              </a:spcBef>
              <a:spcAft>
                <a:spcPct val="0"/>
              </a:spcAft>
            </a:pPr>
            <a:r>
              <a:rPr lang="en-US" altLang="zh-CN" sz="2800" b="1">
                <a:solidFill>
                  <a:srgbClr val="FFFFFF"/>
                </a:solidFill>
                <a:latin typeface="Tahoma" pitchFamily="34" charset="0"/>
              </a:rPr>
              <a:t>②</a:t>
            </a:r>
            <a:r>
              <a:rPr lang="zh-CN" altLang="en-US" sz="2800" b="1">
                <a:solidFill>
                  <a:srgbClr val="FFFFFF"/>
                </a:solidFill>
                <a:latin typeface="Tahoma" pitchFamily="34" charset="0"/>
              </a:rPr>
              <a:t>逻辑操作符</a:t>
            </a:r>
          </a:p>
        </p:txBody>
      </p:sp>
      <p:grpSp>
        <p:nvGrpSpPr>
          <p:cNvPr id="4" name="Group 10"/>
          <p:cNvGrpSpPr>
            <a:grpSpLocks/>
          </p:cNvGrpSpPr>
          <p:nvPr/>
        </p:nvGrpSpPr>
        <p:grpSpPr bwMode="auto">
          <a:xfrm>
            <a:off x="1676400" y="2276872"/>
            <a:ext cx="4495800" cy="1300163"/>
            <a:chOff x="672" y="1632"/>
            <a:chExt cx="2832" cy="819"/>
          </a:xfrm>
        </p:grpSpPr>
        <p:sp>
          <p:nvSpPr>
            <p:cNvPr id="5" name="Rectangle 6"/>
            <p:cNvSpPr>
              <a:spLocks noChangeArrowheads="1"/>
            </p:cNvSpPr>
            <p:nvPr/>
          </p:nvSpPr>
          <p:spPr bwMode="auto">
            <a:xfrm>
              <a:off x="960" y="1632"/>
              <a:ext cx="2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0A0A0A"/>
                  </a:solidFill>
                  <a:latin typeface="Arial" charset="0"/>
                </a:rPr>
                <a:t>MOV AL , 0CCH AND 0F0H</a:t>
              </a:r>
            </a:p>
          </p:txBody>
        </p:sp>
        <p:sp>
          <p:nvSpPr>
            <p:cNvPr id="6" name="Rectangle 7"/>
            <p:cNvSpPr>
              <a:spLocks noChangeArrowheads="1"/>
            </p:cNvSpPr>
            <p:nvPr/>
          </p:nvSpPr>
          <p:spPr bwMode="auto">
            <a:xfrm>
              <a:off x="960" y="2160"/>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dirty="0">
                  <a:solidFill>
                    <a:srgbClr val="0A0A0A"/>
                  </a:solidFill>
                  <a:latin typeface="Arial" charset="0"/>
                </a:rPr>
                <a:t>MOV AL , 0C0H</a:t>
              </a:r>
            </a:p>
          </p:txBody>
        </p:sp>
        <p:sp>
          <p:nvSpPr>
            <p:cNvPr id="7" name="Arc 9"/>
            <p:cNvSpPr>
              <a:spLocks/>
            </p:cNvSpPr>
            <p:nvPr/>
          </p:nvSpPr>
          <p:spPr bwMode="auto">
            <a:xfrm flipH="1">
              <a:off x="672" y="1776"/>
              <a:ext cx="240" cy="631"/>
            </a:xfrm>
            <a:custGeom>
              <a:avLst/>
              <a:gdLst>
                <a:gd name="T0" fmla="*/ 0 w 21600"/>
                <a:gd name="T1" fmla="*/ 0 h 43172"/>
                <a:gd name="T2" fmla="*/ 12 w 21600"/>
                <a:gd name="T3" fmla="*/ 631 h 43172"/>
                <a:gd name="T4" fmla="*/ 0 w 21600"/>
                <a:gd name="T5" fmla="*/ 316 h 43172"/>
                <a:gd name="T6" fmla="*/ 0 60000 65536"/>
                <a:gd name="T7" fmla="*/ 0 60000 65536"/>
                <a:gd name="T8" fmla="*/ 0 60000 65536"/>
                <a:gd name="T9" fmla="*/ 0 w 21600"/>
                <a:gd name="T10" fmla="*/ 0 h 43172"/>
                <a:gd name="T11" fmla="*/ 21600 w 21600"/>
                <a:gd name="T12" fmla="*/ 43172 h 43172"/>
              </a:gdLst>
              <a:ahLst/>
              <a:cxnLst>
                <a:cxn ang="T6">
                  <a:pos x="T0" y="T1"/>
                </a:cxn>
                <a:cxn ang="T7">
                  <a:pos x="T2" y="T3"/>
                </a:cxn>
                <a:cxn ang="T8">
                  <a:pos x="T4" y="T5"/>
                </a:cxn>
              </a:cxnLst>
              <a:rect l="T9" t="T10" r="T11" b="T12"/>
              <a:pathLst>
                <a:path w="21600" h="43172" fill="none" extrusionOk="0">
                  <a:moveTo>
                    <a:pt x="-1" y="0"/>
                  </a:moveTo>
                  <a:cubicBezTo>
                    <a:pt x="11929" y="0"/>
                    <a:pt x="21600" y="9670"/>
                    <a:pt x="21600" y="21600"/>
                  </a:cubicBezTo>
                  <a:cubicBezTo>
                    <a:pt x="21600" y="33099"/>
                    <a:pt x="12590" y="42582"/>
                    <a:pt x="1105" y="43171"/>
                  </a:cubicBezTo>
                </a:path>
                <a:path w="21600" h="43172" stroke="0" extrusionOk="0">
                  <a:moveTo>
                    <a:pt x="-1" y="0"/>
                  </a:moveTo>
                  <a:cubicBezTo>
                    <a:pt x="11929" y="0"/>
                    <a:pt x="21600" y="9670"/>
                    <a:pt x="21600" y="21600"/>
                  </a:cubicBezTo>
                  <a:cubicBezTo>
                    <a:pt x="21600" y="33099"/>
                    <a:pt x="12590" y="42582"/>
                    <a:pt x="1105" y="43171"/>
                  </a:cubicBezTo>
                  <a:lnTo>
                    <a:pt x="0" y="21600"/>
                  </a:lnTo>
                  <a:close/>
                </a:path>
              </a:pathLst>
            </a:custGeom>
            <a:noFill/>
            <a:ln w="38100">
              <a:solidFill>
                <a:srgbClr val="339933"/>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grpSp>
      <p:grpSp>
        <p:nvGrpSpPr>
          <p:cNvPr id="8" name="Group 11"/>
          <p:cNvGrpSpPr>
            <a:grpSpLocks/>
          </p:cNvGrpSpPr>
          <p:nvPr/>
        </p:nvGrpSpPr>
        <p:grpSpPr bwMode="auto">
          <a:xfrm>
            <a:off x="1676400" y="4114801"/>
            <a:ext cx="4875213" cy="1362076"/>
            <a:chOff x="672" y="1632"/>
            <a:chExt cx="3071" cy="858"/>
          </a:xfrm>
        </p:grpSpPr>
        <p:sp>
          <p:nvSpPr>
            <p:cNvPr id="9" name="Rectangle 12"/>
            <p:cNvSpPr>
              <a:spLocks noChangeArrowheads="1"/>
            </p:cNvSpPr>
            <p:nvPr/>
          </p:nvSpPr>
          <p:spPr bwMode="auto">
            <a:xfrm>
              <a:off x="960" y="1632"/>
              <a:ext cx="27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solidFill>
                    <a:srgbClr val="0A0A0A"/>
                  </a:solidFill>
                  <a:latin typeface="Arial" charset="0"/>
                </a:rPr>
                <a:t>AND AL , 0CCH OR 0F0H</a:t>
              </a:r>
            </a:p>
          </p:txBody>
        </p:sp>
        <p:sp>
          <p:nvSpPr>
            <p:cNvPr id="10" name="Rectangle 13"/>
            <p:cNvSpPr>
              <a:spLocks noChangeArrowheads="1"/>
            </p:cNvSpPr>
            <p:nvPr/>
          </p:nvSpPr>
          <p:spPr bwMode="auto">
            <a:xfrm>
              <a:off x="960" y="2160"/>
              <a:ext cx="17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solidFill>
                    <a:srgbClr val="0A0A0A"/>
                  </a:solidFill>
                  <a:latin typeface="Arial" charset="0"/>
                </a:rPr>
                <a:t>AND AL , 0FCH</a:t>
              </a:r>
            </a:p>
          </p:txBody>
        </p:sp>
        <p:sp>
          <p:nvSpPr>
            <p:cNvPr id="11" name="Arc 14"/>
            <p:cNvSpPr>
              <a:spLocks/>
            </p:cNvSpPr>
            <p:nvPr/>
          </p:nvSpPr>
          <p:spPr bwMode="auto">
            <a:xfrm flipH="1">
              <a:off x="672" y="1776"/>
              <a:ext cx="240" cy="631"/>
            </a:xfrm>
            <a:custGeom>
              <a:avLst/>
              <a:gdLst>
                <a:gd name="T0" fmla="*/ 0 w 21600"/>
                <a:gd name="T1" fmla="*/ 0 h 43172"/>
                <a:gd name="T2" fmla="*/ 12 w 21600"/>
                <a:gd name="T3" fmla="*/ 631 h 43172"/>
                <a:gd name="T4" fmla="*/ 0 w 21600"/>
                <a:gd name="T5" fmla="*/ 316 h 43172"/>
                <a:gd name="T6" fmla="*/ 0 60000 65536"/>
                <a:gd name="T7" fmla="*/ 0 60000 65536"/>
                <a:gd name="T8" fmla="*/ 0 60000 65536"/>
                <a:gd name="T9" fmla="*/ 0 w 21600"/>
                <a:gd name="T10" fmla="*/ 0 h 43172"/>
                <a:gd name="T11" fmla="*/ 21600 w 21600"/>
                <a:gd name="T12" fmla="*/ 43172 h 43172"/>
              </a:gdLst>
              <a:ahLst/>
              <a:cxnLst>
                <a:cxn ang="T6">
                  <a:pos x="T0" y="T1"/>
                </a:cxn>
                <a:cxn ang="T7">
                  <a:pos x="T2" y="T3"/>
                </a:cxn>
                <a:cxn ang="T8">
                  <a:pos x="T4" y="T5"/>
                </a:cxn>
              </a:cxnLst>
              <a:rect l="T9" t="T10" r="T11" b="T12"/>
              <a:pathLst>
                <a:path w="21600" h="43172" fill="none" extrusionOk="0">
                  <a:moveTo>
                    <a:pt x="-1" y="0"/>
                  </a:moveTo>
                  <a:cubicBezTo>
                    <a:pt x="11929" y="0"/>
                    <a:pt x="21600" y="9670"/>
                    <a:pt x="21600" y="21600"/>
                  </a:cubicBezTo>
                  <a:cubicBezTo>
                    <a:pt x="21600" y="33099"/>
                    <a:pt x="12590" y="42582"/>
                    <a:pt x="1105" y="43171"/>
                  </a:cubicBezTo>
                </a:path>
                <a:path w="21600" h="43172" stroke="0" extrusionOk="0">
                  <a:moveTo>
                    <a:pt x="-1" y="0"/>
                  </a:moveTo>
                  <a:cubicBezTo>
                    <a:pt x="11929" y="0"/>
                    <a:pt x="21600" y="9670"/>
                    <a:pt x="21600" y="21600"/>
                  </a:cubicBezTo>
                  <a:cubicBezTo>
                    <a:pt x="21600" y="33099"/>
                    <a:pt x="12590" y="42582"/>
                    <a:pt x="1105" y="43171"/>
                  </a:cubicBezTo>
                  <a:lnTo>
                    <a:pt x="0" y="21600"/>
                  </a:lnTo>
                  <a:close/>
                </a:path>
              </a:pathLst>
            </a:custGeom>
            <a:noFill/>
            <a:ln w="38100">
              <a:solidFill>
                <a:srgbClr val="339933"/>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grpSp>
      <p:sp>
        <p:nvSpPr>
          <p:cNvPr id="12" name="Rectangle 15"/>
          <p:cNvSpPr>
            <a:spLocks noChangeArrowheads="1"/>
          </p:cNvSpPr>
          <p:nvPr/>
        </p:nvSpPr>
        <p:spPr bwMode="auto">
          <a:xfrm>
            <a:off x="1219200" y="2353072"/>
            <a:ext cx="45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1D528D"/>
                </a:solidFill>
                <a:latin typeface="Arial" charset="0"/>
              </a:rPr>
              <a:t>等效于</a:t>
            </a:r>
          </a:p>
        </p:txBody>
      </p:sp>
      <p:sp>
        <p:nvSpPr>
          <p:cNvPr id="13" name="Rectangle 16"/>
          <p:cNvSpPr>
            <a:spLocks noChangeArrowheads="1"/>
          </p:cNvSpPr>
          <p:nvPr/>
        </p:nvSpPr>
        <p:spPr bwMode="auto">
          <a:xfrm>
            <a:off x="1219200" y="4267200"/>
            <a:ext cx="45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1D528D"/>
                </a:solidFill>
                <a:latin typeface="Arial" charset="0"/>
              </a:rPr>
              <a:t>等效于</a:t>
            </a:r>
          </a:p>
        </p:txBody>
      </p:sp>
      <p:sp>
        <p:nvSpPr>
          <p:cNvPr id="14" name="Line 17"/>
          <p:cNvSpPr>
            <a:spLocks noChangeShapeType="1"/>
          </p:cNvSpPr>
          <p:nvPr/>
        </p:nvSpPr>
        <p:spPr bwMode="auto">
          <a:xfrm>
            <a:off x="2209800" y="4648200"/>
            <a:ext cx="685800" cy="0"/>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5" name="Line 18"/>
          <p:cNvSpPr>
            <a:spLocks noChangeShapeType="1"/>
          </p:cNvSpPr>
          <p:nvPr/>
        </p:nvSpPr>
        <p:spPr bwMode="auto">
          <a:xfrm>
            <a:off x="4114800" y="4648200"/>
            <a:ext cx="2438400" cy="0"/>
          </a:xfrm>
          <a:prstGeom prst="line">
            <a:avLst/>
          </a:prstGeom>
          <a:noFill/>
          <a:ln w="57150">
            <a:solidFill>
              <a:srgbClr val="339933"/>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6" name="Line 20"/>
          <p:cNvSpPr>
            <a:spLocks noChangeShapeType="1"/>
          </p:cNvSpPr>
          <p:nvPr/>
        </p:nvSpPr>
        <p:spPr bwMode="auto">
          <a:xfrm flipH="1" flipV="1">
            <a:off x="5486400" y="4724400"/>
            <a:ext cx="45720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17" name="Rectangle 21"/>
          <p:cNvSpPr>
            <a:spLocks noChangeArrowheads="1"/>
          </p:cNvSpPr>
          <p:nvPr/>
        </p:nvSpPr>
        <p:spPr bwMode="auto">
          <a:xfrm>
            <a:off x="1295400" y="56388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400" b="1" dirty="0">
                <a:solidFill>
                  <a:srgbClr val="FF0000"/>
                </a:solidFill>
                <a:latin typeface="Arial" charset="0"/>
              </a:rPr>
              <a:t>CPU</a:t>
            </a:r>
            <a:r>
              <a:rPr lang="zh-CN" altLang="en-US" sz="2400" b="1" dirty="0">
                <a:solidFill>
                  <a:srgbClr val="FF0000"/>
                </a:solidFill>
                <a:latin typeface="Arial" charset="0"/>
              </a:rPr>
              <a:t>执行时完成的操作</a:t>
            </a:r>
          </a:p>
        </p:txBody>
      </p:sp>
      <p:sp>
        <p:nvSpPr>
          <p:cNvPr id="18" name="Rectangle 22"/>
          <p:cNvSpPr>
            <a:spLocks noChangeArrowheads="1"/>
          </p:cNvSpPr>
          <p:nvPr/>
        </p:nvSpPr>
        <p:spPr bwMode="auto">
          <a:xfrm>
            <a:off x="4800600" y="56388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0000"/>
                </a:solidFill>
                <a:latin typeface="Arial" charset="0"/>
              </a:rPr>
              <a:t>汇编程序汇编时完成的操作</a:t>
            </a:r>
          </a:p>
        </p:txBody>
      </p:sp>
      <p:sp>
        <p:nvSpPr>
          <p:cNvPr id="19" name="Freeform 24"/>
          <p:cNvSpPr>
            <a:spLocks/>
          </p:cNvSpPr>
          <p:nvPr/>
        </p:nvSpPr>
        <p:spPr bwMode="auto">
          <a:xfrm>
            <a:off x="2514600" y="4724400"/>
            <a:ext cx="1588" cy="939800"/>
          </a:xfrm>
          <a:custGeom>
            <a:avLst/>
            <a:gdLst>
              <a:gd name="T0" fmla="*/ 0 w 1"/>
              <a:gd name="T1" fmla="*/ 528 h 592"/>
              <a:gd name="T2" fmla="*/ 0 w 1"/>
              <a:gd name="T3" fmla="*/ 592 h 592"/>
              <a:gd name="T4" fmla="*/ 1 w 1"/>
              <a:gd name="T5" fmla="*/ 0 h 592"/>
              <a:gd name="T6" fmla="*/ 0 60000 65536"/>
              <a:gd name="T7" fmla="*/ 0 60000 65536"/>
              <a:gd name="T8" fmla="*/ 0 60000 65536"/>
              <a:gd name="T9" fmla="*/ 0 w 1"/>
              <a:gd name="T10" fmla="*/ 0 h 592"/>
              <a:gd name="T11" fmla="*/ 1 w 1"/>
              <a:gd name="T12" fmla="*/ 592 h 592"/>
            </a:gdLst>
            <a:ahLst/>
            <a:cxnLst>
              <a:cxn ang="T6">
                <a:pos x="T0" y="T1"/>
              </a:cxn>
              <a:cxn ang="T7">
                <a:pos x="T2" y="T3"/>
              </a:cxn>
              <a:cxn ang="T8">
                <a:pos x="T4" y="T5"/>
              </a:cxn>
            </a:cxnLst>
            <a:rect l="T9" t="T10" r="T11" b="T12"/>
            <a:pathLst>
              <a:path w="1" h="592">
                <a:moveTo>
                  <a:pt x="0" y="528"/>
                </a:moveTo>
                <a:lnTo>
                  <a:pt x="0" y="592"/>
                </a:lnTo>
                <a:lnTo>
                  <a:pt x="1"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
        <p:nvSpPr>
          <p:cNvPr id="20" name="圆角矩形标注 19"/>
          <p:cNvSpPr/>
          <p:nvPr/>
        </p:nvSpPr>
        <p:spPr>
          <a:xfrm>
            <a:off x="6660232" y="1901427"/>
            <a:ext cx="2483768" cy="2209801"/>
          </a:xfrm>
          <a:prstGeom prst="wedgeRoundRectCallout">
            <a:avLst>
              <a:gd name="adj1" fmla="val -24606"/>
              <a:gd name="adj2" fmla="val 1264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200" b="1" dirty="0" smtClean="0">
                <a:solidFill>
                  <a:srgbClr val="FF0000"/>
                </a:solidFill>
                <a:latin typeface="华文琥珀" pitchFamily="2" charset="-122"/>
                <a:ea typeface="华文琥珀" pitchFamily="2" charset="-122"/>
              </a:rPr>
              <a:t>表达式是</a:t>
            </a:r>
            <a:endParaRPr lang="en-US" altLang="zh-CN" sz="3200" b="1" dirty="0" smtClean="0">
              <a:solidFill>
                <a:srgbClr val="FF0000"/>
              </a:solidFill>
              <a:latin typeface="华文琥珀" pitchFamily="2" charset="-122"/>
              <a:ea typeface="华文琥珀" pitchFamily="2" charset="-122"/>
            </a:endParaRPr>
          </a:p>
          <a:p>
            <a:pPr algn="ctr" fontAlgn="base">
              <a:spcBef>
                <a:spcPct val="0"/>
              </a:spcBef>
              <a:spcAft>
                <a:spcPct val="0"/>
              </a:spcAft>
            </a:pPr>
            <a:r>
              <a:rPr lang="zh-CN" altLang="en-US" sz="3200" b="1" dirty="0" smtClean="0">
                <a:solidFill>
                  <a:srgbClr val="FF0000"/>
                </a:solidFill>
                <a:latin typeface="华文琥珀" pitchFamily="2" charset="-122"/>
                <a:ea typeface="华文琥珀" pitchFamily="2" charset="-122"/>
              </a:rPr>
              <a:t>立即数寻址</a:t>
            </a:r>
            <a:endParaRPr lang="zh-CN" altLang="en-US" sz="3200" b="1" dirty="0">
              <a:solidFill>
                <a:srgbClr val="FF0000"/>
              </a:solidFill>
              <a:latin typeface="华文琥珀" pitchFamily="2" charset="-122"/>
              <a:ea typeface="华文琥珀" pitchFamily="2" charset="-122"/>
            </a:endParaRPr>
          </a:p>
        </p:txBody>
      </p:sp>
    </p:spTree>
    <p:extLst>
      <p:ext uri="{BB962C8B-B14F-4D97-AF65-F5344CB8AC3E}">
        <p14:creationId xmlns:p14="http://schemas.microsoft.com/office/powerpoint/2010/main" val="115021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20"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6" name="Rectangle 2"/>
          <p:cNvSpPr>
            <a:spLocks noChangeArrowheads="1"/>
          </p:cNvSpPr>
          <p:nvPr/>
        </p:nvSpPr>
        <p:spPr bwMode="auto">
          <a:xfrm>
            <a:off x="755650" y="1196752"/>
            <a:ext cx="4495800" cy="609600"/>
          </a:xfrm>
          <a:prstGeom prst="rect">
            <a:avLst/>
          </a:prstGeom>
          <a:solidFill>
            <a:srgbClr val="9900CC"/>
          </a:solidFill>
          <a:ln w="9525">
            <a:solidFill>
              <a:srgbClr val="FFFFCC"/>
            </a:solidFill>
            <a:prstDash val="sysDot"/>
            <a:miter lim="800000"/>
            <a:headEnd/>
            <a:tailEnd/>
          </a:ln>
        </p:spPr>
        <p:txBody>
          <a:bodyPr anchor="ctr"/>
          <a:lstStyle/>
          <a:p>
            <a:r>
              <a:rPr lang="en-US" altLang="zh-CN" sz="3200" b="1">
                <a:solidFill>
                  <a:schemeClr val="bg1"/>
                </a:solidFill>
              </a:rPr>
              <a:t>1.</a:t>
            </a:r>
            <a:r>
              <a:rPr lang="zh-CN" altLang="en-US" sz="3200" b="1">
                <a:solidFill>
                  <a:schemeClr val="bg1"/>
                </a:solidFill>
              </a:rPr>
              <a:t>循环程序的基本结构</a:t>
            </a:r>
          </a:p>
        </p:txBody>
      </p:sp>
      <p:sp>
        <p:nvSpPr>
          <p:cNvPr id="7" name="Rectangle 3"/>
          <p:cNvSpPr>
            <a:spLocks noChangeArrowheads="1"/>
          </p:cNvSpPr>
          <p:nvPr/>
        </p:nvSpPr>
        <p:spPr bwMode="auto">
          <a:xfrm>
            <a:off x="755650" y="2636615"/>
            <a:ext cx="6613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3200" b="1" dirty="0">
                <a:solidFill>
                  <a:srgbClr val="FF3300"/>
                </a:solidFill>
              </a:rPr>
              <a:t>(A)</a:t>
            </a:r>
            <a:r>
              <a:rPr lang="zh-CN" altLang="en-US" sz="3200" b="1" dirty="0">
                <a:solidFill>
                  <a:srgbClr val="FF3300"/>
                </a:solidFill>
              </a:rPr>
              <a:t>先循环工作，后循环判定</a:t>
            </a:r>
          </a:p>
        </p:txBody>
      </p:sp>
      <p:sp>
        <p:nvSpPr>
          <p:cNvPr id="8" name="Rectangle 4"/>
          <p:cNvSpPr>
            <a:spLocks noChangeArrowheads="1"/>
          </p:cNvSpPr>
          <p:nvPr/>
        </p:nvSpPr>
        <p:spPr bwMode="auto">
          <a:xfrm>
            <a:off x="1403350" y="3501802"/>
            <a:ext cx="3552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3200" b="1">
                <a:solidFill>
                  <a:schemeClr val="tx1"/>
                </a:solidFill>
              </a:rPr>
              <a:t>(DO-UNTIL</a:t>
            </a:r>
            <a:r>
              <a:rPr lang="zh-CN" altLang="en-US" sz="3200" b="1">
                <a:solidFill>
                  <a:schemeClr val="tx1"/>
                </a:solidFill>
              </a:rPr>
              <a:t>结构</a:t>
            </a:r>
            <a:r>
              <a:rPr lang="en-US" altLang="zh-CN" sz="3200" b="1">
                <a:solidFill>
                  <a:schemeClr val="tx1"/>
                </a:solidFill>
              </a:rPr>
              <a:t>)</a:t>
            </a:r>
            <a:endParaRPr lang="en-US" altLang="zh-CN" sz="3200" b="1">
              <a:solidFill>
                <a:schemeClr val="tx1"/>
              </a:solidFill>
              <a:ea typeface="宋体" charset="-122"/>
              <a:cs typeface="Times New Roman" pitchFamily="18" charset="0"/>
            </a:endParaRPr>
          </a:p>
        </p:txBody>
      </p:sp>
      <p:sp>
        <p:nvSpPr>
          <p:cNvPr id="9" name="Rectangle 5"/>
          <p:cNvSpPr>
            <a:spLocks noChangeArrowheads="1"/>
          </p:cNvSpPr>
          <p:nvPr/>
        </p:nvSpPr>
        <p:spPr bwMode="auto">
          <a:xfrm>
            <a:off x="827088" y="1988915"/>
            <a:ext cx="508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3200" b="1">
                <a:solidFill>
                  <a:srgbClr val="000000"/>
                </a:solidFill>
              </a:rPr>
              <a:t>循环程序有以下两种结构。</a:t>
            </a:r>
          </a:p>
        </p:txBody>
      </p:sp>
      <p:sp>
        <p:nvSpPr>
          <p:cNvPr id="10" name="Rectangle 24"/>
          <p:cNvSpPr>
            <a:spLocks noChangeArrowheads="1"/>
          </p:cNvSpPr>
          <p:nvPr/>
        </p:nvSpPr>
        <p:spPr bwMode="auto">
          <a:xfrm>
            <a:off x="791379" y="4399384"/>
            <a:ext cx="52854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3200" b="1" dirty="0">
                <a:solidFill>
                  <a:srgbClr val="FF3300"/>
                </a:solidFill>
              </a:rPr>
              <a:t>(B)</a:t>
            </a:r>
            <a:r>
              <a:rPr lang="zh-CN" altLang="en-US" sz="3200" b="1" dirty="0">
                <a:solidFill>
                  <a:srgbClr val="FF3300"/>
                </a:solidFill>
              </a:rPr>
              <a:t>先循环判定，后循环工作</a:t>
            </a:r>
          </a:p>
        </p:txBody>
      </p:sp>
      <p:sp>
        <p:nvSpPr>
          <p:cNvPr id="11" name="Rectangle 25"/>
          <p:cNvSpPr>
            <a:spLocks noChangeArrowheads="1"/>
          </p:cNvSpPr>
          <p:nvPr/>
        </p:nvSpPr>
        <p:spPr bwMode="auto">
          <a:xfrm>
            <a:off x="1400979" y="5085184"/>
            <a:ext cx="37529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3600" b="1" dirty="0">
                <a:solidFill>
                  <a:schemeClr val="tx1"/>
                </a:solidFill>
              </a:rPr>
              <a:t>(DO-WHILE</a:t>
            </a:r>
            <a:r>
              <a:rPr lang="zh-CN" altLang="en-US" sz="3600" b="1" dirty="0">
                <a:solidFill>
                  <a:schemeClr val="tx1"/>
                </a:solidFill>
              </a:rPr>
              <a:t>结构</a:t>
            </a:r>
            <a:r>
              <a:rPr lang="en-US" altLang="zh-CN" sz="3600" b="1" dirty="0">
                <a:solidFill>
                  <a:schemeClr val="tx1"/>
                </a:solidFill>
              </a:rPr>
              <a:t>)</a:t>
            </a:r>
          </a:p>
        </p:txBody>
      </p:sp>
    </p:spTree>
    <p:extLst>
      <p:ext uri="{BB962C8B-B14F-4D97-AF65-F5344CB8AC3E}">
        <p14:creationId xmlns:p14="http://schemas.microsoft.com/office/powerpoint/2010/main" val="228210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pSp>
        <p:nvGrpSpPr>
          <p:cNvPr id="3" name="Group 2"/>
          <p:cNvGrpSpPr>
            <a:grpSpLocks/>
          </p:cNvGrpSpPr>
          <p:nvPr/>
        </p:nvGrpSpPr>
        <p:grpSpPr bwMode="auto">
          <a:xfrm>
            <a:off x="539552" y="1456209"/>
            <a:ext cx="3419475" cy="4637087"/>
            <a:chOff x="1488" y="1200"/>
            <a:chExt cx="2032" cy="2928"/>
          </a:xfrm>
        </p:grpSpPr>
        <p:sp>
          <p:nvSpPr>
            <p:cNvPr id="4" name="Line 3"/>
            <p:cNvSpPr>
              <a:spLocks noChangeShapeType="1"/>
            </p:cNvSpPr>
            <p:nvPr/>
          </p:nvSpPr>
          <p:spPr bwMode="auto">
            <a:xfrm>
              <a:off x="2736" y="1440"/>
              <a:ext cx="0" cy="192"/>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 name="Rectangle 4"/>
            <p:cNvSpPr>
              <a:spLocks noChangeArrowheads="1"/>
            </p:cNvSpPr>
            <p:nvPr/>
          </p:nvSpPr>
          <p:spPr bwMode="auto">
            <a:xfrm>
              <a:off x="2016" y="1632"/>
              <a:ext cx="1503" cy="324"/>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400">
                  <a:solidFill>
                    <a:srgbClr val="000000"/>
                  </a:solidFill>
                </a:rPr>
                <a:t>初始化准备部分</a:t>
              </a:r>
            </a:p>
          </p:txBody>
        </p:sp>
        <p:sp>
          <p:nvSpPr>
            <p:cNvPr id="6" name="AutoShape 5"/>
            <p:cNvSpPr>
              <a:spLocks noChangeArrowheads="1"/>
            </p:cNvSpPr>
            <p:nvPr/>
          </p:nvSpPr>
          <p:spPr bwMode="auto">
            <a:xfrm>
              <a:off x="2016" y="3216"/>
              <a:ext cx="1392" cy="432"/>
            </a:xfrm>
            <a:prstGeom prst="flowChartDecision">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出口判定</a:t>
              </a:r>
            </a:p>
          </p:txBody>
        </p:sp>
        <p:sp>
          <p:nvSpPr>
            <p:cNvPr id="7" name="Line 6"/>
            <p:cNvSpPr>
              <a:spLocks noChangeShapeType="1"/>
            </p:cNvSpPr>
            <p:nvPr/>
          </p:nvSpPr>
          <p:spPr bwMode="auto">
            <a:xfrm>
              <a:off x="2736" y="1968"/>
              <a:ext cx="0" cy="192"/>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a:off x="1488" y="3456"/>
              <a:ext cx="576" cy="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8"/>
            <p:cNvSpPr>
              <a:spLocks noChangeShapeType="1"/>
            </p:cNvSpPr>
            <p:nvPr/>
          </p:nvSpPr>
          <p:spPr bwMode="auto">
            <a:xfrm>
              <a:off x="1488" y="2016"/>
              <a:ext cx="1248" cy="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1488" y="2016"/>
              <a:ext cx="0" cy="144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2736" y="3648"/>
              <a:ext cx="0" cy="24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11"/>
            <p:cNvSpPr>
              <a:spLocks noChangeArrowheads="1"/>
            </p:cNvSpPr>
            <p:nvPr/>
          </p:nvSpPr>
          <p:spPr bwMode="auto">
            <a:xfrm>
              <a:off x="2784" y="3614"/>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2400">
                  <a:ea typeface="宋体" charset="-122"/>
                  <a:cs typeface="Times New Roman" pitchFamily="18" charset="0"/>
                </a:rPr>
                <a:t>Y</a:t>
              </a:r>
            </a:p>
          </p:txBody>
        </p:sp>
        <p:sp>
          <p:nvSpPr>
            <p:cNvPr id="13" name="Rectangle 12"/>
            <p:cNvSpPr>
              <a:spLocks noChangeArrowheads="1"/>
            </p:cNvSpPr>
            <p:nvPr/>
          </p:nvSpPr>
          <p:spPr bwMode="auto">
            <a:xfrm>
              <a:off x="1632" y="3230"/>
              <a:ext cx="20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2400">
                  <a:ea typeface="宋体" charset="-122"/>
                  <a:cs typeface="Times New Roman" pitchFamily="18" charset="0"/>
                </a:rPr>
                <a:t>N</a:t>
              </a:r>
            </a:p>
          </p:txBody>
        </p:sp>
        <p:sp>
          <p:nvSpPr>
            <p:cNvPr id="14" name="AutoShape 13"/>
            <p:cNvSpPr>
              <a:spLocks noChangeArrowheads="1"/>
            </p:cNvSpPr>
            <p:nvPr/>
          </p:nvSpPr>
          <p:spPr bwMode="auto">
            <a:xfrm>
              <a:off x="2448" y="1200"/>
              <a:ext cx="528" cy="240"/>
            </a:xfrm>
            <a:prstGeom prst="flowChartAlternateProcess">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开 始</a:t>
              </a:r>
            </a:p>
          </p:txBody>
        </p:sp>
        <p:sp>
          <p:nvSpPr>
            <p:cNvPr id="15" name="AutoShape 14"/>
            <p:cNvSpPr>
              <a:spLocks noChangeArrowheads="1"/>
            </p:cNvSpPr>
            <p:nvPr/>
          </p:nvSpPr>
          <p:spPr bwMode="auto">
            <a:xfrm>
              <a:off x="2496" y="3888"/>
              <a:ext cx="528" cy="240"/>
            </a:xfrm>
            <a:prstGeom prst="flowChartAlternateProcess">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结 束</a:t>
              </a:r>
            </a:p>
          </p:txBody>
        </p:sp>
        <p:sp>
          <p:nvSpPr>
            <p:cNvPr id="16" name="Rectangle 15"/>
            <p:cNvSpPr>
              <a:spLocks noChangeArrowheads="1"/>
            </p:cNvSpPr>
            <p:nvPr/>
          </p:nvSpPr>
          <p:spPr bwMode="auto">
            <a:xfrm>
              <a:off x="2112" y="2160"/>
              <a:ext cx="1235" cy="325"/>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400">
                  <a:solidFill>
                    <a:srgbClr val="000000"/>
                  </a:solidFill>
                </a:rPr>
                <a:t>循环工作部分</a:t>
              </a:r>
            </a:p>
          </p:txBody>
        </p:sp>
        <p:sp>
          <p:nvSpPr>
            <p:cNvPr id="17" name="Rectangle 16"/>
            <p:cNvSpPr>
              <a:spLocks noChangeArrowheads="1"/>
            </p:cNvSpPr>
            <p:nvPr/>
          </p:nvSpPr>
          <p:spPr bwMode="auto">
            <a:xfrm>
              <a:off x="1920" y="2688"/>
              <a:ext cx="1600" cy="324"/>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400">
                  <a:solidFill>
                    <a:srgbClr val="000000"/>
                  </a:solidFill>
                </a:rPr>
                <a:t>循环参数调整部分</a:t>
              </a:r>
            </a:p>
          </p:txBody>
        </p:sp>
        <p:sp>
          <p:nvSpPr>
            <p:cNvPr id="18" name="Line 17"/>
            <p:cNvSpPr>
              <a:spLocks noChangeShapeType="1"/>
            </p:cNvSpPr>
            <p:nvPr/>
          </p:nvSpPr>
          <p:spPr bwMode="auto">
            <a:xfrm>
              <a:off x="2736" y="2496"/>
              <a:ext cx="0" cy="192"/>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2736" y="3024"/>
              <a:ext cx="0" cy="192"/>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20" name="矩形 19"/>
          <p:cNvSpPr/>
          <p:nvPr/>
        </p:nvSpPr>
        <p:spPr>
          <a:xfrm>
            <a:off x="276610" y="1456209"/>
            <a:ext cx="684803" cy="523220"/>
          </a:xfrm>
          <a:prstGeom prst="rect">
            <a:avLst/>
          </a:prstGeom>
        </p:spPr>
        <p:txBody>
          <a:bodyPr wrap="none">
            <a:spAutoFit/>
          </a:bodyPr>
          <a:lstStyle/>
          <a:p>
            <a:r>
              <a:rPr lang="en-US" altLang="zh-CN" sz="2800" b="1" dirty="0">
                <a:solidFill>
                  <a:srgbClr val="FF3300"/>
                </a:solidFill>
              </a:rPr>
              <a:t>(A)</a:t>
            </a:r>
            <a:endParaRPr lang="zh-CN" altLang="en-US" sz="2800" dirty="0"/>
          </a:p>
        </p:txBody>
      </p:sp>
      <p:grpSp>
        <p:nvGrpSpPr>
          <p:cNvPr id="21" name="组合 20"/>
          <p:cNvGrpSpPr/>
          <p:nvPr/>
        </p:nvGrpSpPr>
        <p:grpSpPr>
          <a:xfrm>
            <a:off x="5257800" y="1524000"/>
            <a:ext cx="3352800" cy="4724400"/>
            <a:chOff x="5105400" y="1905000"/>
            <a:chExt cx="3352800" cy="4724400"/>
          </a:xfrm>
        </p:grpSpPr>
        <p:sp>
          <p:nvSpPr>
            <p:cNvPr id="22" name="Line 2"/>
            <p:cNvSpPr>
              <a:spLocks noChangeShapeType="1"/>
            </p:cNvSpPr>
            <p:nvPr/>
          </p:nvSpPr>
          <p:spPr bwMode="auto">
            <a:xfrm>
              <a:off x="6781800" y="2286000"/>
              <a:ext cx="0" cy="30480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3" name="Rectangle 3"/>
            <p:cNvSpPr>
              <a:spLocks noChangeArrowheads="1"/>
            </p:cNvSpPr>
            <p:nvPr/>
          </p:nvSpPr>
          <p:spPr bwMode="auto">
            <a:xfrm>
              <a:off x="5791200" y="2590800"/>
              <a:ext cx="2030413" cy="454025"/>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000">
                  <a:solidFill>
                    <a:srgbClr val="000000"/>
                  </a:solidFill>
                </a:rPr>
                <a:t>初始化准备部分</a:t>
              </a:r>
            </a:p>
          </p:txBody>
        </p:sp>
        <p:sp>
          <p:nvSpPr>
            <p:cNvPr id="24" name="AutoShape 4"/>
            <p:cNvSpPr>
              <a:spLocks noChangeArrowheads="1"/>
            </p:cNvSpPr>
            <p:nvPr/>
          </p:nvSpPr>
          <p:spPr bwMode="auto">
            <a:xfrm>
              <a:off x="5562600" y="3352800"/>
              <a:ext cx="2438400" cy="685800"/>
            </a:xfrm>
            <a:prstGeom prst="flowChartDecision">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出口判定</a:t>
              </a:r>
            </a:p>
          </p:txBody>
        </p:sp>
        <p:sp>
          <p:nvSpPr>
            <p:cNvPr id="25" name="Line 5"/>
            <p:cNvSpPr>
              <a:spLocks noChangeShapeType="1"/>
            </p:cNvSpPr>
            <p:nvPr/>
          </p:nvSpPr>
          <p:spPr bwMode="auto">
            <a:xfrm>
              <a:off x="6781800" y="3048000"/>
              <a:ext cx="0" cy="30480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6" name="Line 6"/>
            <p:cNvSpPr>
              <a:spLocks noChangeShapeType="1"/>
            </p:cNvSpPr>
            <p:nvPr/>
          </p:nvSpPr>
          <p:spPr bwMode="auto">
            <a:xfrm>
              <a:off x="5105400" y="5867400"/>
              <a:ext cx="1676400" cy="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Line 7"/>
            <p:cNvSpPr>
              <a:spLocks noChangeShapeType="1"/>
            </p:cNvSpPr>
            <p:nvPr/>
          </p:nvSpPr>
          <p:spPr bwMode="auto">
            <a:xfrm>
              <a:off x="6781800" y="3124200"/>
              <a:ext cx="1676400" cy="0"/>
            </a:xfrm>
            <a:prstGeom prst="line">
              <a:avLst/>
            </a:prstGeom>
            <a:noFill/>
            <a:ln w="57150" cap="sq">
              <a:solidFill>
                <a:srgbClr val="008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8"/>
            <p:cNvSpPr>
              <a:spLocks noChangeShapeType="1"/>
            </p:cNvSpPr>
            <p:nvPr/>
          </p:nvSpPr>
          <p:spPr bwMode="auto">
            <a:xfrm>
              <a:off x="5105400" y="3733800"/>
              <a:ext cx="0" cy="213360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Line 9"/>
            <p:cNvSpPr>
              <a:spLocks noChangeShapeType="1"/>
            </p:cNvSpPr>
            <p:nvPr/>
          </p:nvSpPr>
          <p:spPr bwMode="auto">
            <a:xfrm>
              <a:off x="6781800" y="5867400"/>
              <a:ext cx="0" cy="38100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0" name="Rectangle 10"/>
            <p:cNvSpPr>
              <a:spLocks noChangeArrowheads="1"/>
            </p:cNvSpPr>
            <p:nvPr/>
          </p:nvSpPr>
          <p:spPr bwMode="auto">
            <a:xfrm>
              <a:off x="6934200" y="3886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2400">
                  <a:ea typeface="宋体" charset="-122"/>
                  <a:cs typeface="Times New Roman" pitchFamily="18" charset="0"/>
                </a:rPr>
                <a:t>Y</a:t>
              </a:r>
            </a:p>
          </p:txBody>
        </p:sp>
        <p:sp>
          <p:nvSpPr>
            <p:cNvPr id="31" name="Rectangle 11"/>
            <p:cNvSpPr>
              <a:spLocks noChangeArrowheads="1"/>
            </p:cNvSpPr>
            <p:nvPr/>
          </p:nvSpPr>
          <p:spPr bwMode="auto">
            <a:xfrm>
              <a:off x="5105400" y="3352800"/>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2400">
                  <a:ea typeface="宋体" charset="-122"/>
                  <a:cs typeface="Times New Roman" pitchFamily="18" charset="0"/>
                </a:rPr>
                <a:t>N</a:t>
              </a:r>
            </a:p>
          </p:txBody>
        </p:sp>
        <p:sp>
          <p:nvSpPr>
            <p:cNvPr id="32" name="AutoShape 12"/>
            <p:cNvSpPr>
              <a:spLocks noChangeArrowheads="1"/>
            </p:cNvSpPr>
            <p:nvPr/>
          </p:nvSpPr>
          <p:spPr bwMode="auto">
            <a:xfrm>
              <a:off x="6324600" y="1905000"/>
              <a:ext cx="838200" cy="381000"/>
            </a:xfrm>
            <a:prstGeom prst="flowChartAlternateProcess">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开 始</a:t>
              </a:r>
            </a:p>
          </p:txBody>
        </p:sp>
        <p:sp>
          <p:nvSpPr>
            <p:cNvPr id="33" name="AutoShape 13"/>
            <p:cNvSpPr>
              <a:spLocks noChangeArrowheads="1"/>
            </p:cNvSpPr>
            <p:nvPr/>
          </p:nvSpPr>
          <p:spPr bwMode="auto">
            <a:xfrm>
              <a:off x="6400800" y="6248400"/>
              <a:ext cx="838200" cy="381000"/>
            </a:xfrm>
            <a:prstGeom prst="flowChartAlternateProcess">
              <a:avLst/>
            </a:prstGeom>
            <a:solidFill>
              <a:schemeClr val="accent1"/>
            </a:solidFill>
            <a:ln w="38100" cap="sq">
              <a:solidFill>
                <a:schemeClr val="tx1"/>
              </a:solidFill>
              <a:miter lim="800000"/>
              <a:headEnd type="none" w="sm" len="sm"/>
              <a:tailEnd type="none" w="sm" len="sm"/>
            </a:ln>
          </p:spPr>
          <p:txBody>
            <a:bodyPr wrap="none" anchor="ctr"/>
            <a:lstStyle/>
            <a:p>
              <a:pPr algn="ctr" eaLnBrk="0" hangingPunct="0"/>
              <a:r>
                <a:rPr kumimoji="0" lang="zh-CN" altLang="en-US" sz="2400">
                  <a:solidFill>
                    <a:schemeClr val="tx1"/>
                  </a:solidFill>
                  <a:latin typeface="Times New Roman" pitchFamily="18" charset="0"/>
                </a:rPr>
                <a:t>结 束</a:t>
              </a:r>
            </a:p>
          </p:txBody>
        </p:sp>
        <p:sp>
          <p:nvSpPr>
            <p:cNvPr id="34" name="Rectangle 14"/>
            <p:cNvSpPr>
              <a:spLocks noChangeArrowheads="1"/>
            </p:cNvSpPr>
            <p:nvPr/>
          </p:nvSpPr>
          <p:spPr bwMode="auto">
            <a:xfrm>
              <a:off x="5943600" y="4267200"/>
              <a:ext cx="1774825" cy="454025"/>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000">
                  <a:solidFill>
                    <a:srgbClr val="000000"/>
                  </a:solidFill>
                </a:rPr>
                <a:t>循环工作部分</a:t>
              </a:r>
            </a:p>
          </p:txBody>
        </p:sp>
        <p:sp>
          <p:nvSpPr>
            <p:cNvPr id="35" name="Rectangle 15"/>
            <p:cNvSpPr>
              <a:spLocks noChangeArrowheads="1"/>
            </p:cNvSpPr>
            <p:nvPr/>
          </p:nvSpPr>
          <p:spPr bwMode="auto">
            <a:xfrm>
              <a:off x="5638800" y="5029200"/>
              <a:ext cx="2286000" cy="454025"/>
            </a:xfrm>
            <a:prstGeom prst="rect">
              <a:avLst/>
            </a:prstGeom>
            <a:noFill/>
            <a:ln w="57150"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000">
                  <a:solidFill>
                    <a:srgbClr val="000000"/>
                  </a:solidFill>
                </a:rPr>
                <a:t>循环参数调整部分</a:t>
              </a:r>
            </a:p>
          </p:txBody>
        </p:sp>
        <p:sp>
          <p:nvSpPr>
            <p:cNvPr id="36" name="Line 16"/>
            <p:cNvSpPr>
              <a:spLocks noChangeShapeType="1"/>
            </p:cNvSpPr>
            <p:nvPr/>
          </p:nvSpPr>
          <p:spPr bwMode="auto">
            <a:xfrm>
              <a:off x="6781800" y="4724400"/>
              <a:ext cx="0" cy="30480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7" name="Line 17"/>
            <p:cNvSpPr>
              <a:spLocks noChangeShapeType="1"/>
            </p:cNvSpPr>
            <p:nvPr/>
          </p:nvSpPr>
          <p:spPr bwMode="auto">
            <a:xfrm>
              <a:off x="6781800" y="5486400"/>
              <a:ext cx="0" cy="30480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20"/>
            <p:cNvSpPr>
              <a:spLocks noChangeShapeType="1"/>
            </p:cNvSpPr>
            <p:nvPr/>
          </p:nvSpPr>
          <p:spPr bwMode="auto">
            <a:xfrm>
              <a:off x="6781800" y="4038600"/>
              <a:ext cx="0" cy="228600"/>
            </a:xfrm>
            <a:prstGeom prst="line">
              <a:avLst/>
            </a:prstGeom>
            <a:noFill/>
            <a:ln w="5715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9" name="Line 21"/>
            <p:cNvSpPr>
              <a:spLocks noChangeShapeType="1"/>
            </p:cNvSpPr>
            <p:nvPr/>
          </p:nvSpPr>
          <p:spPr bwMode="auto">
            <a:xfrm>
              <a:off x="6781800" y="5791200"/>
              <a:ext cx="1676400" cy="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 name="Line 22"/>
            <p:cNvSpPr>
              <a:spLocks noChangeShapeType="1"/>
            </p:cNvSpPr>
            <p:nvPr/>
          </p:nvSpPr>
          <p:spPr bwMode="auto">
            <a:xfrm>
              <a:off x="8458200" y="3124200"/>
              <a:ext cx="0" cy="266700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1" name="Line 23"/>
            <p:cNvSpPr>
              <a:spLocks noChangeShapeType="1"/>
            </p:cNvSpPr>
            <p:nvPr/>
          </p:nvSpPr>
          <p:spPr bwMode="auto">
            <a:xfrm>
              <a:off x="5105400" y="3733800"/>
              <a:ext cx="533400" cy="0"/>
            </a:xfrm>
            <a:prstGeom prst="line">
              <a:avLst/>
            </a:prstGeom>
            <a:noFill/>
            <a:ln w="5715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2" name="矩形 41"/>
          <p:cNvSpPr/>
          <p:nvPr/>
        </p:nvSpPr>
        <p:spPr>
          <a:xfrm>
            <a:off x="5030197" y="1516460"/>
            <a:ext cx="684803" cy="523220"/>
          </a:xfrm>
          <a:prstGeom prst="rect">
            <a:avLst/>
          </a:prstGeom>
        </p:spPr>
        <p:txBody>
          <a:bodyPr wrap="none">
            <a:spAutoFit/>
          </a:bodyPr>
          <a:lstStyle/>
          <a:p>
            <a:r>
              <a:rPr lang="en-US" altLang="zh-CN" sz="2800" b="1" dirty="0" smtClean="0">
                <a:solidFill>
                  <a:srgbClr val="FF3300"/>
                </a:solidFill>
              </a:rPr>
              <a:t>(B)</a:t>
            </a:r>
            <a:endParaRPr lang="zh-CN" altLang="en-US" sz="2800" dirty="0"/>
          </a:p>
        </p:txBody>
      </p:sp>
    </p:spTree>
    <p:extLst>
      <p:ext uri="{BB962C8B-B14F-4D97-AF65-F5344CB8AC3E}">
        <p14:creationId xmlns:p14="http://schemas.microsoft.com/office/powerpoint/2010/main" val="349133350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609600" y="1412776"/>
            <a:ext cx="3657600" cy="609600"/>
          </a:xfrm>
          <a:prstGeom prst="rect">
            <a:avLst/>
          </a:prstGeom>
          <a:solidFill>
            <a:srgbClr val="9900CC"/>
          </a:solidFill>
          <a:ln w="9525">
            <a:solidFill>
              <a:srgbClr val="FFFFCC"/>
            </a:solidFill>
            <a:prstDash val="sysDot"/>
            <a:miter lim="800000"/>
            <a:headEnd/>
            <a:tailEnd/>
          </a:ln>
        </p:spPr>
        <p:txBody>
          <a:bodyPr anchor="ctr"/>
          <a:lstStyle/>
          <a:p>
            <a:r>
              <a:rPr lang="en-US" altLang="zh-CN" sz="3200" b="1" dirty="0">
                <a:solidFill>
                  <a:schemeClr val="bg1"/>
                </a:solidFill>
              </a:rPr>
              <a:t>2.</a:t>
            </a:r>
            <a:r>
              <a:rPr lang="zh-CN" altLang="en-US" sz="3200" b="1" dirty="0">
                <a:solidFill>
                  <a:schemeClr val="bg1"/>
                </a:solidFill>
              </a:rPr>
              <a:t>循环程序的组成</a:t>
            </a:r>
          </a:p>
        </p:txBody>
      </p:sp>
      <p:sp>
        <p:nvSpPr>
          <p:cNvPr id="4" name="Rectangle 3"/>
          <p:cNvSpPr>
            <a:spLocks noChangeArrowheads="1"/>
          </p:cNvSpPr>
          <p:nvPr/>
        </p:nvSpPr>
        <p:spPr bwMode="auto">
          <a:xfrm>
            <a:off x="609600" y="2250976"/>
            <a:ext cx="79390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en-US" altLang="zh-CN" sz="3200" b="1" dirty="0">
                <a:solidFill>
                  <a:schemeClr val="tx1"/>
                </a:solidFill>
              </a:rPr>
              <a:t>    </a:t>
            </a:r>
            <a:r>
              <a:rPr lang="zh-CN" altLang="en-US" sz="3200" b="1" dirty="0">
                <a:solidFill>
                  <a:schemeClr val="tx1"/>
                </a:solidFill>
              </a:rPr>
              <a:t>不管是哪一种循环结构，一个标准的循</a:t>
            </a:r>
          </a:p>
          <a:p>
            <a:pPr eaLnBrk="0" hangingPunct="0"/>
            <a:r>
              <a:rPr lang="zh-CN" altLang="en-US" sz="3200" b="1" dirty="0">
                <a:solidFill>
                  <a:schemeClr val="tx1"/>
                </a:solidFill>
              </a:rPr>
              <a:t>环程序应由以下四部分组成：</a:t>
            </a:r>
          </a:p>
        </p:txBody>
      </p:sp>
      <p:sp>
        <p:nvSpPr>
          <p:cNvPr id="5" name="AutoShape 4"/>
          <p:cNvSpPr>
            <a:spLocks/>
          </p:cNvSpPr>
          <p:nvPr/>
        </p:nvSpPr>
        <p:spPr bwMode="auto">
          <a:xfrm>
            <a:off x="1752600" y="3546376"/>
            <a:ext cx="228600" cy="2133600"/>
          </a:xfrm>
          <a:prstGeom prst="leftBrace">
            <a:avLst>
              <a:gd name="adj1" fmla="val 77778"/>
              <a:gd name="adj2" fmla="val 50000"/>
            </a:avLst>
          </a:prstGeom>
          <a:noFill/>
          <a:ln w="38100" cap="sq">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6" name="Rectangle 5"/>
          <p:cNvSpPr>
            <a:spLocks noChangeArrowheads="1"/>
          </p:cNvSpPr>
          <p:nvPr/>
        </p:nvSpPr>
        <p:spPr bwMode="auto">
          <a:xfrm>
            <a:off x="1981200" y="3317776"/>
            <a:ext cx="304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3200" b="1">
                <a:latin typeface="Times New Roman" pitchFamily="18" charset="0"/>
              </a:rPr>
              <a:t>初始化准备部分</a:t>
            </a:r>
            <a:endParaRPr lang="zh-CN" altLang="en-US" sz="3200" b="1"/>
          </a:p>
        </p:txBody>
      </p:sp>
      <p:sp>
        <p:nvSpPr>
          <p:cNvPr id="7" name="Rectangle 6"/>
          <p:cNvSpPr>
            <a:spLocks noChangeArrowheads="1"/>
          </p:cNvSpPr>
          <p:nvPr/>
        </p:nvSpPr>
        <p:spPr bwMode="auto">
          <a:xfrm>
            <a:off x="1981200" y="4003576"/>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spcBef>
                <a:spcPct val="50000"/>
              </a:spcBef>
            </a:pPr>
            <a:r>
              <a:rPr lang="zh-CN" altLang="en-US" sz="3200" b="1">
                <a:latin typeface="Times New Roman" pitchFamily="18" charset="0"/>
              </a:rPr>
              <a:t>循环工作部分</a:t>
            </a:r>
            <a:endParaRPr lang="zh-CN" altLang="en-US" sz="3200" b="1"/>
          </a:p>
        </p:txBody>
      </p:sp>
      <p:sp>
        <p:nvSpPr>
          <p:cNvPr id="8" name="Rectangle 7"/>
          <p:cNvSpPr>
            <a:spLocks noChangeArrowheads="1"/>
          </p:cNvSpPr>
          <p:nvPr/>
        </p:nvSpPr>
        <p:spPr bwMode="auto">
          <a:xfrm>
            <a:off x="1981200" y="4689376"/>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spcBef>
                <a:spcPct val="50000"/>
              </a:spcBef>
            </a:pPr>
            <a:r>
              <a:rPr lang="zh-CN" altLang="en-US" sz="3200" b="1">
                <a:latin typeface="Times New Roman" pitchFamily="18" charset="0"/>
              </a:rPr>
              <a:t>参数调整部分</a:t>
            </a:r>
            <a:endParaRPr lang="zh-CN" altLang="en-US" sz="3200" b="1"/>
          </a:p>
        </p:txBody>
      </p:sp>
      <p:sp>
        <p:nvSpPr>
          <p:cNvPr id="9" name="Rectangle 8"/>
          <p:cNvSpPr>
            <a:spLocks noChangeArrowheads="1"/>
          </p:cNvSpPr>
          <p:nvPr/>
        </p:nvSpPr>
        <p:spPr bwMode="auto">
          <a:xfrm>
            <a:off x="1981200" y="5298976"/>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spcBef>
                <a:spcPct val="50000"/>
              </a:spcBef>
            </a:pPr>
            <a:r>
              <a:rPr lang="zh-CN" altLang="en-US" sz="3200" b="1">
                <a:latin typeface="宋体" charset="-122"/>
              </a:rPr>
              <a:t>出口判定部分</a:t>
            </a:r>
            <a:r>
              <a:rPr lang="zh-CN" altLang="en-US" sz="3200" b="1"/>
              <a:t> </a:t>
            </a:r>
          </a:p>
        </p:txBody>
      </p:sp>
    </p:spTree>
    <p:extLst>
      <p:ext uri="{BB962C8B-B14F-4D97-AF65-F5344CB8AC3E}">
        <p14:creationId xmlns:p14="http://schemas.microsoft.com/office/powerpoint/2010/main" val="11286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pic>
        <p:nvPicPr>
          <p:cNvPr id="3" name="Picture 2"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6876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219200" y="1126901"/>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2800" b="1" dirty="0">
                <a:latin typeface="Times New Roman" pitchFamily="18" charset="0"/>
              </a:rPr>
              <a:t>初始化准备部分</a:t>
            </a:r>
            <a:endParaRPr lang="zh-CN" altLang="en-US" sz="2800" b="1" dirty="0"/>
          </a:p>
        </p:txBody>
      </p:sp>
      <p:pic>
        <p:nvPicPr>
          <p:cNvPr id="5" name="Picture 4"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2856"/>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1287176" y="1969676"/>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2800" b="1" dirty="0">
                <a:latin typeface="Times New Roman" pitchFamily="18" charset="0"/>
              </a:rPr>
              <a:t>循环工作部分</a:t>
            </a:r>
          </a:p>
        </p:txBody>
      </p:sp>
      <p:sp>
        <p:nvSpPr>
          <p:cNvPr id="7" name="Rectangle 6"/>
          <p:cNvSpPr>
            <a:spLocks noChangeArrowheads="1"/>
          </p:cNvSpPr>
          <p:nvPr/>
        </p:nvSpPr>
        <p:spPr bwMode="auto">
          <a:xfrm>
            <a:off x="948206" y="1628800"/>
            <a:ext cx="853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2000" b="1" dirty="0">
                <a:solidFill>
                  <a:schemeClr val="tx1"/>
                </a:solidFill>
              </a:rPr>
              <a:t>    </a:t>
            </a:r>
            <a:r>
              <a:rPr lang="zh-CN" altLang="en-US" sz="2000" b="1" dirty="0">
                <a:solidFill>
                  <a:schemeClr val="accent6"/>
                </a:solidFill>
              </a:rPr>
              <a:t>这是为循环做准备的，它不在循环体内。 </a:t>
            </a:r>
          </a:p>
        </p:txBody>
      </p:sp>
      <p:sp>
        <p:nvSpPr>
          <p:cNvPr id="8" name="Rectangle 7"/>
          <p:cNvSpPr>
            <a:spLocks noChangeArrowheads="1"/>
          </p:cNvSpPr>
          <p:nvPr/>
        </p:nvSpPr>
        <p:spPr bwMode="auto">
          <a:xfrm>
            <a:off x="772616" y="2437656"/>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2400" b="1" dirty="0">
                <a:solidFill>
                  <a:schemeClr val="accent6"/>
                </a:solidFill>
                <a:latin typeface="Times New Roman" pitchFamily="18" charset="0"/>
              </a:rPr>
              <a:t>        </a:t>
            </a:r>
            <a:r>
              <a:rPr lang="zh-CN" altLang="en-US" sz="2000" b="1" dirty="0">
                <a:solidFill>
                  <a:schemeClr val="accent6"/>
                </a:solidFill>
                <a:latin typeface="Times New Roman" pitchFamily="18" charset="0"/>
              </a:rPr>
              <a:t>这部分是循环程序解题所需的核心程序，题目要完成的功能在此进行。根据题目要求不同，这部分程序可以很简单，也可以很复杂，甚至是内循环嵌套外循环结构</a:t>
            </a:r>
            <a:r>
              <a:rPr lang="en-US" altLang="zh-CN" sz="2000" b="1" dirty="0">
                <a:solidFill>
                  <a:schemeClr val="accent6"/>
                </a:solidFill>
                <a:latin typeface="Times New Roman" pitchFamily="18" charset="0"/>
              </a:rPr>
              <a:t>——</a:t>
            </a:r>
            <a:r>
              <a:rPr lang="zh-CN" altLang="en-US" sz="2000" b="1" dirty="0">
                <a:solidFill>
                  <a:schemeClr val="accent6"/>
                </a:solidFill>
                <a:latin typeface="Times New Roman" pitchFamily="18" charset="0"/>
              </a:rPr>
              <a:t>多重循环程序。</a:t>
            </a:r>
          </a:p>
        </p:txBody>
      </p:sp>
      <p:pic>
        <p:nvPicPr>
          <p:cNvPr id="9" name="Picture 2"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21" y="3645024"/>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670655" y="3951362"/>
            <a:ext cx="75438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lnSpc>
                <a:spcPct val="130000"/>
              </a:lnSpc>
            </a:pPr>
            <a:r>
              <a:rPr lang="en-US" altLang="zh-CN" b="1" dirty="0">
                <a:solidFill>
                  <a:schemeClr val="accent6"/>
                </a:solidFill>
              </a:rPr>
              <a:t>    </a:t>
            </a:r>
            <a:r>
              <a:rPr lang="en-US" altLang="zh-CN" b="1" dirty="0" smtClean="0">
                <a:solidFill>
                  <a:schemeClr val="accent6"/>
                </a:solidFill>
              </a:rPr>
              <a:t>   </a:t>
            </a:r>
            <a:r>
              <a:rPr lang="zh-CN" altLang="en-US" sz="2000" b="1" dirty="0" smtClean="0">
                <a:solidFill>
                  <a:schemeClr val="accent6"/>
                </a:solidFill>
              </a:rPr>
              <a:t>这</a:t>
            </a:r>
            <a:r>
              <a:rPr lang="zh-CN" altLang="en-US" sz="2000" b="1" dirty="0">
                <a:solidFill>
                  <a:schemeClr val="accent6"/>
                </a:solidFill>
              </a:rPr>
              <a:t>部分主要用来更新某些数据或修正循环控制的参数，以保证每次循环所完成的功能不是完全重复的。</a:t>
            </a:r>
          </a:p>
        </p:txBody>
      </p:sp>
      <p:sp>
        <p:nvSpPr>
          <p:cNvPr id="11" name="Rectangle 3"/>
          <p:cNvSpPr>
            <a:spLocks noChangeArrowheads="1"/>
          </p:cNvSpPr>
          <p:nvPr/>
        </p:nvSpPr>
        <p:spPr bwMode="auto">
          <a:xfrm>
            <a:off x="1287176" y="3501008"/>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2800" b="1" dirty="0">
                <a:latin typeface="Times New Roman" pitchFamily="18" charset="0"/>
              </a:rPr>
              <a:t>参数调整部分</a:t>
            </a:r>
          </a:p>
        </p:txBody>
      </p:sp>
      <p:pic>
        <p:nvPicPr>
          <p:cNvPr id="12" name="Picture 2"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66" y="479954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1304755" y="4753505"/>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2800" b="1" dirty="0">
                <a:latin typeface="Times New Roman" pitchFamily="18" charset="0"/>
              </a:rPr>
              <a:t>循环出口判定部分</a:t>
            </a:r>
          </a:p>
        </p:txBody>
      </p:sp>
      <p:sp>
        <p:nvSpPr>
          <p:cNvPr id="14" name="Rectangle 4"/>
          <p:cNvSpPr>
            <a:spLocks noChangeArrowheads="1"/>
          </p:cNvSpPr>
          <p:nvPr/>
        </p:nvSpPr>
        <p:spPr bwMode="auto">
          <a:xfrm>
            <a:off x="592596" y="5157192"/>
            <a:ext cx="79038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pPr algn="just" eaLnBrk="0" hangingPunct="0">
              <a:lnSpc>
                <a:spcPct val="120000"/>
              </a:lnSpc>
            </a:pPr>
            <a:r>
              <a:rPr lang="en-US" altLang="zh-CN" sz="2000" b="1" dirty="0">
                <a:solidFill>
                  <a:schemeClr val="accent6"/>
                </a:solidFill>
              </a:rPr>
              <a:t>    </a:t>
            </a:r>
            <a:r>
              <a:rPr lang="zh-CN" altLang="en-US" sz="2000" b="1" dirty="0">
                <a:solidFill>
                  <a:schemeClr val="accent6"/>
                </a:solidFill>
              </a:rPr>
              <a:t>循环程序中至少要有一个出口判定，以保证循环程序正常结束。也有些循环程序有多个出口，程序可以有多个条件作为循环结束的控制，只要其中一个条件满足即可结束循环。</a:t>
            </a:r>
            <a:r>
              <a:rPr lang="zh-CN" altLang="en-US" b="1" dirty="0">
                <a:solidFill>
                  <a:schemeClr val="accent6"/>
                </a:solidFill>
              </a:rPr>
              <a:t>    </a:t>
            </a:r>
          </a:p>
        </p:txBody>
      </p:sp>
    </p:spTree>
    <p:extLst>
      <p:ext uri="{BB962C8B-B14F-4D97-AF65-F5344CB8AC3E}">
        <p14:creationId xmlns:p14="http://schemas.microsoft.com/office/powerpoint/2010/main" val="1262898166"/>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323528" y="990675"/>
            <a:ext cx="3276600" cy="609600"/>
          </a:xfrm>
          <a:prstGeom prst="rect">
            <a:avLst/>
          </a:prstGeom>
          <a:solidFill>
            <a:srgbClr val="9900CC"/>
          </a:solidFill>
          <a:ln w="9525">
            <a:solidFill>
              <a:srgbClr val="FFFFCC"/>
            </a:solidFill>
            <a:prstDash val="sysDot"/>
            <a:miter lim="800000"/>
            <a:headEnd/>
            <a:tailEnd/>
          </a:ln>
        </p:spPr>
        <p:txBody>
          <a:bodyPr anchor="ctr"/>
          <a:lstStyle/>
          <a:p>
            <a:r>
              <a:rPr lang="en-US" altLang="zh-CN" sz="3200" dirty="0">
                <a:solidFill>
                  <a:schemeClr val="bg1"/>
                </a:solidFill>
              </a:rPr>
              <a:t>3.</a:t>
            </a:r>
            <a:r>
              <a:rPr lang="zh-CN" altLang="en-US" sz="3200" dirty="0">
                <a:solidFill>
                  <a:schemeClr val="bg1"/>
                </a:solidFill>
              </a:rPr>
              <a:t>循环控制指令</a:t>
            </a:r>
          </a:p>
        </p:txBody>
      </p:sp>
      <p:sp>
        <p:nvSpPr>
          <p:cNvPr id="4" name="Rectangle 3"/>
          <p:cNvSpPr>
            <a:spLocks noChangeArrowheads="1"/>
          </p:cNvSpPr>
          <p:nvPr/>
        </p:nvSpPr>
        <p:spPr bwMode="auto">
          <a:xfrm>
            <a:off x="323528" y="1484784"/>
            <a:ext cx="7543800" cy="99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eaLnBrk="0" hangingPunct="0">
              <a:lnSpc>
                <a:spcPct val="130000"/>
              </a:lnSpc>
            </a:pPr>
            <a:r>
              <a:rPr lang="en-US" altLang="zh-CN" sz="2400" b="1" dirty="0">
                <a:solidFill>
                  <a:schemeClr val="tx1"/>
                </a:solidFill>
              </a:rPr>
              <a:t>    </a:t>
            </a:r>
            <a:r>
              <a:rPr lang="zh-CN" altLang="en-US" sz="2400" b="1" dirty="0">
                <a:solidFill>
                  <a:srgbClr val="000000"/>
                </a:solidFill>
              </a:rPr>
              <a:t>为了便于循环控制，</a:t>
            </a:r>
            <a:r>
              <a:rPr lang="en-US" altLang="zh-CN" sz="2400" b="1" dirty="0">
                <a:solidFill>
                  <a:srgbClr val="000000"/>
                </a:solidFill>
              </a:rPr>
              <a:t>8086/8088CPU </a:t>
            </a:r>
            <a:r>
              <a:rPr lang="zh-CN" altLang="en-US" sz="2400" b="1" dirty="0">
                <a:solidFill>
                  <a:srgbClr val="000000"/>
                </a:solidFill>
              </a:rPr>
              <a:t>专门设置了一类循环控制类指令</a:t>
            </a:r>
            <a:r>
              <a:rPr lang="en-US" altLang="zh-CN" sz="2400" b="1" dirty="0">
                <a:solidFill>
                  <a:srgbClr val="000000"/>
                </a:solidFill>
              </a:rPr>
              <a:t>:</a:t>
            </a:r>
          </a:p>
        </p:txBody>
      </p:sp>
      <p:sp>
        <p:nvSpPr>
          <p:cNvPr id="5" name="矩形 4"/>
          <p:cNvSpPr/>
          <p:nvPr/>
        </p:nvSpPr>
        <p:spPr>
          <a:xfrm>
            <a:off x="107504" y="2484097"/>
            <a:ext cx="8856984" cy="3785652"/>
          </a:xfrm>
          <a:prstGeom prst="rect">
            <a:avLst/>
          </a:prstGeom>
        </p:spPr>
        <p:txBody>
          <a:bodyPr wrap="square">
            <a:spAutoFit/>
          </a:bodyPr>
          <a:lstStyle/>
          <a:p>
            <a:r>
              <a:rPr lang="en-US" altLang="zh-CN" sz="2400" b="1" dirty="0">
                <a:latin typeface="Times New Roman" pitchFamily="18" charset="0"/>
                <a:ea typeface="宋体" charset="-122"/>
              </a:rPr>
              <a:t>LOOP </a:t>
            </a:r>
            <a:r>
              <a:rPr lang="en-US" altLang="zh-CN" sz="2400" b="1" dirty="0" smtClean="0">
                <a:latin typeface="Times New Roman" pitchFamily="18" charset="0"/>
                <a:ea typeface="宋体" charset="-122"/>
              </a:rPr>
              <a:t>    LABEL    </a:t>
            </a:r>
          </a:p>
          <a:p>
            <a:r>
              <a:rPr lang="en-US" altLang="zh-CN" sz="2400" b="1" dirty="0">
                <a:latin typeface="Times New Roman" pitchFamily="18" charset="0"/>
                <a:ea typeface="宋体" charset="-122"/>
              </a:rPr>
              <a:t> </a:t>
            </a:r>
            <a:r>
              <a:rPr lang="en-US" altLang="zh-CN" sz="2400" b="1" dirty="0" smtClean="0">
                <a:latin typeface="Times New Roman" pitchFamily="18" charset="0"/>
                <a:ea typeface="宋体" charset="-122"/>
              </a:rPr>
              <a:t>               </a:t>
            </a:r>
            <a:r>
              <a:rPr lang="zh-CN" altLang="en-US" sz="2400" b="1" dirty="0" smtClean="0">
                <a:latin typeface="Times New Roman" pitchFamily="18" charset="0"/>
                <a:ea typeface="宋体" charset="-122"/>
              </a:rPr>
              <a:t>；</a:t>
            </a:r>
            <a:r>
              <a:rPr lang="en-US" altLang="zh-CN" sz="2400" b="1" dirty="0" smtClean="0">
                <a:solidFill>
                  <a:srgbClr val="000000"/>
                </a:solidFill>
                <a:latin typeface="Times New Roman" pitchFamily="18" charset="0"/>
                <a:ea typeface="宋体" charset="-122"/>
              </a:rPr>
              <a:t>(</a:t>
            </a:r>
            <a:r>
              <a:rPr lang="en-US" altLang="zh-CN" sz="2400" b="1" dirty="0">
                <a:solidFill>
                  <a:srgbClr val="000000"/>
                </a:solidFill>
                <a:latin typeface="Times New Roman" pitchFamily="18" charset="0"/>
                <a:ea typeface="宋体" charset="-122"/>
              </a:rPr>
              <a:t>CX)←(CX)-1, (CX)≠0</a:t>
            </a:r>
            <a:r>
              <a:rPr lang="zh-CN" altLang="en-US" sz="2400" b="1" dirty="0">
                <a:solidFill>
                  <a:srgbClr val="000000"/>
                </a:solidFill>
                <a:latin typeface="Times New Roman" pitchFamily="18" charset="0"/>
                <a:ea typeface="宋体" charset="-122"/>
              </a:rPr>
              <a:t>时转</a:t>
            </a:r>
            <a:r>
              <a:rPr lang="en-US" altLang="zh-CN" sz="2400" b="1" dirty="0">
                <a:solidFill>
                  <a:srgbClr val="000000"/>
                </a:solidFill>
                <a:latin typeface="Times New Roman" pitchFamily="18" charset="0"/>
                <a:ea typeface="宋体" charset="-122"/>
              </a:rPr>
              <a:t>LABEL</a:t>
            </a:r>
          </a:p>
          <a:p>
            <a:r>
              <a:rPr lang="en-US" altLang="zh-CN" sz="2400" b="1" dirty="0">
                <a:latin typeface="Times New Roman" pitchFamily="18" charset="0"/>
                <a:ea typeface="宋体" charset="-122"/>
              </a:rPr>
              <a:t>LOOPZ/LOOPE </a:t>
            </a:r>
            <a:r>
              <a:rPr lang="en-US" altLang="zh-CN" sz="2400" b="1" dirty="0" smtClean="0">
                <a:latin typeface="Times New Roman" pitchFamily="18" charset="0"/>
                <a:ea typeface="宋体" charset="-122"/>
              </a:rPr>
              <a:t>    LABEL          </a:t>
            </a:r>
            <a:endParaRPr lang="en-US" altLang="zh-CN" sz="2400" b="1" dirty="0">
              <a:latin typeface="Times New Roman" pitchFamily="18" charset="0"/>
              <a:ea typeface="宋体" charset="-122"/>
            </a:endParaRPr>
          </a:p>
          <a:p>
            <a:r>
              <a:rPr lang="en-US" altLang="zh-CN" sz="2400" b="1" dirty="0">
                <a:latin typeface="Times New Roman" pitchFamily="18" charset="0"/>
                <a:ea typeface="宋体" charset="-122"/>
              </a:rPr>
              <a:t>                </a:t>
            </a:r>
            <a:r>
              <a:rPr lang="zh-CN" altLang="en-US" sz="2400" b="1" dirty="0">
                <a:solidFill>
                  <a:srgbClr val="000000"/>
                </a:solidFill>
                <a:latin typeface="Times New Roman" pitchFamily="18" charset="0"/>
                <a:ea typeface="宋体" charset="-122"/>
              </a:rPr>
              <a:t>；</a:t>
            </a:r>
            <a:r>
              <a:rPr lang="en-US" altLang="zh-CN" sz="2400" b="1" dirty="0">
                <a:solidFill>
                  <a:srgbClr val="000000"/>
                </a:solidFill>
                <a:latin typeface="Times New Roman" pitchFamily="18" charset="0"/>
                <a:ea typeface="宋体" charset="-122"/>
              </a:rPr>
              <a:t>(CX)←(CX)-1, (CX)≠0</a:t>
            </a:r>
            <a:r>
              <a:rPr lang="zh-CN" altLang="en-US" sz="2400" b="1" dirty="0">
                <a:solidFill>
                  <a:srgbClr val="000000"/>
                </a:solidFill>
                <a:latin typeface="Times New Roman" pitchFamily="18" charset="0"/>
                <a:ea typeface="宋体" charset="-122"/>
              </a:rPr>
              <a:t>且</a:t>
            </a:r>
            <a:r>
              <a:rPr lang="en-US" altLang="zh-CN" sz="2400" b="1" dirty="0">
                <a:solidFill>
                  <a:srgbClr val="000000"/>
                </a:solidFill>
                <a:latin typeface="Times New Roman" pitchFamily="18" charset="0"/>
                <a:ea typeface="宋体" charset="-122"/>
              </a:rPr>
              <a:t>ZF=1</a:t>
            </a:r>
            <a:r>
              <a:rPr lang="zh-CN" altLang="en-US" sz="2400" b="1" dirty="0">
                <a:solidFill>
                  <a:srgbClr val="000000"/>
                </a:solidFill>
                <a:latin typeface="Times New Roman" pitchFamily="18" charset="0"/>
                <a:ea typeface="宋体" charset="-122"/>
              </a:rPr>
              <a:t>时转</a:t>
            </a:r>
            <a:r>
              <a:rPr lang="en-US" altLang="zh-CN" sz="2400" b="1" dirty="0">
                <a:solidFill>
                  <a:srgbClr val="000000"/>
                </a:solidFill>
                <a:latin typeface="Times New Roman" pitchFamily="18" charset="0"/>
                <a:ea typeface="宋体" charset="-122"/>
              </a:rPr>
              <a:t>LABEL</a:t>
            </a:r>
          </a:p>
          <a:p>
            <a:r>
              <a:rPr lang="en-US" altLang="zh-CN" sz="2400" b="1" dirty="0">
                <a:latin typeface="Times New Roman" pitchFamily="18" charset="0"/>
                <a:ea typeface="宋体" charset="-122"/>
              </a:rPr>
              <a:t>LOOPNZ/LOOPNE </a:t>
            </a:r>
            <a:r>
              <a:rPr lang="en-US" altLang="zh-CN" sz="2400" b="1" dirty="0" smtClean="0">
                <a:latin typeface="Times New Roman" pitchFamily="18" charset="0"/>
                <a:ea typeface="宋体" charset="-122"/>
              </a:rPr>
              <a:t>     LABEL       </a:t>
            </a:r>
            <a:endParaRPr lang="en-US" altLang="zh-CN" sz="2400" b="1" dirty="0">
              <a:latin typeface="Times New Roman" pitchFamily="18" charset="0"/>
              <a:ea typeface="宋体" charset="-122"/>
            </a:endParaRPr>
          </a:p>
          <a:p>
            <a:r>
              <a:rPr lang="en-US" altLang="zh-CN" sz="2400" b="1" dirty="0">
                <a:latin typeface="Times New Roman" pitchFamily="18" charset="0"/>
                <a:ea typeface="宋体" charset="-122"/>
              </a:rPr>
              <a:t>               </a:t>
            </a:r>
            <a:r>
              <a:rPr lang="zh-CN" altLang="en-US" sz="2400" b="1" dirty="0">
                <a:solidFill>
                  <a:srgbClr val="000000"/>
                </a:solidFill>
                <a:latin typeface="Times New Roman" pitchFamily="18" charset="0"/>
                <a:ea typeface="宋体" charset="-122"/>
              </a:rPr>
              <a:t>；</a:t>
            </a:r>
            <a:r>
              <a:rPr lang="en-US" altLang="zh-CN" sz="2400" b="1" dirty="0">
                <a:solidFill>
                  <a:srgbClr val="000000"/>
                </a:solidFill>
                <a:latin typeface="Times New Roman" pitchFamily="18" charset="0"/>
                <a:ea typeface="宋体" charset="-122"/>
              </a:rPr>
              <a:t>(CX)←(CX)-1, (CX)≠0</a:t>
            </a:r>
            <a:r>
              <a:rPr lang="zh-CN" altLang="en-US" sz="2400" b="1" dirty="0">
                <a:solidFill>
                  <a:srgbClr val="000000"/>
                </a:solidFill>
                <a:latin typeface="Times New Roman" pitchFamily="18" charset="0"/>
                <a:ea typeface="宋体" charset="-122"/>
              </a:rPr>
              <a:t>且</a:t>
            </a:r>
            <a:r>
              <a:rPr lang="en-US" altLang="zh-CN" sz="2400" b="1" dirty="0">
                <a:solidFill>
                  <a:srgbClr val="000000"/>
                </a:solidFill>
                <a:latin typeface="Times New Roman" pitchFamily="18" charset="0"/>
                <a:ea typeface="宋体" charset="-122"/>
              </a:rPr>
              <a:t>ZF=0</a:t>
            </a:r>
            <a:r>
              <a:rPr lang="zh-CN" altLang="en-US" sz="2400" b="1" dirty="0">
                <a:solidFill>
                  <a:srgbClr val="000000"/>
                </a:solidFill>
                <a:latin typeface="Times New Roman" pitchFamily="18" charset="0"/>
                <a:ea typeface="宋体" charset="-122"/>
              </a:rPr>
              <a:t>时转</a:t>
            </a:r>
            <a:r>
              <a:rPr lang="en-US" altLang="zh-CN" sz="2400" b="1" dirty="0">
                <a:solidFill>
                  <a:srgbClr val="000000"/>
                </a:solidFill>
                <a:latin typeface="Times New Roman" pitchFamily="18" charset="0"/>
                <a:ea typeface="宋体" charset="-122"/>
              </a:rPr>
              <a:t>LABEL</a:t>
            </a:r>
          </a:p>
          <a:p>
            <a:r>
              <a:rPr lang="en-US" altLang="zh-CN" sz="2400" b="1" dirty="0" smtClean="0">
                <a:latin typeface="Times New Roman" pitchFamily="18" charset="0"/>
                <a:ea typeface="宋体" charset="-122"/>
              </a:rPr>
              <a:t>JCXZ    </a:t>
            </a:r>
            <a:r>
              <a:rPr lang="en-US" altLang="zh-CN" sz="2400" b="1" dirty="0">
                <a:latin typeface="Times New Roman" pitchFamily="18" charset="0"/>
                <a:ea typeface="宋体" charset="-122"/>
              </a:rPr>
              <a:t>LABEL                 </a:t>
            </a:r>
          </a:p>
          <a:p>
            <a:r>
              <a:rPr lang="en-US" altLang="zh-CN" sz="2400" b="1" dirty="0">
                <a:latin typeface="Times New Roman" pitchFamily="18" charset="0"/>
                <a:ea typeface="宋体" charset="-122"/>
              </a:rPr>
              <a:t>                            </a:t>
            </a:r>
            <a:r>
              <a:rPr lang="zh-CN" altLang="en-US" sz="2400" b="1" dirty="0">
                <a:solidFill>
                  <a:srgbClr val="000000"/>
                </a:solidFill>
                <a:latin typeface="Times New Roman" pitchFamily="18" charset="0"/>
                <a:ea typeface="宋体" charset="-122"/>
              </a:rPr>
              <a:t>；</a:t>
            </a:r>
            <a:r>
              <a:rPr lang="en-US" altLang="zh-CN" sz="2400" b="1" dirty="0">
                <a:solidFill>
                  <a:srgbClr val="000000"/>
                </a:solidFill>
                <a:latin typeface="Times New Roman" pitchFamily="18" charset="0"/>
                <a:ea typeface="宋体" charset="-122"/>
              </a:rPr>
              <a:t>CX=0</a:t>
            </a:r>
            <a:r>
              <a:rPr lang="zh-CN" altLang="en-US" sz="2400" b="1" dirty="0">
                <a:solidFill>
                  <a:srgbClr val="000000"/>
                </a:solidFill>
                <a:latin typeface="Times New Roman" pitchFamily="18" charset="0"/>
                <a:ea typeface="宋体" charset="-122"/>
              </a:rPr>
              <a:t>时转</a:t>
            </a:r>
            <a:r>
              <a:rPr lang="en-US" altLang="zh-CN" sz="2400" b="1" dirty="0">
                <a:solidFill>
                  <a:srgbClr val="000000"/>
                </a:solidFill>
                <a:latin typeface="Times New Roman" pitchFamily="18" charset="0"/>
                <a:ea typeface="宋体" charset="-122"/>
              </a:rPr>
              <a:t>LABEL</a:t>
            </a:r>
          </a:p>
          <a:p>
            <a:r>
              <a:rPr lang="zh-CN" altLang="en-US" sz="2400" b="1" dirty="0">
                <a:solidFill>
                  <a:srgbClr val="000000"/>
                </a:solidFill>
                <a:latin typeface="Times New Roman" pitchFamily="18" charset="0"/>
                <a:ea typeface="宋体" charset="-122"/>
              </a:rPr>
              <a:t>说明：</a:t>
            </a:r>
          </a:p>
          <a:p>
            <a:r>
              <a:rPr lang="zh-CN" altLang="en-US" sz="2400" b="1" dirty="0">
                <a:solidFill>
                  <a:srgbClr val="FF0000"/>
                </a:solidFill>
                <a:latin typeface="Times New Roman" pitchFamily="18" charset="0"/>
                <a:ea typeface="宋体" charset="-122"/>
              </a:rPr>
              <a:t>循环控制指令的寻址方式均为段内直接转移，而且为短转移方式。 </a:t>
            </a:r>
          </a:p>
        </p:txBody>
      </p:sp>
    </p:spTree>
    <p:extLst>
      <p:ext uri="{BB962C8B-B14F-4D97-AF65-F5344CB8AC3E}">
        <p14:creationId xmlns:p14="http://schemas.microsoft.com/office/powerpoint/2010/main" val="240272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628775"/>
            <a:ext cx="80645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FF0000"/>
                </a:solidFill>
              </a:rPr>
              <a:t>1. LOOP</a:t>
            </a:r>
            <a:r>
              <a:rPr lang="zh-CN" altLang="en-US" sz="2400" dirty="0">
                <a:solidFill>
                  <a:srgbClr val="FF0000"/>
                </a:solidFill>
              </a:rPr>
              <a:t>指令</a:t>
            </a:r>
          </a:p>
          <a:p>
            <a:pPr eaLnBrk="1" hangingPunct="1"/>
            <a:r>
              <a:rPr lang="en-US" altLang="zh-CN" sz="2400" dirty="0">
                <a:solidFill>
                  <a:srgbClr val="000000"/>
                </a:solidFill>
              </a:rPr>
              <a:t>LOOP</a:t>
            </a:r>
            <a:r>
              <a:rPr lang="zh-CN" altLang="en-US" sz="2400" dirty="0">
                <a:solidFill>
                  <a:srgbClr val="000000"/>
                </a:solidFill>
              </a:rPr>
              <a:t>（</a:t>
            </a:r>
            <a:r>
              <a:rPr lang="en-US" altLang="zh-CN" sz="2400" dirty="0">
                <a:solidFill>
                  <a:srgbClr val="000000"/>
                </a:solidFill>
              </a:rPr>
              <a:t>Loop</a:t>
            </a:r>
            <a:r>
              <a:rPr lang="zh-CN" altLang="en-US" sz="2400" dirty="0">
                <a:solidFill>
                  <a:srgbClr val="000000"/>
                </a:solidFill>
              </a:rPr>
              <a:t>）指令为常用的循环控制指令，（</a:t>
            </a:r>
            <a:r>
              <a:rPr lang="en-US" altLang="zh-CN" sz="2400" dirty="0">
                <a:solidFill>
                  <a:srgbClr val="000000"/>
                </a:solidFill>
              </a:rPr>
              <a:t>CX</a:t>
            </a:r>
            <a:r>
              <a:rPr lang="zh-CN" altLang="en-US" sz="2400" dirty="0">
                <a:solidFill>
                  <a:srgbClr val="000000"/>
                </a:solidFill>
              </a:rPr>
              <a:t>）的内容为设定的循环次数，每循环一次（</a:t>
            </a:r>
            <a:r>
              <a:rPr lang="en-US" altLang="zh-CN" sz="2400" dirty="0">
                <a:solidFill>
                  <a:srgbClr val="000000"/>
                </a:solidFill>
              </a:rPr>
              <a:t>CX</a:t>
            </a:r>
            <a:r>
              <a:rPr lang="zh-CN" altLang="en-US" sz="2400" dirty="0">
                <a:solidFill>
                  <a:srgbClr val="000000"/>
                </a:solidFill>
              </a:rPr>
              <a:t>）的内容减</a:t>
            </a:r>
            <a:r>
              <a:rPr lang="en-US" altLang="zh-CN" sz="2400" dirty="0">
                <a:solidFill>
                  <a:srgbClr val="000000"/>
                </a:solidFill>
              </a:rPr>
              <a:t>1</a:t>
            </a:r>
            <a:r>
              <a:rPr lang="zh-CN" altLang="en-US" sz="2400" dirty="0">
                <a:solidFill>
                  <a:srgbClr val="000000"/>
                </a:solidFill>
              </a:rPr>
              <a:t>，直到（</a:t>
            </a:r>
            <a:r>
              <a:rPr lang="en-US" altLang="zh-CN" sz="2400" dirty="0">
                <a:solidFill>
                  <a:srgbClr val="000000"/>
                </a:solidFill>
              </a:rPr>
              <a:t>CX</a:t>
            </a:r>
            <a:r>
              <a:rPr lang="zh-CN" altLang="en-US" sz="2400" dirty="0">
                <a:solidFill>
                  <a:srgbClr val="000000"/>
                </a:solidFill>
              </a:rPr>
              <a:t>）为零时退出循环。其循环结构为：</a:t>
            </a:r>
          </a:p>
          <a:p>
            <a:pPr eaLnBrk="1" hangingPunct="1"/>
            <a:r>
              <a:rPr lang="zh-CN" altLang="en-US" sz="2400" dirty="0">
                <a:solidFill>
                  <a:srgbClr val="000000"/>
                </a:solidFill>
              </a:rPr>
              <a:t>   	</a:t>
            </a:r>
            <a:r>
              <a:rPr lang="en-US" altLang="zh-CN" sz="2400" dirty="0">
                <a:solidFill>
                  <a:srgbClr val="1327E7"/>
                </a:solidFill>
              </a:rPr>
              <a:t>MOV  CX, </a:t>
            </a:r>
            <a:r>
              <a:rPr lang="zh-CN" altLang="en-US" sz="2400" dirty="0">
                <a:solidFill>
                  <a:srgbClr val="1327E7"/>
                </a:solidFill>
              </a:rPr>
              <a:t>次数</a:t>
            </a:r>
          </a:p>
          <a:p>
            <a:pPr eaLnBrk="1" hangingPunct="1"/>
            <a:r>
              <a:rPr lang="zh-CN" altLang="en-US" sz="2400" dirty="0">
                <a:solidFill>
                  <a:srgbClr val="1327E7"/>
                </a:solidFill>
              </a:rPr>
              <a:t>  		；循环准备</a:t>
            </a:r>
          </a:p>
          <a:p>
            <a:pPr eaLnBrk="1" hangingPunct="1"/>
            <a:r>
              <a:rPr lang="zh-CN" altLang="en-US" sz="2400" dirty="0">
                <a:solidFill>
                  <a:srgbClr val="1327E7"/>
                </a:solidFill>
              </a:rPr>
              <a:t>标号：</a:t>
            </a:r>
          </a:p>
          <a:p>
            <a:pPr eaLnBrk="1" hangingPunct="1"/>
            <a:r>
              <a:rPr lang="zh-CN" altLang="en-US" sz="2400" dirty="0">
                <a:solidFill>
                  <a:srgbClr val="1327E7"/>
                </a:solidFill>
              </a:rPr>
              <a:t>  		；循环体</a:t>
            </a:r>
          </a:p>
          <a:p>
            <a:pPr eaLnBrk="1" hangingPunct="1"/>
            <a:r>
              <a:rPr lang="zh-CN" altLang="en-US" sz="2400" dirty="0">
                <a:solidFill>
                  <a:srgbClr val="1327E7"/>
                </a:solidFill>
              </a:rPr>
              <a:t>    	</a:t>
            </a:r>
            <a:r>
              <a:rPr lang="en-US" altLang="zh-CN" sz="2400" dirty="0">
                <a:solidFill>
                  <a:srgbClr val="1327E7"/>
                </a:solidFill>
              </a:rPr>
              <a:t>LOOP  </a:t>
            </a:r>
            <a:r>
              <a:rPr lang="zh-CN" altLang="en-US" sz="2400" dirty="0">
                <a:solidFill>
                  <a:srgbClr val="1327E7"/>
                </a:solidFill>
              </a:rPr>
              <a:t>标号</a:t>
            </a:r>
          </a:p>
          <a:p>
            <a:pPr eaLnBrk="1" hangingPunct="1"/>
            <a:r>
              <a:rPr lang="zh-CN" altLang="en-US" sz="2400" dirty="0">
                <a:solidFill>
                  <a:srgbClr val="000000"/>
                </a:solidFill>
              </a:rPr>
              <a:t>这里的</a:t>
            </a:r>
            <a:r>
              <a:rPr lang="zh-CN" altLang="en-US" sz="2400" dirty="0">
                <a:solidFill>
                  <a:srgbClr val="000000"/>
                </a:solidFill>
                <a:latin typeface="Times New Roman" pitchFamily="18" charset="0"/>
              </a:rPr>
              <a:t>“</a:t>
            </a:r>
            <a:r>
              <a:rPr lang="zh-CN" altLang="en-US" sz="2400" dirty="0">
                <a:solidFill>
                  <a:srgbClr val="000000"/>
                </a:solidFill>
              </a:rPr>
              <a:t>标号</a:t>
            </a:r>
            <a:r>
              <a:rPr lang="zh-CN" altLang="en-US" sz="2400" dirty="0">
                <a:solidFill>
                  <a:srgbClr val="000000"/>
                </a:solidFill>
                <a:latin typeface="Times New Roman" pitchFamily="18" charset="0"/>
              </a:rPr>
              <a:t>”</a:t>
            </a:r>
            <a:r>
              <a:rPr lang="zh-CN" altLang="en-US" sz="2400" dirty="0">
                <a:solidFill>
                  <a:srgbClr val="000000"/>
                </a:solidFill>
              </a:rPr>
              <a:t>与</a:t>
            </a:r>
            <a:r>
              <a:rPr lang="zh-CN" altLang="en-US" sz="2400" dirty="0">
                <a:solidFill>
                  <a:srgbClr val="000000"/>
                </a:solidFill>
                <a:latin typeface="Times New Roman" pitchFamily="18" charset="0"/>
              </a:rPr>
              <a:t>“</a:t>
            </a:r>
            <a:r>
              <a:rPr lang="en-US" altLang="zh-CN" sz="2400" dirty="0">
                <a:solidFill>
                  <a:srgbClr val="000000"/>
                </a:solidFill>
              </a:rPr>
              <a:t>LOOP  </a:t>
            </a:r>
            <a:r>
              <a:rPr lang="zh-CN" altLang="en-US" sz="2400" dirty="0">
                <a:solidFill>
                  <a:srgbClr val="000000"/>
                </a:solidFill>
              </a:rPr>
              <a:t>标号</a:t>
            </a:r>
            <a:r>
              <a:rPr lang="zh-CN" altLang="en-US" sz="2400" dirty="0">
                <a:solidFill>
                  <a:srgbClr val="000000"/>
                </a:solidFill>
                <a:latin typeface="Times New Roman" pitchFamily="18" charset="0"/>
              </a:rPr>
              <a:t>”</a:t>
            </a:r>
            <a:r>
              <a:rPr lang="zh-CN" altLang="en-US" sz="2400" dirty="0">
                <a:solidFill>
                  <a:srgbClr val="000000"/>
                </a:solidFill>
              </a:rPr>
              <a:t>指令之间至多包含</a:t>
            </a:r>
            <a:r>
              <a:rPr lang="en-US" altLang="zh-CN" sz="2400" dirty="0">
                <a:solidFill>
                  <a:srgbClr val="000000"/>
                </a:solidFill>
              </a:rPr>
              <a:t>128</a:t>
            </a:r>
            <a:r>
              <a:rPr lang="zh-CN" altLang="en-US" sz="2400" dirty="0">
                <a:solidFill>
                  <a:srgbClr val="000000"/>
                </a:solidFill>
              </a:rPr>
              <a:t>字节，这是因为循环控制指令为短转移指令。</a:t>
            </a:r>
            <a:r>
              <a:rPr lang="zh-CN" altLang="en-US" dirty="0"/>
              <a:t> </a:t>
            </a:r>
          </a:p>
        </p:txBody>
      </p:sp>
    </p:spTree>
    <p:extLst>
      <p:ext uri="{BB962C8B-B14F-4D97-AF65-F5344CB8AC3E}">
        <p14:creationId xmlns:p14="http://schemas.microsoft.com/office/powerpoint/2010/main" val="1951224841"/>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4"/>
          <p:cNvSpPr txBox="1">
            <a:spLocks noChangeArrowheads="1"/>
          </p:cNvSpPr>
          <p:nvPr/>
        </p:nvSpPr>
        <p:spPr bwMode="auto">
          <a:xfrm>
            <a:off x="755650" y="1226145"/>
            <a:ext cx="7920038"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FF0000"/>
                </a:solidFill>
              </a:rPr>
              <a:t>2. LOOPZ/LOOPE</a:t>
            </a:r>
            <a:r>
              <a:rPr lang="zh-CN" altLang="en-US" sz="2400" dirty="0">
                <a:solidFill>
                  <a:srgbClr val="FF0000"/>
                </a:solidFill>
              </a:rPr>
              <a:t>指令</a:t>
            </a:r>
          </a:p>
          <a:p>
            <a:pPr eaLnBrk="1" hangingPunct="1"/>
            <a:r>
              <a:rPr lang="en-US" altLang="zh-CN" sz="2400" dirty="0">
                <a:solidFill>
                  <a:srgbClr val="000000"/>
                </a:solidFill>
              </a:rPr>
              <a:t>LOOPZ/LOOPE</a:t>
            </a:r>
            <a:r>
              <a:rPr lang="zh-CN" altLang="en-US" sz="2400" dirty="0">
                <a:solidFill>
                  <a:srgbClr val="000000"/>
                </a:solidFill>
              </a:rPr>
              <a:t>（</a:t>
            </a:r>
            <a:r>
              <a:rPr lang="en-US" altLang="zh-CN" sz="2400" dirty="0">
                <a:solidFill>
                  <a:srgbClr val="000000"/>
                </a:solidFill>
              </a:rPr>
              <a:t>Loop if zero/equal</a:t>
            </a:r>
            <a:r>
              <a:rPr lang="zh-CN" altLang="en-US" sz="2400" dirty="0">
                <a:solidFill>
                  <a:srgbClr val="000000"/>
                </a:solidFill>
              </a:rPr>
              <a:t>）指令与</a:t>
            </a:r>
            <a:r>
              <a:rPr lang="en-US" altLang="zh-CN" sz="2400" dirty="0">
                <a:solidFill>
                  <a:srgbClr val="000000"/>
                </a:solidFill>
              </a:rPr>
              <a:t>LOOP</a:t>
            </a:r>
            <a:r>
              <a:rPr lang="zh-CN" altLang="en-US" sz="2400" dirty="0">
                <a:solidFill>
                  <a:srgbClr val="000000"/>
                </a:solidFill>
              </a:rPr>
              <a:t>指令类似，只是当</a:t>
            </a:r>
            <a:r>
              <a:rPr lang="en-US" altLang="zh-CN" sz="2400" dirty="0">
                <a:solidFill>
                  <a:srgbClr val="000000"/>
                </a:solidFill>
              </a:rPr>
              <a:t>(CX)≠0</a:t>
            </a:r>
            <a:r>
              <a:rPr lang="zh-CN" altLang="en-US" sz="2400" dirty="0">
                <a:solidFill>
                  <a:srgbClr val="000000"/>
                </a:solidFill>
              </a:rPr>
              <a:t>且</a:t>
            </a:r>
            <a:r>
              <a:rPr lang="en-US" altLang="zh-CN" sz="2400" dirty="0">
                <a:solidFill>
                  <a:srgbClr val="000000"/>
                </a:solidFill>
              </a:rPr>
              <a:t>ZF=1</a:t>
            </a:r>
            <a:r>
              <a:rPr lang="zh-CN" altLang="en-US" sz="2400" dirty="0">
                <a:solidFill>
                  <a:srgbClr val="000000"/>
                </a:solidFill>
              </a:rPr>
              <a:t>时才转至</a:t>
            </a:r>
            <a:r>
              <a:rPr lang="en-US" altLang="zh-CN" sz="2400" dirty="0">
                <a:solidFill>
                  <a:srgbClr val="000000"/>
                </a:solidFill>
              </a:rPr>
              <a:t>LABEL</a:t>
            </a:r>
            <a:r>
              <a:rPr lang="zh-CN" altLang="en-US" sz="2400" dirty="0">
                <a:solidFill>
                  <a:srgbClr val="000000"/>
                </a:solidFill>
              </a:rPr>
              <a:t>，因此是否循环，除了与设定的循环次数有关外，还与循环中设定的条件是否满足有关。例如：</a:t>
            </a:r>
          </a:p>
          <a:p>
            <a:pPr eaLnBrk="1" hangingPunct="1"/>
            <a:r>
              <a:rPr lang="zh-CN" altLang="en-US" sz="2400" dirty="0">
                <a:solidFill>
                  <a:srgbClr val="000000"/>
                </a:solidFill>
              </a:rPr>
              <a:t>      </a:t>
            </a:r>
            <a:r>
              <a:rPr lang="en-US" altLang="zh-CN" sz="2400" dirty="0">
                <a:solidFill>
                  <a:srgbClr val="1327E7"/>
                </a:solidFill>
              </a:rPr>
              <a:t>MOV CX, 10</a:t>
            </a:r>
          </a:p>
          <a:p>
            <a:pPr eaLnBrk="1" hangingPunct="1"/>
            <a:r>
              <a:rPr lang="en-US" altLang="zh-CN" sz="2400" dirty="0">
                <a:solidFill>
                  <a:srgbClr val="1327E7"/>
                </a:solidFill>
              </a:rPr>
              <a:t>        </a:t>
            </a:r>
          </a:p>
          <a:p>
            <a:pPr eaLnBrk="1" hangingPunct="1"/>
            <a:r>
              <a:rPr lang="en-US" altLang="zh-CN" sz="2400" dirty="0">
                <a:solidFill>
                  <a:srgbClr val="1327E7"/>
                </a:solidFill>
              </a:rPr>
              <a:t>  L1:</a:t>
            </a:r>
          </a:p>
          <a:p>
            <a:pPr eaLnBrk="1" hangingPunct="1"/>
            <a:r>
              <a:rPr lang="en-US" altLang="zh-CN" sz="2400" dirty="0">
                <a:solidFill>
                  <a:srgbClr val="1327E7"/>
                </a:solidFill>
              </a:rPr>
              <a:t>         </a:t>
            </a:r>
          </a:p>
          <a:p>
            <a:pPr eaLnBrk="1" hangingPunct="1"/>
            <a:r>
              <a:rPr lang="en-US" altLang="zh-CN" sz="2400" dirty="0">
                <a:solidFill>
                  <a:srgbClr val="1327E7"/>
                </a:solidFill>
              </a:rPr>
              <a:t>      CMP AX,BX </a:t>
            </a:r>
            <a:r>
              <a:rPr lang="zh-CN" altLang="en-US" sz="2400" dirty="0">
                <a:solidFill>
                  <a:srgbClr val="1327E7"/>
                </a:solidFill>
              </a:rPr>
              <a:t>；</a:t>
            </a:r>
            <a:r>
              <a:rPr lang="zh-CN" altLang="en-US" sz="2400" dirty="0">
                <a:solidFill>
                  <a:schemeClr val="accent6"/>
                </a:solidFill>
              </a:rPr>
              <a:t>若</a:t>
            </a:r>
            <a:r>
              <a:rPr lang="en-US" altLang="zh-CN" sz="2400" dirty="0">
                <a:solidFill>
                  <a:schemeClr val="accent6"/>
                </a:solidFill>
              </a:rPr>
              <a:t>(AX)≠(BX)</a:t>
            </a:r>
            <a:r>
              <a:rPr lang="zh-CN" altLang="en-US" sz="2400" dirty="0">
                <a:solidFill>
                  <a:schemeClr val="accent6"/>
                </a:solidFill>
              </a:rPr>
              <a:t>，即</a:t>
            </a:r>
            <a:r>
              <a:rPr lang="en-US" altLang="zh-CN" sz="2400" dirty="0">
                <a:solidFill>
                  <a:schemeClr val="accent6"/>
                </a:solidFill>
              </a:rPr>
              <a:t>ZF=0,</a:t>
            </a:r>
            <a:r>
              <a:rPr lang="zh-CN" altLang="en-US" sz="2400" dirty="0">
                <a:solidFill>
                  <a:schemeClr val="accent6"/>
                </a:solidFill>
              </a:rPr>
              <a:t>则退出循环</a:t>
            </a:r>
          </a:p>
          <a:p>
            <a:pPr eaLnBrk="1" hangingPunct="1"/>
            <a:r>
              <a:rPr lang="zh-CN" altLang="en-US" sz="2400" dirty="0">
                <a:solidFill>
                  <a:srgbClr val="1327E7"/>
                </a:solidFill>
              </a:rPr>
              <a:t>      </a:t>
            </a:r>
            <a:r>
              <a:rPr lang="en-US" altLang="zh-CN" sz="2400" dirty="0">
                <a:solidFill>
                  <a:srgbClr val="1327E7"/>
                </a:solidFill>
              </a:rPr>
              <a:t>LOOPZ L1</a:t>
            </a:r>
          </a:p>
          <a:p>
            <a:pPr eaLnBrk="1" hangingPunct="1"/>
            <a:r>
              <a:rPr lang="zh-CN" altLang="en-US" sz="2400" dirty="0">
                <a:solidFill>
                  <a:srgbClr val="000000"/>
                </a:solidFill>
              </a:rPr>
              <a:t>这种指令非常适合于在指定区域中查找不同的</a:t>
            </a:r>
            <a:r>
              <a:rPr lang="zh-CN" altLang="en-US" sz="2400" dirty="0">
                <a:solidFill>
                  <a:srgbClr val="000000"/>
                </a:solidFill>
                <a:latin typeface="Times New Roman" pitchFamily="18" charset="0"/>
              </a:rPr>
              <a:t>“</a:t>
            </a:r>
            <a:r>
              <a:rPr lang="zh-CN" altLang="en-US" sz="2400" dirty="0">
                <a:solidFill>
                  <a:srgbClr val="000000"/>
                </a:solidFill>
              </a:rPr>
              <a:t>字符</a:t>
            </a:r>
            <a:r>
              <a:rPr lang="zh-CN" altLang="en-US" sz="2400" dirty="0">
                <a:solidFill>
                  <a:srgbClr val="000000"/>
                </a:solidFill>
                <a:latin typeface="Times New Roman" pitchFamily="18" charset="0"/>
              </a:rPr>
              <a:t>”</a:t>
            </a:r>
            <a:r>
              <a:rPr lang="zh-CN" altLang="en-US" sz="2400" dirty="0">
                <a:solidFill>
                  <a:srgbClr val="000000"/>
                </a:solidFill>
              </a:rPr>
              <a:t>，当找到不同的</a:t>
            </a:r>
            <a:r>
              <a:rPr lang="zh-CN" altLang="en-US" sz="2400" dirty="0">
                <a:solidFill>
                  <a:srgbClr val="000000"/>
                </a:solidFill>
                <a:latin typeface="Times New Roman" pitchFamily="18" charset="0"/>
              </a:rPr>
              <a:t>“</a:t>
            </a:r>
            <a:r>
              <a:rPr lang="zh-CN" altLang="en-US" sz="2400" dirty="0">
                <a:solidFill>
                  <a:srgbClr val="000000"/>
                </a:solidFill>
              </a:rPr>
              <a:t>字符</a:t>
            </a:r>
            <a:r>
              <a:rPr lang="zh-CN" altLang="en-US" sz="2400" dirty="0">
                <a:solidFill>
                  <a:srgbClr val="000000"/>
                </a:solidFill>
                <a:latin typeface="Times New Roman" pitchFamily="18" charset="0"/>
              </a:rPr>
              <a:t>”</a:t>
            </a:r>
            <a:r>
              <a:rPr lang="zh-CN" altLang="en-US" sz="2400" dirty="0">
                <a:solidFill>
                  <a:srgbClr val="000000"/>
                </a:solidFill>
              </a:rPr>
              <a:t>时，会自动提出循环。</a:t>
            </a:r>
            <a:r>
              <a:rPr lang="zh-CN" altLang="en-US" dirty="0"/>
              <a:t> </a:t>
            </a:r>
          </a:p>
        </p:txBody>
      </p:sp>
    </p:spTree>
    <p:extLst>
      <p:ext uri="{BB962C8B-B14F-4D97-AF65-F5344CB8AC3E}">
        <p14:creationId xmlns:p14="http://schemas.microsoft.com/office/powerpoint/2010/main" val="41366001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412776"/>
            <a:ext cx="7991475"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FF0000"/>
                </a:solidFill>
              </a:rPr>
              <a:t>3. LOOPNZ/LOOPNE</a:t>
            </a:r>
          </a:p>
          <a:p>
            <a:pPr eaLnBrk="1" hangingPunct="1"/>
            <a:r>
              <a:rPr lang="en-US" altLang="zh-CN" sz="2400" dirty="0">
                <a:solidFill>
                  <a:srgbClr val="000000"/>
                </a:solidFill>
              </a:rPr>
              <a:t>LOOPNZ/LOOPNE</a:t>
            </a:r>
            <a:r>
              <a:rPr lang="zh-CN" altLang="en-US" sz="2400" dirty="0">
                <a:solidFill>
                  <a:srgbClr val="000000"/>
                </a:solidFill>
              </a:rPr>
              <a:t>（</a:t>
            </a:r>
            <a:r>
              <a:rPr lang="en-US" altLang="zh-CN" sz="2400" dirty="0">
                <a:solidFill>
                  <a:srgbClr val="000000"/>
                </a:solidFill>
              </a:rPr>
              <a:t>Loop if not zero/not equal</a:t>
            </a:r>
            <a:r>
              <a:rPr lang="zh-CN" altLang="en-US" sz="2400" dirty="0">
                <a:solidFill>
                  <a:srgbClr val="000000"/>
                </a:solidFill>
              </a:rPr>
              <a:t>）指令的功能与</a:t>
            </a:r>
            <a:r>
              <a:rPr lang="en-US" altLang="zh-CN" sz="2400" dirty="0">
                <a:solidFill>
                  <a:srgbClr val="000000"/>
                </a:solidFill>
              </a:rPr>
              <a:t>LOOPZ/LOOPE</a:t>
            </a:r>
            <a:r>
              <a:rPr lang="zh-CN" altLang="en-US" sz="2400" dirty="0">
                <a:solidFill>
                  <a:srgbClr val="000000"/>
                </a:solidFill>
              </a:rPr>
              <a:t>指令相反，只是当</a:t>
            </a:r>
            <a:r>
              <a:rPr lang="en-US" altLang="zh-CN" sz="2400" dirty="0">
                <a:solidFill>
                  <a:srgbClr val="000000"/>
                </a:solidFill>
              </a:rPr>
              <a:t>(CX)≠0</a:t>
            </a:r>
            <a:r>
              <a:rPr lang="zh-CN" altLang="en-US" sz="2400" dirty="0">
                <a:solidFill>
                  <a:srgbClr val="000000"/>
                </a:solidFill>
              </a:rPr>
              <a:t>且</a:t>
            </a:r>
            <a:r>
              <a:rPr lang="en-US" altLang="zh-CN" sz="2400" dirty="0">
                <a:solidFill>
                  <a:srgbClr val="000000"/>
                </a:solidFill>
              </a:rPr>
              <a:t>ZF=0</a:t>
            </a:r>
            <a:r>
              <a:rPr lang="zh-CN" altLang="en-US" sz="2400" dirty="0">
                <a:solidFill>
                  <a:srgbClr val="000000"/>
                </a:solidFill>
              </a:rPr>
              <a:t>时才转至</a:t>
            </a:r>
            <a:r>
              <a:rPr lang="en-US" altLang="zh-CN" sz="2400" dirty="0">
                <a:solidFill>
                  <a:srgbClr val="000000"/>
                </a:solidFill>
              </a:rPr>
              <a:t>LABEL</a:t>
            </a:r>
            <a:r>
              <a:rPr lang="zh-CN" altLang="en-US" sz="2400" dirty="0">
                <a:solidFill>
                  <a:srgbClr val="000000"/>
                </a:solidFill>
              </a:rPr>
              <a:t>。例如：</a:t>
            </a:r>
          </a:p>
          <a:p>
            <a:pPr eaLnBrk="1" hangingPunct="1"/>
            <a:r>
              <a:rPr lang="zh-CN" altLang="en-US" sz="2400" dirty="0">
                <a:solidFill>
                  <a:srgbClr val="000000"/>
                </a:solidFill>
              </a:rPr>
              <a:t>      </a:t>
            </a:r>
            <a:r>
              <a:rPr lang="en-US" altLang="zh-CN" sz="2400" dirty="0">
                <a:solidFill>
                  <a:srgbClr val="1327E7"/>
                </a:solidFill>
              </a:rPr>
              <a:t>MOV CX, 10</a:t>
            </a:r>
          </a:p>
          <a:p>
            <a:pPr eaLnBrk="1" hangingPunct="1"/>
            <a:r>
              <a:rPr lang="en-US" altLang="zh-CN" sz="2400" dirty="0">
                <a:solidFill>
                  <a:srgbClr val="1327E7"/>
                </a:solidFill>
              </a:rPr>
              <a:t>        	</a:t>
            </a:r>
          </a:p>
          <a:p>
            <a:pPr eaLnBrk="1" hangingPunct="1"/>
            <a:r>
              <a:rPr lang="en-US" altLang="zh-CN" sz="2400" dirty="0">
                <a:solidFill>
                  <a:srgbClr val="1327E7"/>
                </a:solidFill>
              </a:rPr>
              <a:t>  L2:</a:t>
            </a:r>
          </a:p>
          <a:p>
            <a:pPr eaLnBrk="1" hangingPunct="1"/>
            <a:r>
              <a:rPr lang="en-US" altLang="zh-CN" sz="2400" dirty="0">
                <a:solidFill>
                  <a:srgbClr val="1327E7"/>
                </a:solidFill>
              </a:rPr>
              <a:t>        </a:t>
            </a:r>
          </a:p>
          <a:p>
            <a:pPr eaLnBrk="1" hangingPunct="1"/>
            <a:r>
              <a:rPr lang="en-US" altLang="zh-CN" sz="2400" dirty="0">
                <a:solidFill>
                  <a:srgbClr val="1327E7"/>
                </a:solidFill>
              </a:rPr>
              <a:t>      CMP AX,BX </a:t>
            </a:r>
            <a:r>
              <a:rPr lang="zh-CN" altLang="en-US" sz="2400" dirty="0">
                <a:solidFill>
                  <a:srgbClr val="1327E7"/>
                </a:solidFill>
              </a:rPr>
              <a:t>；</a:t>
            </a:r>
            <a:r>
              <a:rPr lang="zh-CN" altLang="en-US" sz="2400" dirty="0">
                <a:solidFill>
                  <a:schemeClr val="accent6"/>
                </a:solidFill>
              </a:rPr>
              <a:t>若</a:t>
            </a:r>
            <a:r>
              <a:rPr lang="en-US" altLang="zh-CN" sz="2400" dirty="0">
                <a:solidFill>
                  <a:schemeClr val="accent6"/>
                </a:solidFill>
              </a:rPr>
              <a:t>(AX)</a:t>
            </a:r>
            <a:r>
              <a:rPr lang="zh-CN" altLang="en-US" sz="2400" dirty="0">
                <a:solidFill>
                  <a:schemeClr val="accent6"/>
                </a:solidFill>
              </a:rPr>
              <a:t>＝</a:t>
            </a:r>
            <a:r>
              <a:rPr lang="en-US" altLang="zh-CN" sz="2400" dirty="0">
                <a:solidFill>
                  <a:schemeClr val="accent6"/>
                </a:solidFill>
              </a:rPr>
              <a:t>(BX)</a:t>
            </a:r>
            <a:r>
              <a:rPr lang="zh-CN" altLang="en-US" sz="2400" dirty="0">
                <a:solidFill>
                  <a:schemeClr val="accent6"/>
                </a:solidFill>
              </a:rPr>
              <a:t>，即</a:t>
            </a:r>
            <a:r>
              <a:rPr lang="en-US" altLang="zh-CN" sz="2400" dirty="0">
                <a:solidFill>
                  <a:schemeClr val="accent6"/>
                </a:solidFill>
              </a:rPr>
              <a:t>ZF=1, </a:t>
            </a:r>
            <a:r>
              <a:rPr lang="zh-CN" altLang="en-US" sz="2400" dirty="0">
                <a:solidFill>
                  <a:schemeClr val="accent6"/>
                </a:solidFill>
              </a:rPr>
              <a:t>则退出循环</a:t>
            </a:r>
          </a:p>
          <a:p>
            <a:pPr eaLnBrk="1" hangingPunct="1"/>
            <a:r>
              <a:rPr lang="zh-CN" altLang="en-US" sz="2400" dirty="0">
                <a:solidFill>
                  <a:srgbClr val="1327E7"/>
                </a:solidFill>
              </a:rPr>
              <a:t>      </a:t>
            </a:r>
            <a:r>
              <a:rPr lang="en-US" altLang="zh-CN" sz="2400" dirty="0">
                <a:solidFill>
                  <a:srgbClr val="1327E7"/>
                </a:solidFill>
              </a:rPr>
              <a:t>LOOPNZ L2</a:t>
            </a:r>
          </a:p>
          <a:p>
            <a:pPr eaLnBrk="1" hangingPunct="1"/>
            <a:r>
              <a:rPr lang="zh-CN" altLang="en-US" sz="2400" dirty="0">
                <a:solidFill>
                  <a:srgbClr val="000000"/>
                </a:solidFill>
              </a:rPr>
              <a:t>这种指令非常适合于在区域中查找指定的</a:t>
            </a:r>
            <a:r>
              <a:rPr lang="zh-CN" altLang="en-US" sz="2400" dirty="0">
                <a:solidFill>
                  <a:srgbClr val="000000"/>
                </a:solidFill>
                <a:latin typeface="Times New Roman" pitchFamily="18" charset="0"/>
              </a:rPr>
              <a:t>“</a:t>
            </a:r>
            <a:r>
              <a:rPr lang="zh-CN" altLang="en-US" sz="2400" dirty="0">
                <a:solidFill>
                  <a:srgbClr val="000000"/>
                </a:solidFill>
              </a:rPr>
              <a:t>字符</a:t>
            </a:r>
            <a:r>
              <a:rPr lang="zh-CN" altLang="en-US" sz="2400" dirty="0">
                <a:solidFill>
                  <a:srgbClr val="000000"/>
                </a:solidFill>
                <a:latin typeface="Times New Roman" pitchFamily="18" charset="0"/>
              </a:rPr>
              <a:t>”</a:t>
            </a:r>
            <a:r>
              <a:rPr lang="zh-CN" altLang="en-US" sz="2400" dirty="0">
                <a:solidFill>
                  <a:srgbClr val="000000"/>
                </a:solidFill>
              </a:rPr>
              <a:t>，当找到指定的</a:t>
            </a:r>
            <a:r>
              <a:rPr lang="zh-CN" altLang="en-US" sz="2400" dirty="0">
                <a:solidFill>
                  <a:srgbClr val="000000"/>
                </a:solidFill>
                <a:latin typeface="Times New Roman" pitchFamily="18" charset="0"/>
              </a:rPr>
              <a:t>“</a:t>
            </a:r>
            <a:r>
              <a:rPr lang="zh-CN" altLang="en-US" sz="2400" dirty="0">
                <a:solidFill>
                  <a:srgbClr val="000000"/>
                </a:solidFill>
              </a:rPr>
              <a:t>字符</a:t>
            </a:r>
            <a:r>
              <a:rPr lang="zh-CN" altLang="en-US" sz="2400" dirty="0">
                <a:solidFill>
                  <a:srgbClr val="000000"/>
                </a:solidFill>
                <a:latin typeface="Times New Roman" pitchFamily="18" charset="0"/>
              </a:rPr>
              <a:t>”</a:t>
            </a:r>
            <a:r>
              <a:rPr lang="zh-CN" altLang="en-US" sz="2400" dirty="0">
                <a:solidFill>
                  <a:srgbClr val="000000"/>
                </a:solidFill>
              </a:rPr>
              <a:t>时，会自动退出循环。</a:t>
            </a:r>
            <a:r>
              <a:rPr lang="zh-CN" altLang="en-US" dirty="0"/>
              <a:t> </a:t>
            </a:r>
          </a:p>
        </p:txBody>
      </p:sp>
    </p:spTree>
    <p:extLst>
      <p:ext uri="{BB962C8B-B14F-4D97-AF65-F5344CB8AC3E}">
        <p14:creationId xmlns:p14="http://schemas.microsoft.com/office/powerpoint/2010/main" val="3784965424"/>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340768"/>
            <a:ext cx="80645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FF0000"/>
                </a:solidFill>
              </a:rPr>
              <a:t>4. JCXZ</a:t>
            </a:r>
            <a:r>
              <a:rPr lang="zh-CN" altLang="en-US" sz="2400" dirty="0">
                <a:solidFill>
                  <a:srgbClr val="FF0000"/>
                </a:solidFill>
              </a:rPr>
              <a:t>指令</a:t>
            </a:r>
          </a:p>
          <a:p>
            <a:pPr eaLnBrk="1" hangingPunct="1"/>
            <a:r>
              <a:rPr lang="en-US" altLang="zh-CN" sz="2400" dirty="0">
                <a:solidFill>
                  <a:srgbClr val="000000"/>
                </a:solidFill>
              </a:rPr>
              <a:t>JCXZ</a:t>
            </a:r>
            <a:r>
              <a:rPr lang="zh-CN" altLang="en-US" sz="2400" dirty="0">
                <a:solidFill>
                  <a:srgbClr val="000000"/>
                </a:solidFill>
              </a:rPr>
              <a:t>（</a:t>
            </a:r>
            <a:r>
              <a:rPr lang="en-US" altLang="zh-CN" sz="2400" dirty="0">
                <a:solidFill>
                  <a:srgbClr val="000000"/>
                </a:solidFill>
              </a:rPr>
              <a:t>Jump if register CX=0</a:t>
            </a:r>
            <a:r>
              <a:rPr lang="zh-CN" altLang="en-US" sz="2400" dirty="0">
                <a:solidFill>
                  <a:srgbClr val="000000"/>
                </a:solidFill>
              </a:rPr>
              <a:t>）指令经常与循环指令配合使用。如果循环次数（</a:t>
            </a:r>
            <a:r>
              <a:rPr lang="en-US" altLang="zh-CN" sz="2400" dirty="0">
                <a:solidFill>
                  <a:srgbClr val="000000"/>
                </a:solidFill>
              </a:rPr>
              <a:t>CX</a:t>
            </a:r>
            <a:r>
              <a:rPr lang="zh-CN" altLang="en-US" sz="2400" dirty="0">
                <a:solidFill>
                  <a:srgbClr val="000000"/>
                </a:solidFill>
              </a:rPr>
              <a:t>）设定为</a:t>
            </a:r>
            <a:r>
              <a:rPr lang="en-US" altLang="zh-CN" sz="2400" dirty="0">
                <a:solidFill>
                  <a:srgbClr val="000000"/>
                </a:solidFill>
              </a:rPr>
              <a:t>0</a:t>
            </a:r>
            <a:r>
              <a:rPr lang="zh-CN" altLang="en-US" sz="2400" dirty="0">
                <a:solidFill>
                  <a:srgbClr val="000000"/>
                </a:solidFill>
              </a:rPr>
              <a:t>，则要循环</a:t>
            </a:r>
            <a:r>
              <a:rPr lang="en-US" altLang="zh-CN" sz="2400" dirty="0">
                <a:solidFill>
                  <a:srgbClr val="000000"/>
                </a:solidFill>
              </a:rPr>
              <a:t>65536</a:t>
            </a:r>
            <a:r>
              <a:rPr lang="zh-CN" altLang="en-US" sz="2400" dirty="0">
                <a:solidFill>
                  <a:srgbClr val="000000"/>
                </a:solidFill>
              </a:rPr>
              <a:t>次（最大的循环次数），这一点与常规表示不同。为此，应该在进入循环前检查（</a:t>
            </a:r>
            <a:r>
              <a:rPr lang="en-US" altLang="zh-CN" sz="2400" dirty="0">
                <a:solidFill>
                  <a:srgbClr val="000000"/>
                </a:solidFill>
              </a:rPr>
              <a:t>CX</a:t>
            </a:r>
            <a:r>
              <a:rPr lang="zh-CN" altLang="en-US" sz="2400" dirty="0">
                <a:solidFill>
                  <a:srgbClr val="000000"/>
                </a:solidFill>
              </a:rPr>
              <a:t>）的值，如果（</a:t>
            </a:r>
            <a:r>
              <a:rPr lang="en-US" altLang="zh-CN" sz="2400" dirty="0">
                <a:solidFill>
                  <a:srgbClr val="000000"/>
                </a:solidFill>
              </a:rPr>
              <a:t>CX</a:t>
            </a:r>
            <a:r>
              <a:rPr lang="zh-CN" altLang="en-US" sz="2400" dirty="0">
                <a:solidFill>
                  <a:srgbClr val="000000"/>
                </a:solidFill>
              </a:rPr>
              <a:t>）为</a:t>
            </a:r>
            <a:r>
              <a:rPr lang="en-US" altLang="zh-CN" sz="2400" dirty="0">
                <a:solidFill>
                  <a:srgbClr val="000000"/>
                </a:solidFill>
              </a:rPr>
              <a:t>0</a:t>
            </a:r>
            <a:r>
              <a:rPr lang="zh-CN" altLang="en-US" sz="2400" dirty="0">
                <a:solidFill>
                  <a:srgbClr val="000000"/>
                </a:solidFill>
              </a:rPr>
              <a:t>，则跳过循环，这时可以采用</a:t>
            </a:r>
            <a:r>
              <a:rPr lang="en-US" altLang="zh-CN" sz="2400" dirty="0">
                <a:solidFill>
                  <a:srgbClr val="000000"/>
                </a:solidFill>
              </a:rPr>
              <a:t>JCXZ</a:t>
            </a:r>
            <a:r>
              <a:rPr lang="zh-CN" altLang="en-US" sz="2400" dirty="0">
                <a:solidFill>
                  <a:srgbClr val="000000"/>
                </a:solidFill>
              </a:rPr>
              <a:t>指令完成，其结构为：</a:t>
            </a:r>
          </a:p>
          <a:p>
            <a:pPr eaLnBrk="1" hangingPunct="1"/>
            <a:r>
              <a:rPr lang="zh-CN" altLang="en-US" sz="2400" dirty="0">
                <a:solidFill>
                  <a:srgbClr val="000000"/>
                </a:solidFill>
              </a:rPr>
              <a:t>    </a:t>
            </a:r>
            <a:r>
              <a:rPr lang="en-US" altLang="zh-CN" sz="2400" dirty="0">
                <a:solidFill>
                  <a:srgbClr val="1327E7"/>
                </a:solidFill>
              </a:rPr>
              <a:t>MOV CX, VAR1		</a:t>
            </a:r>
            <a:r>
              <a:rPr lang="zh-CN" altLang="en-US" sz="2400" dirty="0">
                <a:solidFill>
                  <a:srgbClr val="1327E7"/>
                </a:solidFill>
              </a:rPr>
              <a:t>；</a:t>
            </a:r>
            <a:r>
              <a:rPr lang="zh-CN" altLang="en-US" sz="2400" dirty="0">
                <a:solidFill>
                  <a:schemeClr val="accent6"/>
                </a:solidFill>
              </a:rPr>
              <a:t>设定循环次数，可能为</a:t>
            </a:r>
            <a:r>
              <a:rPr lang="en-US" altLang="zh-CN" sz="2400" dirty="0">
                <a:solidFill>
                  <a:schemeClr val="accent6"/>
                </a:solidFill>
              </a:rPr>
              <a:t>0</a:t>
            </a:r>
          </a:p>
          <a:p>
            <a:pPr eaLnBrk="1" hangingPunct="1"/>
            <a:r>
              <a:rPr lang="en-US" altLang="zh-CN" sz="2400" dirty="0">
                <a:solidFill>
                  <a:srgbClr val="1327E7"/>
                </a:solidFill>
              </a:rPr>
              <a:t>    JCXZ DONE		</a:t>
            </a:r>
            <a:r>
              <a:rPr lang="zh-CN" altLang="en-US" sz="2400" dirty="0">
                <a:solidFill>
                  <a:srgbClr val="1327E7"/>
                </a:solidFill>
              </a:rPr>
              <a:t>；</a:t>
            </a:r>
            <a:r>
              <a:rPr lang="zh-CN" altLang="en-US" sz="2400" dirty="0">
                <a:solidFill>
                  <a:schemeClr val="accent6"/>
                </a:solidFill>
              </a:rPr>
              <a:t>当（</a:t>
            </a:r>
            <a:r>
              <a:rPr lang="en-US" altLang="zh-CN" sz="2400" dirty="0">
                <a:solidFill>
                  <a:schemeClr val="accent6"/>
                </a:solidFill>
              </a:rPr>
              <a:t>CX</a:t>
            </a:r>
            <a:r>
              <a:rPr lang="zh-CN" altLang="en-US" sz="2400" dirty="0">
                <a:solidFill>
                  <a:schemeClr val="accent6"/>
                </a:solidFill>
              </a:rPr>
              <a:t>）＝</a:t>
            </a:r>
            <a:r>
              <a:rPr lang="en-US" altLang="zh-CN" sz="2400" dirty="0">
                <a:solidFill>
                  <a:schemeClr val="accent6"/>
                </a:solidFill>
              </a:rPr>
              <a:t>0</a:t>
            </a:r>
            <a:r>
              <a:rPr lang="zh-CN" altLang="en-US" sz="2400" dirty="0">
                <a:solidFill>
                  <a:schemeClr val="accent6"/>
                </a:solidFill>
              </a:rPr>
              <a:t>时，跳过循环</a:t>
            </a:r>
          </a:p>
          <a:p>
            <a:pPr eaLnBrk="1" hangingPunct="1"/>
            <a:r>
              <a:rPr lang="zh-CN" altLang="en-US" sz="2400" dirty="0">
                <a:solidFill>
                  <a:srgbClr val="1327E7"/>
                </a:solidFill>
              </a:rPr>
              <a:t>				；</a:t>
            </a:r>
            <a:r>
              <a:rPr lang="zh-CN" altLang="en-US" sz="2400" dirty="0">
                <a:solidFill>
                  <a:schemeClr val="accent6"/>
                </a:solidFill>
              </a:rPr>
              <a:t>循环准备</a:t>
            </a:r>
          </a:p>
          <a:p>
            <a:pPr eaLnBrk="1" hangingPunct="1"/>
            <a:r>
              <a:rPr lang="en-US" altLang="zh-CN" sz="2400" dirty="0">
                <a:solidFill>
                  <a:srgbClr val="1327E7"/>
                </a:solidFill>
              </a:rPr>
              <a:t>L3:</a:t>
            </a:r>
          </a:p>
          <a:p>
            <a:pPr eaLnBrk="1" hangingPunct="1"/>
            <a:r>
              <a:rPr lang="en-US" altLang="zh-CN" sz="2400" dirty="0">
                <a:solidFill>
                  <a:srgbClr val="1327E7"/>
                </a:solidFill>
              </a:rPr>
              <a:t>				</a:t>
            </a:r>
            <a:r>
              <a:rPr lang="zh-CN" altLang="en-US" sz="2400" dirty="0">
                <a:solidFill>
                  <a:srgbClr val="1327E7"/>
                </a:solidFill>
              </a:rPr>
              <a:t>；</a:t>
            </a:r>
            <a:r>
              <a:rPr lang="zh-CN" altLang="en-US" sz="2400" dirty="0">
                <a:solidFill>
                  <a:schemeClr val="accent6"/>
                </a:solidFill>
              </a:rPr>
              <a:t>循环体</a:t>
            </a:r>
          </a:p>
          <a:p>
            <a:pPr eaLnBrk="1" hangingPunct="1"/>
            <a:r>
              <a:rPr lang="zh-CN" altLang="en-US" sz="2400" dirty="0">
                <a:solidFill>
                  <a:srgbClr val="1327E7"/>
                </a:solidFill>
              </a:rPr>
              <a:t>    </a:t>
            </a:r>
            <a:r>
              <a:rPr lang="en-US" altLang="zh-CN" sz="2400" dirty="0">
                <a:solidFill>
                  <a:srgbClr val="1327E7"/>
                </a:solidFill>
              </a:rPr>
              <a:t>LOOP L3</a:t>
            </a:r>
          </a:p>
          <a:p>
            <a:pPr eaLnBrk="1" hangingPunct="1"/>
            <a:r>
              <a:rPr lang="en-US" altLang="zh-CN" sz="2400" dirty="0">
                <a:solidFill>
                  <a:srgbClr val="000000"/>
                </a:solidFill>
              </a:rPr>
              <a:t>DONE:</a:t>
            </a:r>
          </a:p>
        </p:txBody>
      </p:sp>
    </p:spTree>
    <p:extLst>
      <p:ext uri="{BB962C8B-B14F-4D97-AF65-F5344CB8AC3E}">
        <p14:creationId xmlns:p14="http://schemas.microsoft.com/office/powerpoint/2010/main" val="787780572"/>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1438" y="1196752"/>
            <a:ext cx="900112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例</a:t>
            </a:r>
            <a:r>
              <a:rPr lang="en-US" altLang="zh-CN" sz="2400" dirty="0">
                <a:solidFill>
                  <a:srgbClr val="000000"/>
                </a:solidFill>
              </a:rPr>
              <a:t>3.30  </a:t>
            </a:r>
            <a:r>
              <a:rPr lang="zh-CN" altLang="en-US" sz="2400" dirty="0">
                <a:solidFill>
                  <a:srgbClr val="000000"/>
                </a:solidFill>
              </a:rPr>
              <a:t>设在</a:t>
            </a:r>
            <a:r>
              <a:rPr lang="en-US" altLang="zh-CN" sz="2400" dirty="0">
                <a:solidFill>
                  <a:srgbClr val="000000"/>
                </a:solidFill>
              </a:rPr>
              <a:t>BUFFER</a:t>
            </a:r>
            <a:r>
              <a:rPr lang="zh-CN" altLang="en-US" sz="2400" dirty="0">
                <a:solidFill>
                  <a:srgbClr val="000000"/>
                </a:solidFill>
              </a:rPr>
              <a:t>中保存有</a:t>
            </a:r>
            <a:r>
              <a:rPr lang="en-US" altLang="zh-CN" sz="2400" dirty="0">
                <a:solidFill>
                  <a:srgbClr val="000000"/>
                </a:solidFill>
              </a:rPr>
              <a:t>15</a:t>
            </a:r>
            <a:r>
              <a:rPr lang="zh-CN" altLang="en-US" sz="2400" dirty="0">
                <a:solidFill>
                  <a:srgbClr val="000000"/>
                </a:solidFill>
              </a:rPr>
              <a:t>个无符号字节型数据，编写程序产生这组数据的校验和，并置入第</a:t>
            </a:r>
            <a:r>
              <a:rPr lang="en-US" altLang="zh-CN" sz="2400" dirty="0">
                <a:solidFill>
                  <a:srgbClr val="000000"/>
                </a:solidFill>
              </a:rPr>
              <a:t>16</a:t>
            </a:r>
            <a:r>
              <a:rPr lang="zh-CN" altLang="en-US" sz="2400" dirty="0">
                <a:solidFill>
                  <a:srgbClr val="000000"/>
                </a:solidFill>
              </a:rPr>
              <a:t>个字节单元中。</a:t>
            </a:r>
          </a:p>
          <a:p>
            <a:pPr eaLnBrk="1" hangingPunct="1"/>
            <a:r>
              <a:rPr lang="zh-CN" altLang="en-US" sz="2400" dirty="0">
                <a:solidFill>
                  <a:srgbClr val="000000"/>
                </a:solidFill>
              </a:rPr>
              <a:t>解：常用的校验和产生算法为：</a:t>
            </a:r>
            <a:endParaRPr lang="en-US" altLang="zh-CN" sz="2400" dirty="0">
              <a:solidFill>
                <a:srgbClr val="000000"/>
              </a:solidFill>
            </a:endParaRPr>
          </a:p>
          <a:p>
            <a:pPr eaLnBrk="1" hangingPunct="1"/>
            <a:endParaRPr lang="en-US" altLang="zh-CN" sz="2400" dirty="0">
              <a:solidFill>
                <a:srgbClr val="000000"/>
              </a:solidFill>
            </a:endParaRPr>
          </a:p>
          <a:p>
            <a:pPr eaLnBrk="1" hangingPunct="1"/>
            <a:endParaRPr lang="zh-CN" altLang="en-US" sz="2400" dirty="0">
              <a:solidFill>
                <a:srgbClr val="000000"/>
              </a:solidFill>
            </a:endParaRPr>
          </a:p>
          <a:p>
            <a:pPr eaLnBrk="1" hangingPunct="1"/>
            <a:r>
              <a:rPr lang="zh-CN" altLang="en-US" sz="2400" dirty="0">
                <a:solidFill>
                  <a:srgbClr val="000000"/>
                </a:solidFill>
              </a:rPr>
              <a:t>因此，设在数据段中已经定义好字节型变量</a:t>
            </a:r>
            <a:r>
              <a:rPr lang="en-US" altLang="zh-CN" sz="2400" dirty="0">
                <a:solidFill>
                  <a:srgbClr val="000000"/>
                </a:solidFill>
              </a:rPr>
              <a:t>BUFFER</a:t>
            </a:r>
            <a:r>
              <a:rPr lang="zh-CN" altLang="en-US" sz="2400" dirty="0">
                <a:solidFill>
                  <a:srgbClr val="000000"/>
                </a:solidFill>
              </a:rPr>
              <a:t>，则程序如下：</a:t>
            </a:r>
          </a:p>
          <a:p>
            <a:pPr eaLnBrk="1" hangingPunct="1"/>
            <a:r>
              <a:rPr lang="zh-CN" altLang="en-US" sz="2400" dirty="0">
                <a:solidFill>
                  <a:srgbClr val="000000"/>
                </a:solidFill>
              </a:rPr>
              <a:t>		</a:t>
            </a:r>
            <a:r>
              <a:rPr lang="en-US" altLang="zh-CN" sz="2400" dirty="0">
                <a:solidFill>
                  <a:srgbClr val="000000"/>
                </a:solidFill>
              </a:rPr>
              <a:t>LEA SI, BUFFER</a:t>
            </a:r>
          </a:p>
          <a:p>
            <a:pPr eaLnBrk="1" hangingPunct="1"/>
            <a:r>
              <a:rPr lang="en-US" altLang="zh-CN" sz="2400" dirty="0">
                <a:solidFill>
                  <a:srgbClr val="000000"/>
                </a:solidFill>
              </a:rPr>
              <a:t>		MOV CX,15</a:t>
            </a:r>
          </a:p>
          <a:p>
            <a:pPr eaLnBrk="1" hangingPunct="1"/>
            <a:r>
              <a:rPr lang="en-US" altLang="zh-CN" sz="2400" dirty="0">
                <a:solidFill>
                  <a:srgbClr val="000000"/>
                </a:solidFill>
              </a:rPr>
              <a:t>		MOV AL,0</a:t>
            </a:r>
          </a:p>
          <a:p>
            <a:pPr eaLnBrk="1" hangingPunct="1"/>
            <a:r>
              <a:rPr lang="en-US" altLang="zh-CN" sz="2400" dirty="0">
                <a:solidFill>
                  <a:srgbClr val="000000"/>
                </a:solidFill>
              </a:rPr>
              <a:t>L1:		ADD AL,[SI]</a:t>
            </a:r>
          </a:p>
          <a:p>
            <a:pPr eaLnBrk="1" hangingPunct="1"/>
            <a:r>
              <a:rPr lang="en-US" altLang="zh-CN" sz="2400" dirty="0">
                <a:solidFill>
                  <a:srgbClr val="000000"/>
                </a:solidFill>
              </a:rPr>
              <a:t>		INC SI</a:t>
            </a:r>
          </a:p>
          <a:p>
            <a:pPr eaLnBrk="1" hangingPunct="1"/>
            <a:r>
              <a:rPr lang="en-US" altLang="zh-CN" sz="2400" dirty="0">
                <a:solidFill>
                  <a:srgbClr val="000000"/>
                </a:solidFill>
              </a:rPr>
              <a:t>		LOOP  L1</a:t>
            </a:r>
          </a:p>
          <a:p>
            <a:pPr eaLnBrk="1" hangingPunct="1"/>
            <a:r>
              <a:rPr lang="en-US" altLang="zh-CN" sz="2400" dirty="0">
                <a:solidFill>
                  <a:srgbClr val="000000"/>
                </a:solidFill>
              </a:rPr>
              <a:t>		MOV [SI],AL		</a:t>
            </a:r>
            <a:r>
              <a:rPr lang="zh-CN" altLang="en-US" sz="2400" dirty="0">
                <a:solidFill>
                  <a:srgbClr val="000000"/>
                </a:solidFill>
              </a:rPr>
              <a:t>；保存校验和</a:t>
            </a:r>
            <a:r>
              <a:rPr lang="zh-CN" altLang="en-US" dirty="0"/>
              <a:t> </a:t>
            </a:r>
          </a:p>
        </p:txBody>
      </p:sp>
      <p:graphicFrame>
        <p:nvGraphicFramePr>
          <p:cNvPr id="4" name="对象 3"/>
          <p:cNvGraphicFramePr>
            <a:graphicFrameLocks noChangeAspect="1"/>
          </p:cNvGraphicFramePr>
          <p:nvPr>
            <p:extLst>
              <p:ext uri="{D42A27DB-BD31-4B8C-83A1-F6EECF244321}">
                <p14:modId xmlns:p14="http://schemas.microsoft.com/office/powerpoint/2010/main" val="1241625529"/>
              </p:ext>
            </p:extLst>
          </p:nvPr>
        </p:nvGraphicFramePr>
        <p:xfrm>
          <a:off x="2987824" y="2348880"/>
          <a:ext cx="4071937" cy="752475"/>
        </p:xfrm>
        <a:graphic>
          <a:graphicData uri="http://schemas.openxmlformats.org/presentationml/2006/ole">
            <mc:AlternateContent xmlns:mc="http://schemas.openxmlformats.org/markup-compatibility/2006">
              <mc:Choice xmlns:v="urn:schemas-microsoft-com:vml" Requires="v">
                <p:oleObj spid="_x0000_s14339" name="公式" r:id="rId4" imgW="1854200" imgH="342900" progId="Equation.3">
                  <p:embed/>
                </p:oleObj>
              </mc:Choice>
              <mc:Fallback>
                <p:oleObj name="公式" r:id="rId4" imgW="18542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348880"/>
                        <a:ext cx="407193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3529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6"/>
          <p:cNvSpPr>
            <a:spLocks noChangeArrowheads="1"/>
          </p:cNvSpPr>
          <p:nvPr/>
        </p:nvSpPr>
        <p:spPr bwMode="auto">
          <a:xfrm>
            <a:off x="457200" y="1600200"/>
            <a:ext cx="2438400" cy="609600"/>
          </a:xfrm>
          <a:prstGeom prst="rect">
            <a:avLst/>
          </a:prstGeom>
          <a:solidFill>
            <a:srgbClr val="9900CC"/>
          </a:solidFill>
          <a:ln w="9525">
            <a:solidFill>
              <a:srgbClr val="FFFFCC"/>
            </a:solidFill>
            <a:prstDash val="sysDot"/>
            <a:miter lim="800000"/>
            <a:headEnd/>
            <a:tailEnd/>
          </a:ln>
        </p:spPr>
        <p:txBody>
          <a:bodyPr anchor="ctr"/>
          <a:lstStyle/>
          <a:p>
            <a:pPr fontAlgn="base">
              <a:spcBef>
                <a:spcPct val="0"/>
              </a:spcBef>
              <a:spcAft>
                <a:spcPct val="0"/>
              </a:spcAft>
            </a:pPr>
            <a:r>
              <a:rPr lang="en-US" altLang="zh-CN" sz="2800" b="1">
                <a:solidFill>
                  <a:srgbClr val="FFFFFF"/>
                </a:solidFill>
                <a:latin typeface="Tahoma" pitchFamily="34" charset="0"/>
              </a:rPr>
              <a:t>③</a:t>
            </a:r>
            <a:r>
              <a:rPr lang="zh-CN" altLang="en-US" sz="2800" b="1">
                <a:solidFill>
                  <a:srgbClr val="FFFFFF"/>
                </a:solidFill>
                <a:latin typeface="Tahoma" pitchFamily="34" charset="0"/>
              </a:rPr>
              <a:t>关系操作符</a:t>
            </a:r>
          </a:p>
        </p:txBody>
      </p:sp>
      <p:sp>
        <p:nvSpPr>
          <p:cNvPr id="4" name="Rectangle 8"/>
          <p:cNvSpPr>
            <a:spLocks noChangeArrowheads="1"/>
          </p:cNvSpPr>
          <p:nvPr/>
        </p:nvSpPr>
        <p:spPr bwMode="auto">
          <a:xfrm>
            <a:off x="990600" y="2386013"/>
            <a:ext cx="659186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000000"/>
                </a:solidFill>
                <a:latin typeface="Arial" charset="0"/>
              </a:rPr>
              <a:t>若关系成立，则为真，取值全</a:t>
            </a:r>
            <a:r>
              <a:rPr lang="en-US" altLang="zh-CN" sz="3200" b="1" dirty="0">
                <a:solidFill>
                  <a:srgbClr val="000000"/>
                </a:solidFill>
                <a:latin typeface="Arial" charset="0"/>
              </a:rPr>
              <a:t>1</a:t>
            </a:r>
            <a:r>
              <a:rPr lang="zh-CN" altLang="en-US" sz="3200" b="1" dirty="0">
                <a:solidFill>
                  <a:srgbClr val="000000"/>
                </a:solidFill>
                <a:latin typeface="Arial" charset="0"/>
              </a:rPr>
              <a:t>；</a:t>
            </a:r>
          </a:p>
          <a:p>
            <a:pPr fontAlgn="base">
              <a:spcBef>
                <a:spcPct val="0"/>
              </a:spcBef>
              <a:spcAft>
                <a:spcPct val="0"/>
              </a:spcAft>
            </a:pPr>
            <a:r>
              <a:rPr lang="zh-CN" altLang="en-US" sz="3200" b="1" dirty="0">
                <a:solidFill>
                  <a:srgbClr val="000000"/>
                </a:solidFill>
                <a:latin typeface="Arial" charset="0"/>
              </a:rPr>
              <a:t>若关系不成立，则为假，取值全</a:t>
            </a:r>
            <a:r>
              <a:rPr lang="en-US" altLang="zh-CN" sz="3200" b="1" dirty="0">
                <a:solidFill>
                  <a:srgbClr val="000000"/>
                </a:solidFill>
                <a:latin typeface="Arial" charset="0"/>
              </a:rPr>
              <a:t>0</a:t>
            </a:r>
            <a:r>
              <a:rPr lang="zh-CN" altLang="en-US" sz="3200" b="1" dirty="0">
                <a:solidFill>
                  <a:srgbClr val="000000"/>
                </a:solidFill>
                <a:latin typeface="Arial" charset="0"/>
              </a:rPr>
              <a:t>。</a:t>
            </a:r>
          </a:p>
        </p:txBody>
      </p:sp>
      <p:sp>
        <p:nvSpPr>
          <p:cNvPr id="5" name="Rectangle 9"/>
          <p:cNvSpPr>
            <a:spLocks noChangeArrowheads="1"/>
          </p:cNvSpPr>
          <p:nvPr/>
        </p:nvSpPr>
        <p:spPr bwMode="auto">
          <a:xfrm>
            <a:off x="1533575" y="3861048"/>
            <a:ext cx="65726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000000"/>
                </a:solidFill>
                <a:latin typeface="Arial" charset="0"/>
              </a:rPr>
              <a:t>如：</a:t>
            </a:r>
          </a:p>
          <a:p>
            <a:pPr fontAlgn="base">
              <a:spcBef>
                <a:spcPct val="0"/>
              </a:spcBef>
              <a:spcAft>
                <a:spcPct val="0"/>
              </a:spcAft>
            </a:pPr>
            <a:r>
              <a:rPr lang="zh-CN" altLang="en-US" sz="2800" b="1" dirty="0">
                <a:solidFill>
                  <a:srgbClr val="0A0A0A"/>
                </a:solidFill>
                <a:latin typeface="Arial" charset="0"/>
              </a:rPr>
              <a:t>    </a:t>
            </a:r>
            <a:r>
              <a:rPr lang="en-US" altLang="zh-CN" sz="2800" b="1" dirty="0">
                <a:solidFill>
                  <a:srgbClr val="0A0A0A"/>
                </a:solidFill>
                <a:latin typeface="Arial" charset="0"/>
              </a:rPr>
              <a:t>MOV AL , 04H LT 05H ;</a:t>
            </a:r>
            <a:r>
              <a:rPr lang="zh-CN" altLang="en-US" sz="2800" b="1" dirty="0">
                <a:solidFill>
                  <a:srgbClr val="0A0A0A"/>
                </a:solidFill>
                <a:latin typeface="Arial" charset="0"/>
              </a:rPr>
              <a:t>关系成立为真</a:t>
            </a:r>
          </a:p>
        </p:txBody>
      </p:sp>
      <p:sp>
        <p:nvSpPr>
          <p:cNvPr id="6" name="Rectangle 12"/>
          <p:cNvSpPr>
            <a:spLocks noChangeArrowheads="1"/>
          </p:cNvSpPr>
          <p:nvPr/>
        </p:nvSpPr>
        <p:spPr bwMode="auto">
          <a:xfrm>
            <a:off x="1979712" y="5105399"/>
            <a:ext cx="3122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b="1" dirty="0">
                <a:solidFill>
                  <a:srgbClr val="0A0A0A"/>
                </a:solidFill>
                <a:latin typeface="Arial" charset="0"/>
              </a:rPr>
              <a:t>MOV AL , 0FFH</a:t>
            </a:r>
          </a:p>
        </p:txBody>
      </p:sp>
      <p:sp>
        <p:nvSpPr>
          <p:cNvPr id="7" name="Arc 13"/>
          <p:cNvSpPr>
            <a:spLocks/>
          </p:cNvSpPr>
          <p:nvPr/>
        </p:nvSpPr>
        <p:spPr bwMode="auto">
          <a:xfrm flipH="1">
            <a:off x="1371600" y="4495800"/>
            <a:ext cx="381000" cy="1001713"/>
          </a:xfrm>
          <a:custGeom>
            <a:avLst/>
            <a:gdLst>
              <a:gd name="T0" fmla="*/ 0 w 21600"/>
              <a:gd name="T1" fmla="*/ 0 h 43172"/>
              <a:gd name="T2" fmla="*/ 19509 w 21600"/>
              <a:gd name="T3" fmla="*/ 1001713 h 43172"/>
              <a:gd name="T4" fmla="*/ 0 w 21600"/>
              <a:gd name="T5" fmla="*/ 501181 h 43172"/>
              <a:gd name="T6" fmla="*/ 0 60000 65536"/>
              <a:gd name="T7" fmla="*/ 0 60000 65536"/>
              <a:gd name="T8" fmla="*/ 0 60000 65536"/>
              <a:gd name="T9" fmla="*/ 0 w 21600"/>
              <a:gd name="T10" fmla="*/ 0 h 43172"/>
              <a:gd name="T11" fmla="*/ 21600 w 21600"/>
              <a:gd name="T12" fmla="*/ 43172 h 43172"/>
            </a:gdLst>
            <a:ahLst/>
            <a:cxnLst>
              <a:cxn ang="T6">
                <a:pos x="T0" y="T1"/>
              </a:cxn>
              <a:cxn ang="T7">
                <a:pos x="T2" y="T3"/>
              </a:cxn>
              <a:cxn ang="T8">
                <a:pos x="T4" y="T5"/>
              </a:cxn>
            </a:cxnLst>
            <a:rect l="T9" t="T10" r="T11" b="T12"/>
            <a:pathLst>
              <a:path w="21600" h="43172" fill="none" extrusionOk="0">
                <a:moveTo>
                  <a:pt x="-1" y="0"/>
                </a:moveTo>
                <a:cubicBezTo>
                  <a:pt x="11929" y="0"/>
                  <a:pt x="21600" y="9670"/>
                  <a:pt x="21600" y="21600"/>
                </a:cubicBezTo>
                <a:cubicBezTo>
                  <a:pt x="21600" y="33099"/>
                  <a:pt x="12590" y="42582"/>
                  <a:pt x="1105" y="43171"/>
                </a:cubicBezTo>
              </a:path>
              <a:path w="21600" h="43172" stroke="0" extrusionOk="0">
                <a:moveTo>
                  <a:pt x="-1" y="0"/>
                </a:moveTo>
                <a:cubicBezTo>
                  <a:pt x="11929" y="0"/>
                  <a:pt x="21600" y="9670"/>
                  <a:pt x="21600" y="21600"/>
                </a:cubicBezTo>
                <a:cubicBezTo>
                  <a:pt x="21600" y="33099"/>
                  <a:pt x="12590" y="42582"/>
                  <a:pt x="1105" y="43171"/>
                </a:cubicBezTo>
                <a:lnTo>
                  <a:pt x="0" y="21600"/>
                </a:lnTo>
                <a:close/>
              </a:path>
            </a:pathLst>
          </a:custGeom>
          <a:noFill/>
          <a:ln w="38100">
            <a:solidFill>
              <a:srgbClr val="339933"/>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8" name="Rectangle 14"/>
          <p:cNvSpPr>
            <a:spLocks noChangeArrowheads="1"/>
          </p:cNvSpPr>
          <p:nvPr/>
        </p:nvSpPr>
        <p:spPr bwMode="auto">
          <a:xfrm>
            <a:off x="914400" y="4419600"/>
            <a:ext cx="45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1D528D"/>
                </a:solidFill>
                <a:latin typeface="Arial" charset="0"/>
              </a:rPr>
              <a:t>等效于</a:t>
            </a:r>
          </a:p>
        </p:txBody>
      </p:sp>
    </p:spTree>
    <p:extLst>
      <p:ext uri="{BB962C8B-B14F-4D97-AF65-F5344CB8AC3E}">
        <p14:creationId xmlns:p14="http://schemas.microsoft.com/office/powerpoint/2010/main" val="319985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23"/>
          <p:cNvSpPr txBox="1">
            <a:spLocks noChangeArrowheads="1"/>
          </p:cNvSpPr>
          <p:nvPr/>
        </p:nvSpPr>
        <p:spPr bwMode="auto">
          <a:xfrm>
            <a:off x="611188" y="1268760"/>
            <a:ext cx="80645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3.31  </a:t>
            </a:r>
            <a:r>
              <a:rPr lang="zh-CN" altLang="en-US" sz="2800" dirty="0">
                <a:solidFill>
                  <a:srgbClr val="000000"/>
                </a:solidFill>
              </a:rPr>
              <a:t>设在</a:t>
            </a:r>
            <a:r>
              <a:rPr lang="en-US" altLang="zh-CN" sz="2800" dirty="0">
                <a:solidFill>
                  <a:srgbClr val="000000"/>
                </a:solidFill>
              </a:rPr>
              <a:t>BUFFER</a:t>
            </a:r>
            <a:r>
              <a:rPr lang="zh-CN" altLang="en-US" sz="2800" dirty="0">
                <a:solidFill>
                  <a:srgbClr val="000000"/>
                </a:solidFill>
              </a:rPr>
              <a:t>中已经保存有字型数据（），其中前</a:t>
            </a:r>
            <a:r>
              <a:rPr lang="en-US" altLang="zh-CN" sz="2800" dirty="0">
                <a:solidFill>
                  <a:srgbClr val="000000"/>
                </a:solidFill>
              </a:rPr>
              <a:t>2</a:t>
            </a:r>
            <a:r>
              <a:rPr lang="zh-CN" altLang="en-US" sz="2800" dirty="0">
                <a:solidFill>
                  <a:srgbClr val="000000"/>
                </a:solidFill>
              </a:rPr>
              <a:t>个字节为数据的个数，计算数据的差分，并保存在</a:t>
            </a:r>
            <a:r>
              <a:rPr lang="en-US" altLang="zh-CN" sz="2800" dirty="0">
                <a:solidFill>
                  <a:srgbClr val="000000"/>
                </a:solidFill>
              </a:rPr>
              <a:t>DIFF</a:t>
            </a:r>
            <a:r>
              <a:rPr lang="zh-CN" altLang="en-US" sz="2800" dirty="0">
                <a:solidFill>
                  <a:srgbClr val="000000"/>
                </a:solidFill>
              </a:rPr>
              <a:t>缓冲区中。</a:t>
            </a:r>
          </a:p>
          <a:p>
            <a:pPr eaLnBrk="1" hangingPunct="1"/>
            <a:r>
              <a:rPr lang="zh-CN" altLang="en-US" sz="2800" dirty="0">
                <a:solidFill>
                  <a:srgbClr val="000000"/>
                </a:solidFill>
              </a:rPr>
              <a:t>解：数据的差分定义为</a:t>
            </a:r>
          </a:p>
          <a:p>
            <a:pPr eaLnBrk="1" hangingPunct="1"/>
            <a:endParaRPr lang="zh-CN" altLang="en-US" sz="2800" dirty="0">
              <a:solidFill>
                <a:srgbClr val="000000"/>
              </a:solidFill>
            </a:endParaRPr>
          </a:p>
          <a:p>
            <a:pPr eaLnBrk="1" hangingPunct="1"/>
            <a:endParaRPr lang="zh-CN" altLang="en-US" sz="2800" dirty="0">
              <a:solidFill>
                <a:srgbClr val="000000"/>
              </a:solidFill>
            </a:endParaRPr>
          </a:p>
          <a:p>
            <a:pPr eaLnBrk="1" hangingPunct="1"/>
            <a:r>
              <a:rPr lang="zh-CN" altLang="en-US" sz="2800" dirty="0">
                <a:solidFill>
                  <a:srgbClr val="000000"/>
                </a:solidFill>
              </a:rPr>
              <a:t>设在数据段中已经定义缓冲区：</a:t>
            </a:r>
          </a:p>
          <a:p>
            <a:pPr eaLnBrk="1" hangingPunct="1"/>
            <a:r>
              <a:rPr lang="zh-CN" altLang="en-US" sz="2800" dirty="0">
                <a:solidFill>
                  <a:srgbClr val="000000"/>
                </a:solidFill>
              </a:rPr>
              <a:t>		</a:t>
            </a:r>
            <a:r>
              <a:rPr lang="en-US" altLang="zh-CN" sz="2800" dirty="0">
                <a:solidFill>
                  <a:srgbClr val="000000"/>
                </a:solidFill>
              </a:rPr>
              <a:t>BUFFER 	DW 	n</a:t>
            </a:r>
          </a:p>
          <a:p>
            <a:pPr eaLnBrk="1" hangingPunct="1"/>
            <a:r>
              <a:rPr lang="en-US" altLang="zh-CN" sz="2800" dirty="0">
                <a:solidFill>
                  <a:srgbClr val="000000"/>
                </a:solidFill>
              </a:rPr>
              <a:t>				DW  X1,X2,</a:t>
            </a:r>
            <a:r>
              <a:rPr lang="en-US" altLang="zh-CN" sz="2800" dirty="0">
                <a:solidFill>
                  <a:srgbClr val="000000"/>
                </a:solidFill>
                <a:latin typeface="Times New Roman" pitchFamily="18" charset="0"/>
              </a:rPr>
              <a:t>…</a:t>
            </a:r>
            <a:r>
              <a:rPr lang="en-US" altLang="zh-CN" sz="2800" dirty="0">
                <a:solidFill>
                  <a:srgbClr val="000000"/>
                </a:solidFill>
              </a:rPr>
              <a:t>,</a:t>
            </a:r>
            <a:r>
              <a:rPr lang="en-US" altLang="zh-CN" sz="2800" dirty="0" err="1">
                <a:solidFill>
                  <a:srgbClr val="000000"/>
                </a:solidFill>
              </a:rPr>
              <a:t>Xn</a:t>
            </a:r>
            <a:endParaRPr lang="en-US" altLang="zh-CN" sz="2800" dirty="0">
              <a:solidFill>
                <a:srgbClr val="000000"/>
              </a:solidFill>
            </a:endParaRPr>
          </a:p>
          <a:p>
            <a:pPr eaLnBrk="1" hangingPunct="1"/>
            <a:r>
              <a:rPr lang="en-US" altLang="zh-CN" sz="2800" dirty="0">
                <a:solidFill>
                  <a:srgbClr val="000000"/>
                </a:solidFill>
              </a:rPr>
              <a:t>		DIFF	     DW	n-1 DUP(?)</a:t>
            </a:r>
          </a:p>
          <a:p>
            <a:pPr eaLnBrk="1" hangingPunct="1"/>
            <a:r>
              <a:rPr lang="zh-CN" altLang="en-US" sz="2800" dirty="0">
                <a:solidFill>
                  <a:srgbClr val="000000"/>
                </a:solidFill>
              </a:rPr>
              <a:t>然后，可以在代码段中设计程序：</a:t>
            </a:r>
            <a:r>
              <a:rPr lang="zh-CN" altLang="en-US" dirty="0"/>
              <a:t> </a:t>
            </a:r>
          </a:p>
        </p:txBody>
      </p:sp>
      <p:graphicFrame>
        <p:nvGraphicFramePr>
          <p:cNvPr id="4" name="对象 3"/>
          <p:cNvGraphicFramePr>
            <a:graphicFrameLocks noChangeAspect="1"/>
          </p:cNvGraphicFramePr>
          <p:nvPr>
            <p:extLst>
              <p:ext uri="{D42A27DB-BD31-4B8C-83A1-F6EECF244321}">
                <p14:modId xmlns:p14="http://schemas.microsoft.com/office/powerpoint/2010/main" val="3803617543"/>
              </p:ext>
            </p:extLst>
          </p:nvPr>
        </p:nvGraphicFramePr>
        <p:xfrm>
          <a:off x="1997075" y="3068960"/>
          <a:ext cx="5292725" cy="879475"/>
        </p:xfrm>
        <a:graphic>
          <a:graphicData uri="http://schemas.openxmlformats.org/presentationml/2006/ole">
            <mc:AlternateContent xmlns:mc="http://schemas.openxmlformats.org/markup-compatibility/2006">
              <mc:Choice xmlns:v="urn:schemas-microsoft-com:vml" Requires="v">
                <p:oleObj spid="_x0000_s15363" name="公式" r:id="rId4" imgW="2462731" imgH="406224" progId="Equation.3">
                  <p:embed/>
                </p:oleObj>
              </mc:Choice>
              <mc:Fallback>
                <p:oleObj name="公式" r:id="rId4" imgW="2462731" imgH="4062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075" y="3068960"/>
                        <a:ext cx="52927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2357967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4"/>
          <p:cNvSpPr txBox="1">
            <a:spLocks noChangeArrowheads="1"/>
          </p:cNvSpPr>
          <p:nvPr/>
        </p:nvSpPr>
        <p:spPr bwMode="auto">
          <a:xfrm>
            <a:off x="755576" y="1340768"/>
            <a:ext cx="80645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000" dirty="0">
                <a:solidFill>
                  <a:srgbClr val="000000"/>
                </a:solidFill>
              </a:rPr>
              <a:t>	MOV 	SI,BUFFER</a:t>
            </a:r>
          </a:p>
          <a:p>
            <a:pPr eaLnBrk="1" hangingPunct="1"/>
            <a:r>
              <a:rPr lang="en-US" altLang="zh-CN" sz="2000" dirty="0">
                <a:solidFill>
                  <a:srgbClr val="000000"/>
                </a:solidFill>
              </a:rPr>
              <a:t>	MOV 	CX,[SI]</a:t>
            </a:r>
          </a:p>
          <a:p>
            <a:pPr eaLnBrk="1" hangingPunct="1"/>
            <a:r>
              <a:rPr lang="en-US" altLang="zh-CN" sz="2000" dirty="0">
                <a:solidFill>
                  <a:srgbClr val="000000"/>
                </a:solidFill>
              </a:rPr>
              <a:t>	ADD	</a:t>
            </a:r>
            <a:r>
              <a:rPr lang="en-US" altLang="zh-CN" sz="2000" dirty="0" smtClean="0">
                <a:solidFill>
                  <a:srgbClr val="000000"/>
                </a:solidFill>
              </a:rPr>
              <a:t>SI,2</a:t>
            </a:r>
            <a:endParaRPr lang="en-US" altLang="zh-CN" sz="2000" dirty="0">
              <a:solidFill>
                <a:srgbClr val="000000"/>
              </a:solidFill>
            </a:endParaRPr>
          </a:p>
          <a:p>
            <a:pPr eaLnBrk="1" hangingPunct="1"/>
            <a:r>
              <a:rPr lang="en-US" altLang="zh-CN" sz="2000" dirty="0">
                <a:solidFill>
                  <a:srgbClr val="000000"/>
                </a:solidFill>
              </a:rPr>
              <a:t>	JCXZ	PROCEND  ;</a:t>
            </a:r>
            <a:r>
              <a:rPr lang="zh-CN" altLang="en-US" sz="2000" dirty="0">
                <a:solidFill>
                  <a:schemeClr val="accent6"/>
                </a:solidFill>
              </a:rPr>
              <a:t>当（</a:t>
            </a:r>
            <a:r>
              <a:rPr lang="en-US" altLang="zh-CN" sz="2000" dirty="0">
                <a:solidFill>
                  <a:schemeClr val="accent6"/>
                </a:solidFill>
              </a:rPr>
              <a:t>CX</a:t>
            </a:r>
            <a:r>
              <a:rPr lang="zh-CN" altLang="en-US" sz="2000" dirty="0">
                <a:solidFill>
                  <a:schemeClr val="accent6"/>
                </a:solidFill>
              </a:rPr>
              <a:t>）＝</a:t>
            </a:r>
            <a:r>
              <a:rPr lang="en-US" altLang="zh-CN" sz="2000" dirty="0">
                <a:solidFill>
                  <a:schemeClr val="accent6"/>
                </a:solidFill>
              </a:rPr>
              <a:t>0</a:t>
            </a:r>
            <a:r>
              <a:rPr lang="zh-CN" altLang="en-US" sz="2000" dirty="0">
                <a:solidFill>
                  <a:schemeClr val="accent6"/>
                </a:solidFill>
              </a:rPr>
              <a:t>时，跳过循环</a:t>
            </a:r>
          </a:p>
          <a:p>
            <a:pPr eaLnBrk="1" hangingPunct="1"/>
            <a:r>
              <a:rPr lang="zh-CN" altLang="en-US" sz="2000" dirty="0">
                <a:solidFill>
                  <a:srgbClr val="000000"/>
                </a:solidFill>
              </a:rPr>
              <a:t>	</a:t>
            </a:r>
            <a:r>
              <a:rPr lang="en-US" altLang="zh-CN" sz="2000" dirty="0">
                <a:solidFill>
                  <a:srgbClr val="000000"/>
                </a:solidFill>
              </a:rPr>
              <a:t>LEA	</a:t>
            </a:r>
            <a:r>
              <a:rPr lang="en-US" altLang="zh-CN" sz="2000" dirty="0" smtClean="0">
                <a:solidFill>
                  <a:srgbClr val="000000"/>
                </a:solidFill>
              </a:rPr>
              <a:t>DI,DIFF</a:t>
            </a:r>
            <a:endParaRPr lang="en-US" altLang="zh-CN" sz="2000" dirty="0">
              <a:solidFill>
                <a:srgbClr val="000000"/>
              </a:solidFill>
            </a:endParaRPr>
          </a:p>
          <a:p>
            <a:pPr eaLnBrk="1" hangingPunct="1"/>
            <a:r>
              <a:rPr lang="en-US" altLang="zh-CN" sz="2000" dirty="0">
                <a:solidFill>
                  <a:srgbClr val="000000"/>
                </a:solidFill>
              </a:rPr>
              <a:t>	MOV 	AX,[SI]</a:t>
            </a:r>
          </a:p>
          <a:p>
            <a:pPr eaLnBrk="1" hangingPunct="1"/>
            <a:r>
              <a:rPr lang="en-US" altLang="zh-CN" sz="2000" dirty="0">
                <a:solidFill>
                  <a:srgbClr val="000000"/>
                </a:solidFill>
              </a:rPr>
              <a:t>	ADD	</a:t>
            </a:r>
            <a:r>
              <a:rPr lang="en-US" altLang="zh-CN" sz="2000" dirty="0" smtClean="0">
                <a:solidFill>
                  <a:srgbClr val="000000"/>
                </a:solidFill>
              </a:rPr>
              <a:t>SI,2</a:t>
            </a:r>
            <a:endParaRPr lang="en-US" altLang="zh-CN" sz="2000" dirty="0">
              <a:solidFill>
                <a:srgbClr val="000000"/>
              </a:solidFill>
            </a:endParaRPr>
          </a:p>
          <a:p>
            <a:pPr eaLnBrk="1" hangingPunct="1"/>
            <a:r>
              <a:rPr lang="en-US" altLang="zh-CN" sz="2000" dirty="0" smtClean="0">
                <a:solidFill>
                  <a:srgbClr val="000000"/>
                </a:solidFill>
              </a:rPr>
              <a:t>PROC1:ADD</a:t>
            </a:r>
            <a:r>
              <a:rPr lang="en-US" altLang="zh-CN" sz="2000" dirty="0">
                <a:solidFill>
                  <a:srgbClr val="000000"/>
                </a:solidFill>
              </a:rPr>
              <a:t>	</a:t>
            </a:r>
            <a:r>
              <a:rPr lang="en-US" altLang="zh-CN" sz="2000" dirty="0" smtClean="0">
                <a:solidFill>
                  <a:srgbClr val="000000"/>
                </a:solidFill>
              </a:rPr>
              <a:t>AX</a:t>
            </a:r>
            <a:r>
              <a:rPr lang="en-US" altLang="zh-CN" sz="2000" dirty="0">
                <a:solidFill>
                  <a:srgbClr val="000000"/>
                </a:solidFill>
              </a:rPr>
              <a:t>,[SI]</a:t>
            </a:r>
          </a:p>
          <a:p>
            <a:pPr eaLnBrk="1" hangingPunct="1"/>
            <a:r>
              <a:rPr lang="en-US" altLang="zh-CN" sz="2000" dirty="0">
                <a:solidFill>
                  <a:srgbClr val="000000"/>
                </a:solidFill>
              </a:rPr>
              <a:t>	SHR	</a:t>
            </a:r>
            <a:r>
              <a:rPr lang="en-US" altLang="zh-CN" sz="2000" dirty="0" smtClean="0">
                <a:solidFill>
                  <a:srgbClr val="000000"/>
                </a:solidFill>
              </a:rPr>
              <a:t>AX,1</a:t>
            </a:r>
            <a:r>
              <a:rPr lang="en-US" altLang="zh-CN" sz="2000" dirty="0">
                <a:solidFill>
                  <a:srgbClr val="000000"/>
                </a:solidFill>
              </a:rPr>
              <a:t>		</a:t>
            </a:r>
            <a:r>
              <a:rPr lang="en-US" altLang="zh-CN" sz="2000" dirty="0">
                <a:solidFill>
                  <a:schemeClr val="accent6"/>
                </a:solidFill>
              </a:rPr>
              <a:t>;</a:t>
            </a:r>
            <a:r>
              <a:rPr lang="zh-CN" altLang="en-US" sz="2000" dirty="0">
                <a:solidFill>
                  <a:schemeClr val="accent6"/>
                </a:solidFill>
              </a:rPr>
              <a:t>完成（</a:t>
            </a:r>
            <a:r>
              <a:rPr lang="en-US" altLang="zh-CN" sz="2000" dirty="0">
                <a:solidFill>
                  <a:schemeClr val="accent6"/>
                </a:solidFill>
              </a:rPr>
              <a:t>AX</a:t>
            </a:r>
            <a:r>
              <a:rPr lang="zh-CN" altLang="en-US" sz="2000" dirty="0">
                <a:solidFill>
                  <a:schemeClr val="accent6"/>
                </a:solidFill>
              </a:rPr>
              <a:t>）</a:t>
            </a:r>
            <a:r>
              <a:rPr lang="en-US" altLang="zh-CN" sz="2000" dirty="0">
                <a:solidFill>
                  <a:schemeClr val="accent6"/>
                </a:solidFill>
              </a:rPr>
              <a:t>÷2</a:t>
            </a:r>
            <a:r>
              <a:rPr lang="zh-CN" altLang="en-US" sz="2000" dirty="0" smtClean="0">
                <a:solidFill>
                  <a:schemeClr val="accent6"/>
                </a:solidFill>
              </a:rPr>
              <a:t>操作</a:t>
            </a:r>
            <a:endParaRPr lang="zh-CN" altLang="en-US" sz="2000" dirty="0">
              <a:solidFill>
                <a:schemeClr val="accent6"/>
              </a:solidFill>
            </a:endParaRPr>
          </a:p>
          <a:p>
            <a:pPr eaLnBrk="1" hangingPunct="1"/>
            <a:r>
              <a:rPr lang="zh-CN" altLang="en-US" sz="2000" dirty="0">
                <a:solidFill>
                  <a:srgbClr val="000000"/>
                </a:solidFill>
              </a:rPr>
              <a:t>	</a:t>
            </a:r>
            <a:r>
              <a:rPr lang="en-US" altLang="zh-CN" sz="2000" dirty="0">
                <a:solidFill>
                  <a:srgbClr val="000000"/>
                </a:solidFill>
              </a:rPr>
              <a:t>MOV 	[DI],AX		;</a:t>
            </a:r>
            <a:r>
              <a:rPr lang="zh-CN" altLang="en-US" sz="2000" dirty="0">
                <a:solidFill>
                  <a:schemeClr val="accent6"/>
                </a:solidFill>
              </a:rPr>
              <a:t>保存差分结果</a:t>
            </a:r>
          </a:p>
          <a:p>
            <a:pPr eaLnBrk="1" hangingPunct="1"/>
            <a:r>
              <a:rPr lang="zh-CN" altLang="en-US" sz="2000" dirty="0">
                <a:solidFill>
                  <a:srgbClr val="000000"/>
                </a:solidFill>
              </a:rPr>
              <a:t>	</a:t>
            </a:r>
            <a:r>
              <a:rPr lang="en-US" altLang="zh-CN" sz="2000" dirty="0">
                <a:solidFill>
                  <a:srgbClr val="000000"/>
                </a:solidFill>
              </a:rPr>
              <a:t>ADD	</a:t>
            </a:r>
            <a:r>
              <a:rPr lang="en-US" altLang="zh-CN" sz="2000" dirty="0" smtClean="0">
                <a:solidFill>
                  <a:srgbClr val="000000"/>
                </a:solidFill>
              </a:rPr>
              <a:t>DI,2</a:t>
            </a:r>
            <a:endParaRPr lang="en-US" altLang="zh-CN" sz="2000" dirty="0">
              <a:solidFill>
                <a:srgbClr val="000000"/>
              </a:solidFill>
            </a:endParaRPr>
          </a:p>
          <a:p>
            <a:pPr eaLnBrk="1" hangingPunct="1"/>
            <a:r>
              <a:rPr lang="en-US" altLang="zh-CN" sz="2000" dirty="0">
                <a:solidFill>
                  <a:srgbClr val="000000"/>
                </a:solidFill>
              </a:rPr>
              <a:t>	MOV	</a:t>
            </a:r>
            <a:r>
              <a:rPr lang="en-US" altLang="zh-CN" sz="2000" dirty="0" smtClean="0">
                <a:solidFill>
                  <a:srgbClr val="000000"/>
                </a:solidFill>
              </a:rPr>
              <a:t>AX</a:t>
            </a:r>
            <a:r>
              <a:rPr lang="en-US" altLang="zh-CN" sz="2000" dirty="0">
                <a:solidFill>
                  <a:srgbClr val="000000"/>
                </a:solidFill>
              </a:rPr>
              <a:t>,[SI]</a:t>
            </a:r>
          </a:p>
          <a:p>
            <a:pPr eaLnBrk="1" hangingPunct="1"/>
            <a:r>
              <a:rPr lang="en-US" altLang="zh-CN" sz="2000" dirty="0">
                <a:solidFill>
                  <a:srgbClr val="000000"/>
                </a:solidFill>
              </a:rPr>
              <a:t>	ADD	</a:t>
            </a:r>
            <a:r>
              <a:rPr lang="en-US" altLang="zh-CN" sz="2000" dirty="0" smtClean="0">
                <a:solidFill>
                  <a:srgbClr val="000000"/>
                </a:solidFill>
              </a:rPr>
              <a:t>SI,2</a:t>
            </a:r>
            <a:endParaRPr lang="en-US" altLang="zh-CN" sz="2000" dirty="0">
              <a:solidFill>
                <a:srgbClr val="000000"/>
              </a:solidFill>
            </a:endParaRPr>
          </a:p>
          <a:p>
            <a:pPr eaLnBrk="1" hangingPunct="1"/>
            <a:r>
              <a:rPr lang="en-US" altLang="zh-CN" sz="2000" dirty="0">
                <a:solidFill>
                  <a:srgbClr val="000000"/>
                </a:solidFill>
              </a:rPr>
              <a:t>	LOOP 	PROC1</a:t>
            </a:r>
          </a:p>
          <a:p>
            <a:pPr eaLnBrk="1" hangingPunct="1"/>
            <a:r>
              <a:rPr lang="en-US" altLang="zh-CN" sz="2000" dirty="0">
                <a:solidFill>
                  <a:srgbClr val="000000"/>
                </a:solidFill>
              </a:rPr>
              <a:t>PROCEND:</a:t>
            </a:r>
          </a:p>
        </p:txBody>
      </p:sp>
    </p:spTree>
    <p:extLst>
      <p:ext uri="{BB962C8B-B14F-4D97-AF65-F5344CB8AC3E}">
        <p14:creationId xmlns:p14="http://schemas.microsoft.com/office/powerpoint/2010/main" val="350310334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971550" y="1700213"/>
            <a:ext cx="7488238"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dirty="0"/>
              <a:t>作业：</a:t>
            </a:r>
          </a:p>
          <a:p>
            <a:pPr eaLnBrk="1" hangingPunct="1">
              <a:spcBef>
                <a:spcPct val="50000"/>
              </a:spcBef>
            </a:pPr>
            <a:r>
              <a:rPr lang="en-US" altLang="zh-CN" dirty="0"/>
              <a:t>4,5, 11,12,</a:t>
            </a:r>
          </a:p>
          <a:p>
            <a:pPr eaLnBrk="1" hangingPunct="1">
              <a:spcBef>
                <a:spcPct val="50000"/>
              </a:spcBef>
            </a:pPr>
            <a:r>
              <a:rPr lang="en-US" altLang="zh-CN" dirty="0"/>
              <a:t>15,16</a:t>
            </a:r>
          </a:p>
          <a:p>
            <a:pPr eaLnBrk="1" hangingPunct="1">
              <a:spcBef>
                <a:spcPct val="50000"/>
              </a:spcBef>
            </a:pPr>
            <a:r>
              <a:rPr lang="en-US" altLang="zh-CN" dirty="0"/>
              <a:t>18</a:t>
            </a:r>
            <a:r>
              <a:rPr lang="zh-CN" altLang="en-US" dirty="0"/>
              <a:t>，</a:t>
            </a:r>
            <a:r>
              <a:rPr lang="en-US" altLang="zh-CN" dirty="0"/>
              <a:t>19,20</a:t>
            </a:r>
          </a:p>
          <a:p>
            <a:pPr eaLnBrk="1" hangingPunct="1">
              <a:spcBef>
                <a:spcPct val="50000"/>
              </a:spcBef>
            </a:pPr>
            <a:endParaRPr lang="en-US" altLang="zh-CN" dirty="0"/>
          </a:p>
        </p:txBody>
      </p:sp>
    </p:spTree>
    <p:extLst>
      <p:ext uri="{BB962C8B-B14F-4D97-AF65-F5344CB8AC3E}">
        <p14:creationId xmlns:p14="http://schemas.microsoft.com/office/powerpoint/2010/main" val="1940550853"/>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255499837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4128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381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1700256" y="4738522"/>
            <a:ext cx="3807848"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2987824" y="5428015"/>
            <a:ext cx="4572000" cy="757130"/>
          </a:xfrm>
          <a:prstGeom prst="rect">
            <a:avLst/>
          </a:prstGeom>
        </p:spPr>
        <p:txBody>
          <a:bodyPr>
            <a:spAutoFit/>
          </a:bodyPr>
          <a:lstStyle/>
          <a:p>
            <a:pPr marL="990600" lvl="1" indent="-533400">
              <a:lnSpc>
                <a:spcPct val="80000"/>
              </a:lnSpc>
              <a:spcBef>
                <a:spcPct val="20000"/>
              </a:spcBef>
              <a:buClr>
                <a:schemeClr val="tx1"/>
              </a:buClr>
              <a:buSzPct val="60000"/>
              <a:buFont typeface="Wingdings" pitchFamily="2" charset="2"/>
              <a:buAutoNum type="arabicPeriod" startAt="9"/>
            </a:pPr>
            <a:r>
              <a:rPr lang="zh-CN" altLang="en-US" sz="2400" b="1" dirty="0">
                <a:solidFill>
                  <a:srgbClr val="FF0000"/>
                </a:solidFill>
                <a:latin typeface="Tahoma" pitchFamily="34" charset="0"/>
                <a:ea typeface="宋体" charset="-122"/>
              </a:rPr>
              <a:t>子程序调用返回指令</a:t>
            </a:r>
          </a:p>
          <a:p>
            <a:pPr marL="990600" lvl="1" indent="-533400">
              <a:lnSpc>
                <a:spcPct val="80000"/>
              </a:lnSpc>
              <a:spcBef>
                <a:spcPct val="20000"/>
              </a:spcBef>
              <a:buClr>
                <a:schemeClr val="tx1"/>
              </a:buClr>
              <a:buSzPct val="60000"/>
              <a:buFont typeface="Wingdings" pitchFamily="2" charset="2"/>
              <a:buAutoNum type="arabicPeriod" startAt="9"/>
            </a:pPr>
            <a:r>
              <a:rPr lang="zh-CN" altLang="en-US" sz="2400" b="1" dirty="0">
                <a:solidFill>
                  <a:srgbClr val="FF0000"/>
                </a:solidFill>
                <a:latin typeface="Tahoma" pitchFamily="34" charset="0"/>
                <a:ea typeface="宋体" charset="-122"/>
              </a:rPr>
              <a:t>中断调用返回指令</a:t>
            </a:r>
          </a:p>
        </p:txBody>
      </p:sp>
    </p:spTree>
    <p:extLst>
      <p:ext uri="{BB962C8B-B14F-4D97-AF65-F5344CB8AC3E}">
        <p14:creationId xmlns:p14="http://schemas.microsoft.com/office/powerpoint/2010/main" val="38652732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6" name="Text Box 3"/>
          <p:cNvSpPr txBox="1">
            <a:spLocks noChangeArrowheads="1"/>
          </p:cNvSpPr>
          <p:nvPr/>
        </p:nvSpPr>
        <p:spPr bwMode="auto">
          <a:xfrm>
            <a:off x="435496" y="1124744"/>
            <a:ext cx="7920038"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000" dirty="0"/>
              <a:t>概念：</a:t>
            </a:r>
            <a:r>
              <a:rPr lang="zh-CN" altLang="en-US" sz="2000" dirty="0">
                <a:solidFill>
                  <a:srgbClr val="000000"/>
                </a:solidFill>
              </a:rPr>
              <a:t>子程序为功能确定、且独立的程序段。</a:t>
            </a:r>
          </a:p>
          <a:p>
            <a:pPr eaLnBrk="1" hangingPunct="1">
              <a:spcBef>
                <a:spcPct val="50000"/>
              </a:spcBef>
            </a:pPr>
            <a:r>
              <a:rPr lang="zh-CN" altLang="en-US" sz="2000" dirty="0"/>
              <a:t>优点：</a:t>
            </a:r>
          </a:p>
          <a:p>
            <a:pPr eaLnBrk="1" hangingPunct="1">
              <a:spcBef>
                <a:spcPct val="50000"/>
              </a:spcBef>
              <a:buClr>
                <a:srgbClr val="FF0000"/>
              </a:buClr>
              <a:buFontTx/>
              <a:buAutoNum type="arabicPeriod"/>
            </a:pPr>
            <a:r>
              <a:rPr lang="zh-CN" altLang="en-US" sz="2000" dirty="0">
                <a:solidFill>
                  <a:srgbClr val="000000"/>
                </a:solidFill>
              </a:rPr>
              <a:t>可以将任何一段独立的程序归整为一个子程序，当需要该段程序时，只需调用子程序即可，调用后会自动返回到调用指令的下一条指令。因此采用子程序设计时，可以简化程序设计。</a:t>
            </a:r>
          </a:p>
          <a:p>
            <a:pPr eaLnBrk="1" hangingPunct="1">
              <a:spcBef>
                <a:spcPct val="50000"/>
              </a:spcBef>
              <a:buClr>
                <a:srgbClr val="FF0000"/>
              </a:buClr>
              <a:buFontTx/>
              <a:buAutoNum type="arabicPeriod"/>
            </a:pPr>
            <a:r>
              <a:rPr lang="zh-CN" altLang="en-US" sz="2000" dirty="0">
                <a:solidFill>
                  <a:srgbClr val="000000"/>
                </a:solidFill>
              </a:rPr>
              <a:t>从调试程序的角度，由于原本在多处出现的程序段，缩减为子程序调用指令，使调试程序更加方便。</a:t>
            </a:r>
          </a:p>
        </p:txBody>
      </p:sp>
      <p:sp>
        <p:nvSpPr>
          <p:cNvPr id="7" name="Text Box 3"/>
          <p:cNvSpPr txBox="1">
            <a:spLocks noChangeArrowheads="1"/>
          </p:cNvSpPr>
          <p:nvPr/>
        </p:nvSpPr>
        <p:spPr bwMode="auto">
          <a:xfrm>
            <a:off x="463432" y="4077072"/>
            <a:ext cx="792162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000" dirty="0"/>
              <a:t>缺点：</a:t>
            </a:r>
          </a:p>
          <a:p>
            <a:pPr eaLnBrk="1" hangingPunct="1">
              <a:spcBef>
                <a:spcPct val="50000"/>
              </a:spcBef>
            </a:pPr>
            <a:r>
              <a:rPr lang="zh-CN" altLang="en-US" sz="2000" dirty="0">
                <a:solidFill>
                  <a:srgbClr val="000000"/>
                </a:solidFill>
              </a:rPr>
              <a:t>采用子程序设计后。由于调用子程序和从子程序中返回需要执行指令，并且为保护某些寄存器的内容，需要进行压入堆栈和弹出堆栈的操作，因此会使程序执行速度受到一定的影响。</a:t>
            </a:r>
            <a:r>
              <a:rPr lang="zh-CN" altLang="en-US" sz="3200" dirty="0"/>
              <a:t> </a:t>
            </a:r>
          </a:p>
        </p:txBody>
      </p:sp>
    </p:spTree>
    <p:extLst>
      <p:ext uri="{BB962C8B-B14F-4D97-AF65-F5344CB8AC3E}">
        <p14:creationId xmlns:p14="http://schemas.microsoft.com/office/powerpoint/2010/main" val="353625940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989138"/>
            <a:ext cx="77771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t>实现：</a:t>
            </a:r>
          </a:p>
          <a:p>
            <a:pPr eaLnBrk="1" hangingPunct="1">
              <a:spcBef>
                <a:spcPct val="50000"/>
              </a:spcBef>
            </a:pPr>
            <a:r>
              <a:rPr lang="zh-CN" altLang="en-US" sz="2800" dirty="0">
                <a:solidFill>
                  <a:srgbClr val="000000"/>
                </a:solidFill>
              </a:rPr>
              <a:t>子程序调用是通过自动修改（</a:t>
            </a:r>
            <a:r>
              <a:rPr lang="en-US" altLang="zh-CN" sz="2800" dirty="0">
                <a:solidFill>
                  <a:srgbClr val="000000"/>
                </a:solidFill>
              </a:rPr>
              <a:t>IP</a:t>
            </a:r>
            <a:r>
              <a:rPr lang="zh-CN" altLang="en-US" sz="2800" dirty="0">
                <a:solidFill>
                  <a:srgbClr val="000000"/>
                </a:solidFill>
              </a:rPr>
              <a:t>）和</a:t>
            </a:r>
            <a:r>
              <a:rPr lang="en-US" altLang="zh-CN" sz="2800" dirty="0">
                <a:solidFill>
                  <a:srgbClr val="000000"/>
                </a:solidFill>
              </a:rPr>
              <a:t>/</a:t>
            </a:r>
            <a:r>
              <a:rPr lang="zh-CN" altLang="en-US" sz="2800" dirty="0">
                <a:solidFill>
                  <a:srgbClr val="000000"/>
                </a:solidFill>
              </a:rPr>
              <a:t>或（</a:t>
            </a:r>
            <a:r>
              <a:rPr lang="en-US" altLang="zh-CN" sz="2800" dirty="0">
                <a:solidFill>
                  <a:srgbClr val="000000"/>
                </a:solidFill>
              </a:rPr>
              <a:t>CS</a:t>
            </a:r>
            <a:r>
              <a:rPr lang="zh-CN" altLang="en-US" sz="2800" dirty="0">
                <a:solidFill>
                  <a:srgbClr val="000000"/>
                </a:solidFill>
              </a:rPr>
              <a:t>）的内容实现的。</a:t>
            </a:r>
          </a:p>
          <a:p>
            <a:pPr eaLnBrk="1" hangingPunct="1">
              <a:spcBef>
                <a:spcPct val="50000"/>
              </a:spcBef>
            </a:pPr>
            <a:r>
              <a:rPr lang="zh-CN" altLang="en-US" sz="2800" dirty="0">
                <a:solidFill>
                  <a:srgbClr val="000000"/>
                </a:solidFill>
              </a:rPr>
              <a:t>为了确保子程序调用后能够返回到调用指令之后，</a:t>
            </a:r>
            <a:r>
              <a:rPr lang="en-US" altLang="zh-CN" sz="2800" dirty="0">
                <a:solidFill>
                  <a:srgbClr val="000000"/>
                </a:solidFill>
              </a:rPr>
              <a:t>CALL</a:t>
            </a:r>
            <a:r>
              <a:rPr lang="zh-CN" altLang="en-US" sz="2800" dirty="0">
                <a:solidFill>
                  <a:srgbClr val="000000"/>
                </a:solidFill>
              </a:rPr>
              <a:t>指令会自动保存返回地址（</a:t>
            </a:r>
            <a:r>
              <a:rPr lang="en-US" altLang="zh-CN" sz="2800" dirty="0">
                <a:solidFill>
                  <a:srgbClr val="000000"/>
                </a:solidFill>
              </a:rPr>
              <a:t>IP</a:t>
            </a:r>
            <a:r>
              <a:rPr lang="zh-CN" altLang="en-US" sz="2800" dirty="0">
                <a:solidFill>
                  <a:srgbClr val="000000"/>
                </a:solidFill>
              </a:rPr>
              <a:t>和</a:t>
            </a:r>
            <a:r>
              <a:rPr lang="en-US" altLang="zh-CN" sz="2800" dirty="0">
                <a:solidFill>
                  <a:srgbClr val="000000"/>
                </a:solidFill>
              </a:rPr>
              <a:t>/</a:t>
            </a:r>
            <a:r>
              <a:rPr lang="zh-CN" altLang="en-US" sz="2800" dirty="0">
                <a:solidFill>
                  <a:srgbClr val="000000"/>
                </a:solidFill>
              </a:rPr>
              <a:t>或</a:t>
            </a:r>
            <a:r>
              <a:rPr lang="en-US" altLang="zh-CN" sz="2800" dirty="0">
                <a:solidFill>
                  <a:srgbClr val="000000"/>
                </a:solidFill>
              </a:rPr>
              <a:t>CS</a:t>
            </a:r>
            <a:r>
              <a:rPr lang="zh-CN" altLang="en-US" sz="2800" dirty="0">
                <a:solidFill>
                  <a:srgbClr val="000000"/>
                </a:solidFill>
              </a:rPr>
              <a:t>），而</a:t>
            </a:r>
            <a:r>
              <a:rPr lang="en-US" altLang="zh-CN" sz="2800" dirty="0">
                <a:solidFill>
                  <a:srgbClr val="000000"/>
                </a:solidFill>
              </a:rPr>
              <a:t>RET</a:t>
            </a:r>
            <a:r>
              <a:rPr lang="zh-CN" altLang="en-US" sz="2800" dirty="0">
                <a:solidFill>
                  <a:srgbClr val="000000"/>
                </a:solidFill>
              </a:rPr>
              <a:t>指令会自动返回到</a:t>
            </a:r>
            <a:r>
              <a:rPr lang="en-US" altLang="zh-CN" sz="2800" dirty="0">
                <a:solidFill>
                  <a:srgbClr val="000000"/>
                </a:solidFill>
              </a:rPr>
              <a:t>CALL</a:t>
            </a:r>
            <a:r>
              <a:rPr lang="zh-CN" altLang="en-US" sz="2800" dirty="0">
                <a:solidFill>
                  <a:srgbClr val="000000"/>
                </a:solidFill>
              </a:rPr>
              <a:t>指令的下一条指令。</a:t>
            </a:r>
            <a:r>
              <a:rPr lang="zh-CN" altLang="en-US" dirty="0">
                <a:solidFill>
                  <a:srgbClr val="000000"/>
                </a:solidFill>
              </a:rPr>
              <a:t> </a:t>
            </a:r>
          </a:p>
        </p:txBody>
      </p:sp>
    </p:spTree>
    <p:extLst>
      <p:ext uri="{BB962C8B-B14F-4D97-AF65-F5344CB8AC3E}">
        <p14:creationId xmlns:p14="http://schemas.microsoft.com/office/powerpoint/2010/main" val="262971320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773238"/>
            <a:ext cx="7489825" cy="36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371600" indent="-4572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一、子程序调用指令</a:t>
            </a:r>
            <a:r>
              <a:rPr lang="en-US" altLang="zh-CN" sz="2800" dirty="0">
                <a:solidFill>
                  <a:srgbClr val="000000"/>
                </a:solidFill>
              </a:rPr>
              <a:t>CALL</a:t>
            </a:r>
          </a:p>
          <a:p>
            <a:pPr eaLnBrk="1" hangingPunct="1"/>
            <a:endParaRPr lang="en-US" altLang="zh-CN" sz="2800" dirty="0">
              <a:solidFill>
                <a:srgbClr val="000000"/>
              </a:solidFill>
            </a:endParaRPr>
          </a:p>
          <a:p>
            <a:pPr eaLnBrk="1" hangingPunct="1"/>
            <a:r>
              <a:rPr lang="zh-CN" altLang="en-US" sz="2800" dirty="0">
                <a:solidFill>
                  <a:srgbClr val="000000"/>
                </a:solidFill>
              </a:rPr>
              <a:t>子程序调用指令</a:t>
            </a:r>
            <a:r>
              <a:rPr lang="en-US" altLang="zh-CN" sz="2800" dirty="0">
                <a:solidFill>
                  <a:srgbClr val="000000"/>
                </a:solidFill>
              </a:rPr>
              <a:t>CALL</a:t>
            </a:r>
            <a:r>
              <a:rPr lang="zh-CN" altLang="en-US" sz="2800" dirty="0">
                <a:solidFill>
                  <a:srgbClr val="000000"/>
                </a:solidFill>
              </a:rPr>
              <a:t>（</a:t>
            </a:r>
            <a:r>
              <a:rPr lang="en-US" altLang="zh-CN" sz="2800" dirty="0">
                <a:solidFill>
                  <a:srgbClr val="000000"/>
                </a:solidFill>
              </a:rPr>
              <a:t>Call procedure</a:t>
            </a:r>
            <a:r>
              <a:rPr lang="zh-CN" altLang="en-US" sz="2800" dirty="0">
                <a:solidFill>
                  <a:srgbClr val="000000"/>
                </a:solidFill>
              </a:rPr>
              <a:t>）有两种格式：</a:t>
            </a:r>
          </a:p>
          <a:p>
            <a:pPr eaLnBrk="1" hangingPunct="1"/>
            <a:r>
              <a:rPr lang="en-US" altLang="zh-CN" sz="2800" dirty="0"/>
              <a:t>CALL  LABEL</a:t>
            </a:r>
            <a:r>
              <a:rPr lang="en-US" altLang="zh-CN" sz="2800" dirty="0">
                <a:solidFill>
                  <a:srgbClr val="000000"/>
                </a:solidFill>
              </a:rPr>
              <a:t>	</a:t>
            </a:r>
            <a:r>
              <a:rPr lang="zh-CN" altLang="en-US" sz="2800" dirty="0">
                <a:solidFill>
                  <a:srgbClr val="000000"/>
                </a:solidFill>
              </a:rPr>
              <a:t>；调用入口地址为</a:t>
            </a:r>
          </a:p>
          <a:p>
            <a:pPr lvl="2" eaLnBrk="1" hangingPunct="1"/>
            <a:r>
              <a:rPr lang="zh-CN" altLang="en-US" sz="2800" dirty="0">
                <a:solidFill>
                  <a:srgbClr val="000000"/>
                </a:solidFill>
              </a:rPr>
              <a:t>          ；标号</a:t>
            </a:r>
            <a:r>
              <a:rPr lang="en-US" altLang="zh-CN" sz="2800" dirty="0">
                <a:solidFill>
                  <a:srgbClr val="000000"/>
                </a:solidFill>
              </a:rPr>
              <a:t>LABEL</a:t>
            </a:r>
            <a:r>
              <a:rPr lang="zh-CN" altLang="en-US" sz="2800" dirty="0">
                <a:solidFill>
                  <a:srgbClr val="000000"/>
                </a:solidFill>
              </a:rPr>
              <a:t>的子程序</a:t>
            </a:r>
          </a:p>
          <a:p>
            <a:pPr eaLnBrk="1" hangingPunct="1"/>
            <a:r>
              <a:rPr lang="en-US" altLang="zh-CN" sz="2800" dirty="0"/>
              <a:t>CALL OPR</a:t>
            </a:r>
            <a:r>
              <a:rPr lang="en-US" altLang="zh-CN" sz="2800" dirty="0">
                <a:solidFill>
                  <a:srgbClr val="000000"/>
                </a:solidFill>
              </a:rPr>
              <a:t>		</a:t>
            </a:r>
            <a:r>
              <a:rPr lang="zh-CN" altLang="en-US" sz="2800" dirty="0">
                <a:solidFill>
                  <a:srgbClr val="000000"/>
                </a:solidFill>
              </a:rPr>
              <a:t>；调用子程序，其入口地址</a:t>
            </a:r>
          </a:p>
          <a:p>
            <a:pPr eaLnBrk="1" hangingPunct="1"/>
            <a:r>
              <a:rPr lang="zh-CN" altLang="en-US" sz="2800" dirty="0">
                <a:solidFill>
                  <a:srgbClr val="000000"/>
                </a:solidFill>
              </a:rPr>
              <a:t>               ；为操作数</a:t>
            </a:r>
            <a:r>
              <a:rPr lang="en-US" altLang="zh-CN" sz="2800" dirty="0">
                <a:solidFill>
                  <a:srgbClr val="000000"/>
                </a:solidFill>
              </a:rPr>
              <a:t>OPR</a:t>
            </a:r>
            <a:r>
              <a:rPr lang="zh-CN" altLang="en-US" sz="2800" dirty="0">
                <a:solidFill>
                  <a:srgbClr val="000000"/>
                </a:solidFill>
              </a:rPr>
              <a:t>的内容</a:t>
            </a:r>
            <a:r>
              <a:rPr lang="zh-CN" altLang="en-US" dirty="0"/>
              <a:t> </a:t>
            </a:r>
          </a:p>
        </p:txBody>
      </p:sp>
    </p:spTree>
    <p:extLst>
      <p:ext uri="{BB962C8B-B14F-4D97-AF65-F5344CB8AC3E}">
        <p14:creationId xmlns:p14="http://schemas.microsoft.com/office/powerpoint/2010/main" val="23436191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97" y="1340768"/>
            <a:ext cx="81819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994578"/>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989138"/>
            <a:ext cx="7777163"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08188" indent="-179388" eaLnBrk="0" hangingPunct="0">
              <a:defRPr kumimoji="1" sz="4000" b="1">
                <a:solidFill>
                  <a:srgbClr val="0000FF"/>
                </a:solidFill>
                <a:latin typeface="楷体_GB2312" pitchFamily="49" charset="-122"/>
                <a:ea typeface="楷体_GB2312" pitchFamily="49" charset="-122"/>
              </a:defRPr>
            </a:lvl5pPr>
            <a:lvl6pPr marL="2465388" indent="-179388"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22588" indent="-179388"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379788" indent="-179388"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36988" indent="-179388"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t>CALL  LABEL</a:t>
            </a:r>
            <a:r>
              <a:rPr lang="en-US" altLang="zh-CN" sz="2800" dirty="0">
                <a:solidFill>
                  <a:srgbClr val="000000"/>
                </a:solidFill>
              </a:rPr>
              <a:t>	</a:t>
            </a:r>
            <a:r>
              <a:rPr lang="zh-CN" altLang="en-US" sz="2800" dirty="0">
                <a:solidFill>
                  <a:srgbClr val="000000"/>
                </a:solidFill>
              </a:rPr>
              <a:t>；调用入口地址为</a:t>
            </a:r>
          </a:p>
          <a:p>
            <a:pPr eaLnBrk="1" hangingPunct="1"/>
            <a:r>
              <a:rPr lang="zh-CN" altLang="en-US" sz="2800" dirty="0">
                <a:solidFill>
                  <a:srgbClr val="000000"/>
                </a:solidFill>
              </a:rPr>
              <a:t>               ；标号</a:t>
            </a:r>
            <a:r>
              <a:rPr lang="en-US" altLang="zh-CN" sz="2800" dirty="0">
                <a:solidFill>
                  <a:srgbClr val="000000"/>
                </a:solidFill>
              </a:rPr>
              <a:t>LABEL</a:t>
            </a:r>
            <a:r>
              <a:rPr lang="zh-CN" altLang="en-US" sz="2800" dirty="0">
                <a:solidFill>
                  <a:srgbClr val="000000"/>
                </a:solidFill>
              </a:rPr>
              <a:t>的子程序</a:t>
            </a:r>
          </a:p>
          <a:p>
            <a:pPr eaLnBrk="1" hangingPunct="1"/>
            <a:r>
              <a:rPr lang="zh-CN" altLang="en-US" sz="2800" dirty="0"/>
              <a:t>分三种情况：</a:t>
            </a:r>
          </a:p>
          <a:p>
            <a:pPr eaLnBrk="1" hangingPunct="1"/>
            <a:r>
              <a:rPr lang="zh-CN" altLang="en-US" sz="2800" dirty="0">
                <a:solidFill>
                  <a:srgbClr val="000000"/>
                </a:solidFill>
              </a:rPr>
              <a:t>（</a:t>
            </a:r>
            <a:r>
              <a:rPr lang="en-US" altLang="zh-CN" sz="2800" dirty="0">
                <a:solidFill>
                  <a:srgbClr val="000000"/>
                </a:solidFill>
              </a:rPr>
              <a:t>1</a:t>
            </a:r>
            <a:r>
              <a:rPr lang="zh-CN" altLang="en-US" sz="2800" dirty="0">
                <a:solidFill>
                  <a:srgbClr val="000000"/>
                </a:solidFill>
              </a:rPr>
              <a:t>）当标号</a:t>
            </a:r>
            <a:r>
              <a:rPr lang="en-US" altLang="zh-CN" sz="2800" dirty="0">
                <a:solidFill>
                  <a:srgbClr val="000000"/>
                </a:solidFill>
              </a:rPr>
              <a:t>LABEL</a:t>
            </a:r>
            <a:r>
              <a:rPr lang="zh-CN" altLang="en-US" sz="2800" dirty="0">
                <a:solidFill>
                  <a:srgbClr val="000000"/>
                </a:solidFill>
              </a:rPr>
              <a:t>与</a:t>
            </a:r>
            <a:r>
              <a:rPr lang="en-US" altLang="zh-CN" sz="2800" dirty="0">
                <a:solidFill>
                  <a:srgbClr val="000000"/>
                </a:solidFill>
              </a:rPr>
              <a:t>CALL</a:t>
            </a:r>
            <a:r>
              <a:rPr lang="zh-CN" altLang="en-US" sz="2800" dirty="0">
                <a:solidFill>
                  <a:srgbClr val="000000"/>
                </a:solidFill>
              </a:rPr>
              <a:t>指令不在同一个段内时，子程序调用在段间进行，其完成的操作有：</a:t>
            </a:r>
            <a:r>
              <a:rPr lang="en-US" altLang="zh-CN" sz="2800" dirty="0">
                <a:solidFill>
                  <a:srgbClr val="000000"/>
                </a:solidFill>
              </a:rPr>
              <a:t>CS</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LABEL</a:t>
            </a:r>
            <a:r>
              <a:rPr lang="zh-CN" altLang="en-US" sz="2800" dirty="0">
                <a:solidFill>
                  <a:srgbClr val="000000"/>
                </a:solidFill>
              </a:rPr>
              <a:t>的偏移地址；（</a:t>
            </a:r>
            <a:r>
              <a:rPr lang="en-US" altLang="zh-CN" sz="2800" dirty="0">
                <a:solidFill>
                  <a:srgbClr val="000000"/>
                </a:solidFill>
              </a:rPr>
              <a:t>CS</a:t>
            </a:r>
            <a:r>
              <a:rPr lang="zh-CN" altLang="en-US" sz="2800" dirty="0">
                <a:solidFill>
                  <a:srgbClr val="000000"/>
                </a:solidFill>
              </a:rPr>
              <a:t>）←</a:t>
            </a:r>
            <a:r>
              <a:rPr lang="en-US" altLang="zh-CN" sz="2800" dirty="0">
                <a:solidFill>
                  <a:srgbClr val="000000"/>
                </a:solidFill>
              </a:rPr>
              <a:t>LABEL</a:t>
            </a:r>
            <a:r>
              <a:rPr lang="zh-CN" altLang="en-US" sz="2800" dirty="0">
                <a:solidFill>
                  <a:srgbClr val="000000"/>
                </a:solidFill>
              </a:rPr>
              <a:t>的段地址。指令的寻址方式为段间直接寻址。</a:t>
            </a:r>
          </a:p>
          <a:p>
            <a:pPr lvl="4" eaLnBrk="1" hangingPunct="1"/>
            <a:endParaRPr lang="en-US" altLang="zh-CN" sz="2800" dirty="0">
              <a:solidFill>
                <a:srgbClr val="000000"/>
              </a:solidFill>
            </a:endParaRPr>
          </a:p>
        </p:txBody>
      </p:sp>
    </p:spTree>
    <p:extLst>
      <p:ext uri="{BB962C8B-B14F-4D97-AF65-F5344CB8AC3E}">
        <p14:creationId xmlns:p14="http://schemas.microsoft.com/office/powerpoint/2010/main" val="92362633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340768"/>
            <a:ext cx="7848600"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a:t>
            </a:r>
            <a:r>
              <a:rPr lang="en-US" altLang="zh-CN" sz="2800" dirty="0">
                <a:solidFill>
                  <a:srgbClr val="000000"/>
                </a:solidFill>
              </a:rPr>
              <a:t>2</a:t>
            </a:r>
            <a:r>
              <a:rPr lang="zh-CN" altLang="en-US" sz="2800" dirty="0">
                <a:solidFill>
                  <a:srgbClr val="000000"/>
                </a:solidFill>
              </a:rPr>
              <a:t>）当标号</a:t>
            </a:r>
            <a:r>
              <a:rPr lang="en-US" altLang="zh-CN" sz="2800" dirty="0">
                <a:solidFill>
                  <a:srgbClr val="000000"/>
                </a:solidFill>
              </a:rPr>
              <a:t>LABEL</a:t>
            </a:r>
            <a:r>
              <a:rPr lang="zh-CN" altLang="en-US" sz="2800" dirty="0">
                <a:solidFill>
                  <a:srgbClr val="000000"/>
                </a:solidFill>
              </a:rPr>
              <a:t>与</a:t>
            </a:r>
            <a:r>
              <a:rPr lang="en-US" altLang="zh-CN" sz="2800" dirty="0">
                <a:solidFill>
                  <a:srgbClr val="000000"/>
                </a:solidFill>
              </a:rPr>
              <a:t>CALL</a:t>
            </a:r>
            <a:r>
              <a:rPr lang="zh-CN" altLang="en-US" sz="2800" dirty="0">
                <a:solidFill>
                  <a:srgbClr val="000000"/>
                </a:solidFill>
              </a:rPr>
              <a:t>指令在同一个段内，且可以采用</a:t>
            </a:r>
            <a:r>
              <a:rPr lang="en-US" altLang="zh-CN" sz="2800" dirty="0">
                <a:solidFill>
                  <a:srgbClr val="000000"/>
                </a:solidFill>
              </a:rPr>
              <a:t>8</a:t>
            </a:r>
            <a:r>
              <a:rPr lang="zh-CN" altLang="en-US" sz="2800" dirty="0">
                <a:solidFill>
                  <a:srgbClr val="000000"/>
                </a:solidFill>
              </a:rPr>
              <a:t>位有符号数表示其相对位移量时，则子程序调用在段内进行，其完成的操作有：</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+DISP8</a:t>
            </a:r>
            <a:r>
              <a:rPr lang="zh-CN" altLang="en-US" sz="2800" dirty="0">
                <a:solidFill>
                  <a:srgbClr val="000000"/>
                </a:solidFill>
              </a:rPr>
              <a:t>。指令的寻址方式为段内直接寻址，也称为相对寻址。</a:t>
            </a:r>
          </a:p>
          <a:p>
            <a:pPr eaLnBrk="1" hangingPunct="1"/>
            <a:endParaRPr lang="zh-CN" altLang="en-US" sz="2800" dirty="0">
              <a:solidFill>
                <a:srgbClr val="000000"/>
              </a:solidFill>
            </a:endParaRPr>
          </a:p>
          <a:p>
            <a:pPr eaLnBrk="1" hangingPunct="1"/>
            <a:r>
              <a:rPr lang="zh-CN" altLang="en-US" sz="2800" dirty="0">
                <a:solidFill>
                  <a:srgbClr val="000000"/>
                </a:solidFill>
              </a:rPr>
              <a:t>（</a:t>
            </a:r>
            <a:r>
              <a:rPr lang="en-US" altLang="zh-CN" sz="2800" dirty="0">
                <a:solidFill>
                  <a:srgbClr val="000000"/>
                </a:solidFill>
              </a:rPr>
              <a:t>3</a:t>
            </a:r>
            <a:r>
              <a:rPr lang="zh-CN" altLang="en-US" sz="2800" dirty="0">
                <a:solidFill>
                  <a:srgbClr val="000000"/>
                </a:solidFill>
              </a:rPr>
              <a:t>）当标号</a:t>
            </a:r>
            <a:r>
              <a:rPr lang="en-US" altLang="zh-CN" sz="2800" dirty="0">
                <a:solidFill>
                  <a:srgbClr val="000000"/>
                </a:solidFill>
              </a:rPr>
              <a:t>LABEL</a:t>
            </a:r>
            <a:r>
              <a:rPr lang="zh-CN" altLang="en-US" sz="2800" dirty="0">
                <a:solidFill>
                  <a:srgbClr val="000000"/>
                </a:solidFill>
              </a:rPr>
              <a:t>与</a:t>
            </a:r>
            <a:r>
              <a:rPr lang="en-US" altLang="zh-CN" sz="2800" dirty="0">
                <a:solidFill>
                  <a:srgbClr val="000000"/>
                </a:solidFill>
              </a:rPr>
              <a:t>CALL</a:t>
            </a:r>
            <a:r>
              <a:rPr lang="zh-CN" altLang="en-US" sz="2800" dirty="0">
                <a:solidFill>
                  <a:srgbClr val="000000"/>
                </a:solidFill>
              </a:rPr>
              <a:t>指令在同一个段内，且需要采用</a:t>
            </a:r>
            <a:r>
              <a:rPr lang="en-US" altLang="zh-CN" sz="2800" dirty="0">
                <a:solidFill>
                  <a:srgbClr val="000000"/>
                </a:solidFill>
              </a:rPr>
              <a:t>16</a:t>
            </a:r>
            <a:r>
              <a:rPr lang="zh-CN" altLang="en-US" sz="2800" dirty="0">
                <a:solidFill>
                  <a:srgbClr val="000000"/>
                </a:solidFill>
              </a:rPr>
              <a:t>位有符号数表示其相对位移量时，则子程序调用在段内进行，其完成的操作有：</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+DISP16</a:t>
            </a:r>
            <a:r>
              <a:rPr lang="zh-CN" altLang="en-US" sz="2800" dirty="0">
                <a:solidFill>
                  <a:srgbClr val="000000"/>
                </a:solidFill>
              </a:rPr>
              <a:t>。指令的寻址方式为段内直接寻址，也称相对寻址。</a:t>
            </a:r>
          </a:p>
        </p:txBody>
      </p:sp>
    </p:spTree>
    <p:extLst>
      <p:ext uri="{BB962C8B-B14F-4D97-AF65-F5344CB8AC3E}">
        <p14:creationId xmlns:p14="http://schemas.microsoft.com/office/powerpoint/2010/main" val="173775297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700213"/>
            <a:ext cx="7777162"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t>CALL OPR</a:t>
            </a:r>
            <a:r>
              <a:rPr lang="en-US" altLang="zh-CN" sz="2800" dirty="0">
                <a:solidFill>
                  <a:srgbClr val="000000"/>
                </a:solidFill>
              </a:rPr>
              <a:t>		</a:t>
            </a:r>
            <a:r>
              <a:rPr lang="zh-CN" altLang="en-US" sz="2800" dirty="0">
                <a:solidFill>
                  <a:srgbClr val="000000"/>
                </a:solidFill>
              </a:rPr>
              <a:t>；调用子程序，其入口地址</a:t>
            </a:r>
          </a:p>
          <a:p>
            <a:pPr eaLnBrk="1" hangingPunct="1"/>
            <a:r>
              <a:rPr lang="zh-CN" altLang="en-US" sz="2800" dirty="0">
                <a:solidFill>
                  <a:srgbClr val="000000"/>
                </a:solidFill>
              </a:rPr>
              <a:t>               ；为操作数</a:t>
            </a:r>
            <a:r>
              <a:rPr lang="en-US" altLang="zh-CN" sz="2800" dirty="0">
                <a:solidFill>
                  <a:srgbClr val="000000"/>
                </a:solidFill>
              </a:rPr>
              <a:t>OPR</a:t>
            </a:r>
            <a:r>
              <a:rPr lang="zh-CN" altLang="en-US" sz="2800" dirty="0">
                <a:solidFill>
                  <a:srgbClr val="000000"/>
                </a:solidFill>
              </a:rPr>
              <a:t>的内容</a:t>
            </a:r>
          </a:p>
          <a:p>
            <a:pPr eaLnBrk="1" hangingPunct="1"/>
            <a:endParaRPr lang="zh-CN" altLang="en-US" sz="2800" dirty="0"/>
          </a:p>
          <a:p>
            <a:pPr eaLnBrk="1" hangingPunct="1"/>
            <a:r>
              <a:rPr lang="zh-CN" altLang="en-US" sz="2800" dirty="0"/>
              <a:t>分为三种情况 ：</a:t>
            </a:r>
          </a:p>
          <a:p>
            <a:pPr eaLnBrk="1" hangingPunct="1"/>
            <a:endParaRPr lang="zh-CN" altLang="en-US" sz="2800" dirty="0"/>
          </a:p>
          <a:p>
            <a:pPr eaLnBrk="1" hangingPunct="1"/>
            <a:r>
              <a:rPr lang="zh-CN" altLang="en-US" sz="2800" dirty="0">
                <a:solidFill>
                  <a:srgbClr val="000000"/>
                </a:solidFill>
              </a:rPr>
              <a:t>（</a:t>
            </a:r>
            <a:r>
              <a:rPr lang="en-US" altLang="zh-CN" sz="2800" dirty="0">
                <a:solidFill>
                  <a:srgbClr val="000000"/>
                </a:solidFill>
              </a:rPr>
              <a:t>1</a:t>
            </a:r>
            <a:r>
              <a:rPr lang="zh-CN" altLang="en-US" sz="2800" dirty="0">
                <a:solidFill>
                  <a:srgbClr val="000000"/>
                </a:solidFill>
              </a:rPr>
              <a:t>）当</a:t>
            </a:r>
            <a:r>
              <a:rPr lang="en-US" altLang="zh-CN" sz="2800" dirty="0">
                <a:solidFill>
                  <a:srgbClr val="000000"/>
                </a:solidFill>
              </a:rPr>
              <a:t>OPR</a:t>
            </a:r>
            <a:r>
              <a:rPr lang="zh-CN" altLang="en-US" sz="2800" dirty="0">
                <a:solidFill>
                  <a:srgbClr val="000000"/>
                </a:solidFill>
              </a:rPr>
              <a:t>为</a:t>
            </a:r>
            <a:r>
              <a:rPr lang="en-US" altLang="zh-CN" sz="2800" dirty="0">
                <a:solidFill>
                  <a:srgbClr val="000000"/>
                </a:solidFill>
              </a:rPr>
              <a:t>16</a:t>
            </a:r>
            <a:r>
              <a:rPr lang="zh-CN" altLang="en-US" sz="2800" dirty="0">
                <a:solidFill>
                  <a:srgbClr val="000000"/>
                </a:solidFill>
              </a:rPr>
              <a:t>位的通用寄存器</a:t>
            </a:r>
            <a:r>
              <a:rPr lang="en-US" altLang="zh-CN" sz="2800" dirty="0">
                <a:solidFill>
                  <a:srgbClr val="000000"/>
                </a:solidFill>
              </a:rPr>
              <a:t>REG16</a:t>
            </a:r>
            <a:r>
              <a:rPr lang="zh-CN" altLang="en-US" sz="2800" dirty="0">
                <a:solidFill>
                  <a:srgbClr val="000000"/>
                </a:solidFill>
              </a:rPr>
              <a:t>时，则子程序调用在段内进行，其完成的操作有：</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REG16</a:t>
            </a:r>
            <a:r>
              <a:rPr lang="zh-CN" altLang="en-US" sz="2800" dirty="0">
                <a:solidFill>
                  <a:srgbClr val="000000"/>
                </a:solidFill>
              </a:rPr>
              <a:t>）。指令的寻址方式为段内间接寻址。</a:t>
            </a:r>
          </a:p>
        </p:txBody>
      </p:sp>
    </p:spTree>
    <p:extLst>
      <p:ext uri="{BB962C8B-B14F-4D97-AF65-F5344CB8AC3E}">
        <p14:creationId xmlns:p14="http://schemas.microsoft.com/office/powerpoint/2010/main" val="249607255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900113" y="1628800"/>
            <a:ext cx="7272337"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a:t>
            </a:r>
            <a:r>
              <a:rPr lang="en-US" altLang="zh-CN" sz="2800" dirty="0">
                <a:solidFill>
                  <a:srgbClr val="000000"/>
                </a:solidFill>
              </a:rPr>
              <a:t>2</a:t>
            </a:r>
            <a:r>
              <a:rPr lang="zh-CN" altLang="en-US" sz="2800" dirty="0">
                <a:solidFill>
                  <a:srgbClr val="000000"/>
                </a:solidFill>
              </a:rPr>
              <a:t>）当</a:t>
            </a:r>
            <a:r>
              <a:rPr lang="en-US" altLang="zh-CN" sz="2800" dirty="0">
                <a:solidFill>
                  <a:srgbClr val="000000"/>
                </a:solidFill>
              </a:rPr>
              <a:t>OPR</a:t>
            </a:r>
            <a:r>
              <a:rPr lang="zh-CN" altLang="en-US" sz="2800" dirty="0">
                <a:solidFill>
                  <a:srgbClr val="000000"/>
                </a:solidFill>
              </a:rPr>
              <a:t>为</a:t>
            </a:r>
            <a:r>
              <a:rPr lang="en-US" altLang="zh-CN" sz="2800" dirty="0">
                <a:solidFill>
                  <a:srgbClr val="000000"/>
                </a:solidFill>
              </a:rPr>
              <a:t>16</a:t>
            </a:r>
            <a:r>
              <a:rPr lang="zh-CN" altLang="en-US" sz="2800" dirty="0">
                <a:solidFill>
                  <a:srgbClr val="000000"/>
                </a:solidFill>
              </a:rPr>
              <a:t>位的存储单元</a:t>
            </a:r>
            <a:r>
              <a:rPr lang="en-US" altLang="zh-CN" sz="2800" dirty="0">
                <a:solidFill>
                  <a:srgbClr val="000000"/>
                </a:solidFill>
              </a:rPr>
              <a:t>RAM</a:t>
            </a:r>
            <a:r>
              <a:rPr lang="zh-CN" altLang="en-US" sz="2800" dirty="0">
                <a:solidFill>
                  <a:srgbClr val="000000"/>
                </a:solidFill>
              </a:rPr>
              <a:t>时，则子程序调用在段内进行，其完成的操作有：</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RAM</a:t>
            </a:r>
            <a:r>
              <a:rPr lang="zh-CN" altLang="en-US" sz="2800" dirty="0">
                <a:solidFill>
                  <a:srgbClr val="000000"/>
                </a:solidFill>
              </a:rPr>
              <a:t>）。指令的寻址方式为段内间接寻址。</a:t>
            </a:r>
          </a:p>
          <a:p>
            <a:pPr eaLnBrk="1" hangingPunct="1"/>
            <a:endParaRPr lang="zh-CN" altLang="en-US" sz="2800" dirty="0">
              <a:solidFill>
                <a:srgbClr val="000000"/>
              </a:solidFill>
            </a:endParaRPr>
          </a:p>
          <a:p>
            <a:pPr eaLnBrk="1" hangingPunct="1"/>
            <a:r>
              <a:rPr lang="zh-CN" altLang="en-US" sz="2800" dirty="0">
                <a:solidFill>
                  <a:srgbClr val="000000"/>
                </a:solidFill>
              </a:rPr>
              <a:t>（</a:t>
            </a:r>
            <a:r>
              <a:rPr lang="en-US" altLang="zh-CN" sz="2800" dirty="0">
                <a:solidFill>
                  <a:srgbClr val="000000"/>
                </a:solidFill>
              </a:rPr>
              <a:t>3</a:t>
            </a:r>
            <a:r>
              <a:rPr lang="zh-CN" altLang="en-US" sz="2800" dirty="0">
                <a:solidFill>
                  <a:srgbClr val="000000"/>
                </a:solidFill>
              </a:rPr>
              <a:t>）当</a:t>
            </a:r>
            <a:r>
              <a:rPr lang="en-US" altLang="zh-CN" sz="2800" dirty="0">
                <a:solidFill>
                  <a:srgbClr val="000000"/>
                </a:solidFill>
              </a:rPr>
              <a:t>OPR</a:t>
            </a:r>
            <a:r>
              <a:rPr lang="zh-CN" altLang="en-US" sz="2800" dirty="0">
                <a:solidFill>
                  <a:srgbClr val="000000"/>
                </a:solidFill>
              </a:rPr>
              <a:t>为</a:t>
            </a:r>
            <a:r>
              <a:rPr lang="en-US" altLang="zh-CN" sz="2800" dirty="0">
                <a:solidFill>
                  <a:srgbClr val="000000"/>
                </a:solidFill>
              </a:rPr>
              <a:t>32</a:t>
            </a:r>
            <a:r>
              <a:rPr lang="zh-CN" altLang="en-US" sz="2800" dirty="0">
                <a:solidFill>
                  <a:srgbClr val="000000"/>
                </a:solidFill>
              </a:rPr>
              <a:t>位的存储单元</a:t>
            </a:r>
            <a:r>
              <a:rPr lang="en-US" altLang="zh-CN" sz="2800" dirty="0">
                <a:solidFill>
                  <a:srgbClr val="000000"/>
                </a:solidFill>
              </a:rPr>
              <a:t>RAM</a:t>
            </a:r>
            <a:r>
              <a:rPr lang="zh-CN" altLang="en-US" sz="2800" dirty="0">
                <a:solidFill>
                  <a:srgbClr val="000000"/>
                </a:solidFill>
              </a:rPr>
              <a:t>时，则子程序调用在段间进行，其完成的操作有：</a:t>
            </a:r>
            <a:r>
              <a:rPr lang="en-US" altLang="zh-CN" sz="2800" dirty="0">
                <a:solidFill>
                  <a:srgbClr val="000000"/>
                </a:solidFill>
              </a:rPr>
              <a:t>CS</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入栈；（</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RAM</a:t>
            </a:r>
            <a:r>
              <a:rPr lang="zh-CN" altLang="en-US" sz="2800" dirty="0">
                <a:solidFill>
                  <a:srgbClr val="000000"/>
                </a:solidFill>
              </a:rPr>
              <a:t>），（</a:t>
            </a:r>
            <a:r>
              <a:rPr lang="en-US" altLang="zh-CN" sz="2800" dirty="0">
                <a:solidFill>
                  <a:srgbClr val="000000"/>
                </a:solidFill>
              </a:rPr>
              <a:t>CS</a:t>
            </a:r>
            <a:r>
              <a:rPr lang="zh-CN" altLang="en-US" sz="2800" dirty="0">
                <a:solidFill>
                  <a:srgbClr val="000000"/>
                </a:solidFill>
              </a:rPr>
              <a:t>）←（</a:t>
            </a:r>
            <a:r>
              <a:rPr lang="en-US" altLang="zh-CN" sz="2800" dirty="0">
                <a:solidFill>
                  <a:srgbClr val="000000"/>
                </a:solidFill>
              </a:rPr>
              <a:t>RAM</a:t>
            </a:r>
            <a:r>
              <a:rPr lang="zh-CN" altLang="en-US" sz="2800" dirty="0">
                <a:solidFill>
                  <a:srgbClr val="000000"/>
                </a:solidFill>
              </a:rPr>
              <a:t>＋</a:t>
            </a:r>
            <a:r>
              <a:rPr lang="en-US" altLang="zh-CN" sz="2800" dirty="0">
                <a:solidFill>
                  <a:srgbClr val="000000"/>
                </a:solidFill>
              </a:rPr>
              <a:t>2</a:t>
            </a:r>
            <a:r>
              <a:rPr lang="zh-CN" altLang="en-US" sz="2800" dirty="0">
                <a:solidFill>
                  <a:srgbClr val="000000"/>
                </a:solidFill>
              </a:rPr>
              <a:t>）。指令的寻址方式为段间间接寻址。 </a:t>
            </a:r>
          </a:p>
        </p:txBody>
      </p:sp>
    </p:spTree>
    <p:extLst>
      <p:ext uri="{BB962C8B-B14F-4D97-AF65-F5344CB8AC3E}">
        <p14:creationId xmlns:p14="http://schemas.microsoft.com/office/powerpoint/2010/main" val="54681268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628775"/>
            <a:ext cx="77771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二、子程序返回指令</a:t>
            </a:r>
            <a:r>
              <a:rPr lang="en-US" altLang="zh-CN" sz="2800" dirty="0">
                <a:solidFill>
                  <a:srgbClr val="000000"/>
                </a:solidFill>
              </a:rPr>
              <a:t>RET</a:t>
            </a:r>
          </a:p>
          <a:p>
            <a:pPr eaLnBrk="1" hangingPunct="1"/>
            <a:r>
              <a:rPr lang="zh-CN" altLang="en-US" sz="2800" dirty="0">
                <a:solidFill>
                  <a:srgbClr val="000000"/>
                </a:solidFill>
              </a:rPr>
              <a:t>子程序返回指令</a:t>
            </a:r>
            <a:r>
              <a:rPr lang="en-US" altLang="zh-CN" sz="2800" dirty="0">
                <a:solidFill>
                  <a:srgbClr val="000000"/>
                </a:solidFill>
              </a:rPr>
              <a:t>RET</a:t>
            </a:r>
            <a:r>
              <a:rPr lang="zh-CN" altLang="en-US" sz="2800" dirty="0">
                <a:solidFill>
                  <a:srgbClr val="000000"/>
                </a:solidFill>
              </a:rPr>
              <a:t>（</a:t>
            </a:r>
            <a:r>
              <a:rPr lang="en-US" altLang="zh-CN" sz="2800" dirty="0">
                <a:solidFill>
                  <a:srgbClr val="000000"/>
                </a:solidFill>
              </a:rPr>
              <a:t>Return from procedure</a:t>
            </a:r>
            <a:r>
              <a:rPr lang="zh-CN" altLang="en-US" sz="2800" dirty="0">
                <a:solidFill>
                  <a:srgbClr val="000000"/>
                </a:solidFill>
              </a:rPr>
              <a:t>）有三种格式：</a:t>
            </a:r>
          </a:p>
          <a:p>
            <a:pPr eaLnBrk="1" hangingPunct="1"/>
            <a:endParaRPr lang="zh-CN" altLang="en-US" sz="2800" dirty="0">
              <a:solidFill>
                <a:srgbClr val="000000"/>
              </a:solidFill>
            </a:endParaRPr>
          </a:p>
          <a:p>
            <a:pPr eaLnBrk="1" hangingPunct="1"/>
            <a:r>
              <a:rPr lang="en-US" altLang="zh-CN" sz="2800" dirty="0"/>
              <a:t>RET	</a:t>
            </a:r>
            <a:r>
              <a:rPr lang="en-US" altLang="zh-CN" sz="2800" dirty="0">
                <a:solidFill>
                  <a:srgbClr val="000000"/>
                </a:solidFill>
              </a:rPr>
              <a:t>     </a:t>
            </a:r>
            <a:r>
              <a:rPr lang="zh-CN" altLang="en-US" sz="2800" dirty="0">
                <a:solidFill>
                  <a:srgbClr val="000000"/>
                </a:solidFill>
              </a:rPr>
              <a:t>；用于段内子程序的返回，</a:t>
            </a:r>
          </a:p>
          <a:p>
            <a:pPr eaLnBrk="1" hangingPunct="1"/>
            <a:r>
              <a:rPr lang="zh-CN" altLang="en-US" sz="2800" dirty="0">
                <a:solidFill>
                  <a:srgbClr val="000000"/>
                </a:solidFill>
              </a:rPr>
              <a:t>            完成</a:t>
            </a:r>
            <a:r>
              <a:rPr lang="en-US" altLang="zh-CN" sz="2800" dirty="0">
                <a:solidFill>
                  <a:srgbClr val="000000"/>
                </a:solidFill>
              </a:rPr>
              <a:t>IP </a:t>
            </a:r>
            <a:r>
              <a:rPr lang="zh-CN" altLang="en-US" sz="2800" dirty="0">
                <a:solidFill>
                  <a:srgbClr val="000000"/>
                </a:solidFill>
              </a:rPr>
              <a:t>出栈，即（</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SP</a:t>
            </a:r>
            <a:r>
              <a:rPr lang="zh-CN" altLang="en-US" sz="2800" dirty="0">
                <a:solidFill>
                  <a:srgbClr val="000000"/>
                </a:solidFill>
              </a:rPr>
              <a:t>）</a:t>
            </a:r>
          </a:p>
          <a:p>
            <a:pPr eaLnBrk="1" hangingPunct="1"/>
            <a:r>
              <a:rPr lang="en-US" altLang="zh-CN" sz="2800" dirty="0"/>
              <a:t>RETF 	</a:t>
            </a:r>
            <a:r>
              <a:rPr lang="en-US" altLang="zh-CN" sz="2800" dirty="0">
                <a:solidFill>
                  <a:srgbClr val="000000"/>
                </a:solidFill>
              </a:rPr>
              <a:t>	</a:t>
            </a:r>
            <a:r>
              <a:rPr lang="zh-CN" altLang="en-US" sz="2800" dirty="0">
                <a:solidFill>
                  <a:srgbClr val="000000"/>
                </a:solidFill>
              </a:rPr>
              <a:t>；用于段间子程序的返回，</a:t>
            </a:r>
          </a:p>
          <a:p>
            <a:pPr eaLnBrk="1" hangingPunct="1"/>
            <a:r>
              <a:rPr lang="zh-CN" altLang="en-US" sz="2800" dirty="0">
                <a:solidFill>
                  <a:srgbClr val="000000"/>
                </a:solidFill>
              </a:rPr>
              <a:t>             完成</a:t>
            </a:r>
            <a:r>
              <a:rPr lang="en-US" altLang="zh-CN" sz="2800" dirty="0">
                <a:solidFill>
                  <a:srgbClr val="000000"/>
                </a:solidFill>
              </a:rPr>
              <a:t>IP </a:t>
            </a:r>
            <a:r>
              <a:rPr lang="zh-CN" altLang="en-US" sz="2800" dirty="0">
                <a:solidFill>
                  <a:srgbClr val="000000"/>
                </a:solidFill>
              </a:rPr>
              <a:t>出栈，</a:t>
            </a:r>
            <a:r>
              <a:rPr lang="en-US" altLang="zh-CN" sz="2800" dirty="0">
                <a:solidFill>
                  <a:srgbClr val="000000"/>
                </a:solidFill>
              </a:rPr>
              <a:t>CS </a:t>
            </a:r>
            <a:r>
              <a:rPr lang="zh-CN" altLang="en-US" sz="2800" dirty="0">
                <a:solidFill>
                  <a:srgbClr val="000000"/>
                </a:solidFill>
              </a:rPr>
              <a:t>出栈</a:t>
            </a:r>
          </a:p>
          <a:p>
            <a:pPr eaLnBrk="1" hangingPunct="1"/>
            <a:r>
              <a:rPr lang="en-US" altLang="zh-CN" sz="2800" dirty="0"/>
              <a:t>RET  n</a:t>
            </a:r>
            <a:r>
              <a:rPr lang="en-US" altLang="zh-CN" sz="2800" dirty="0">
                <a:solidFill>
                  <a:srgbClr val="000000"/>
                </a:solidFill>
              </a:rPr>
              <a:t>  	</a:t>
            </a:r>
            <a:r>
              <a:rPr lang="zh-CN" altLang="en-US" sz="2800" dirty="0">
                <a:solidFill>
                  <a:srgbClr val="000000"/>
                </a:solidFill>
              </a:rPr>
              <a:t>；完成</a:t>
            </a:r>
            <a:r>
              <a:rPr lang="en-US" altLang="zh-CN" sz="2800" dirty="0">
                <a:solidFill>
                  <a:srgbClr val="000000"/>
                </a:solidFill>
              </a:rPr>
              <a:t>RET(</a:t>
            </a:r>
            <a:r>
              <a:rPr lang="zh-CN" altLang="en-US" sz="2800" dirty="0">
                <a:solidFill>
                  <a:srgbClr val="000000"/>
                </a:solidFill>
              </a:rPr>
              <a:t>或</a:t>
            </a:r>
            <a:r>
              <a:rPr lang="en-US" altLang="zh-CN" sz="2800" dirty="0">
                <a:solidFill>
                  <a:srgbClr val="000000"/>
                </a:solidFill>
              </a:rPr>
              <a:t>RETF)</a:t>
            </a:r>
            <a:r>
              <a:rPr lang="zh-CN" altLang="en-US" sz="2800" dirty="0">
                <a:solidFill>
                  <a:srgbClr val="000000"/>
                </a:solidFill>
              </a:rPr>
              <a:t>指令功能后，</a:t>
            </a:r>
          </a:p>
          <a:p>
            <a:pPr eaLnBrk="1" hangingPunct="1"/>
            <a:r>
              <a:rPr lang="zh-CN" altLang="en-US" sz="2800" dirty="0">
                <a:solidFill>
                  <a:srgbClr val="000000"/>
                </a:solidFill>
              </a:rPr>
              <a:t>            </a:t>
            </a:r>
            <a:r>
              <a:rPr lang="en-US" altLang="zh-CN" sz="2800" dirty="0">
                <a:solidFill>
                  <a:srgbClr val="000000"/>
                </a:solidFill>
              </a:rPr>
              <a:t>(SP)←(SP)+n</a:t>
            </a:r>
          </a:p>
        </p:txBody>
      </p:sp>
    </p:spTree>
    <p:extLst>
      <p:ext uri="{BB962C8B-B14F-4D97-AF65-F5344CB8AC3E}">
        <p14:creationId xmlns:p14="http://schemas.microsoft.com/office/powerpoint/2010/main" val="1831062396"/>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9"/>
          <p:cNvSpPr txBox="1">
            <a:spLocks noChangeArrowheads="1"/>
          </p:cNvSpPr>
          <p:nvPr/>
        </p:nvSpPr>
        <p:spPr bwMode="auto">
          <a:xfrm>
            <a:off x="827088" y="1268760"/>
            <a:ext cx="76327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三、过程定义</a:t>
            </a:r>
          </a:p>
          <a:p>
            <a:pPr eaLnBrk="1" hangingPunct="1"/>
            <a:r>
              <a:rPr lang="zh-CN" altLang="en-US" sz="2400" dirty="0">
                <a:solidFill>
                  <a:srgbClr val="000000"/>
                </a:solidFill>
              </a:rPr>
              <a:t>在</a:t>
            </a:r>
            <a:r>
              <a:rPr lang="en-US" altLang="zh-CN" sz="2400" dirty="0">
                <a:solidFill>
                  <a:srgbClr val="000000"/>
                </a:solidFill>
              </a:rPr>
              <a:t>IBM PC</a:t>
            </a:r>
            <a:r>
              <a:rPr lang="zh-CN" altLang="en-US" sz="2400" dirty="0">
                <a:solidFill>
                  <a:srgbClr val="000000"/>
                </a:solidFill>
              </a:rPr>
              <a:t>汇编过程中，子程序通常以过程方式编写。过程定义格式：</a:t>
            </a:r>
          </a:p>
          <a:p>
            <a:pPr eaLnBrk="1" hangingPunct="1"/>
            <a:r>
              <a:rPr lang="zh-CN" altLang="en-US" sz="2400" dirty="0">
                <a:solidFill>
                  <a:srgbClr val="000000"/>
                </a:solidFill>
              </a:rPr>
              <a:t>过程名   </a:t>
            </a:r>
            <a:r>
              <a:rPr lang="en-US" altLang="zh-CN" sz="2400" dirty="0">
                <a:solidFill>
                  <a:srgbClr val="000000"/>
                </a:solidFill>
              </a:rPr>
              <a:t>PROC   [</a:t>
            </a:r>
            <a:r>
              <a:rPr lang="zh-CN" altLang="en-US" sz="2400" dirty="0">
                <a:solidFill>
                  <a:srgbClr val="000000"/>
                </a:solidFill>
              </a:rPr>
              <a:t>类型</a:t>
            </a:r>
            <a:r>
              <a:rPr lang="en-US" altLang="zh-CN" sz="2400" dirty="0">
                <a:solidFill>
                  <a:srgbClr val="000000"/>
                </a:solidFill>
              </a:rPr>
              <a:t>]</a:t>
            </a:r>
          </a:p>
          <a:p>
            <a:pPr eaLnBrk="1" hangingPunct="1"/>
            <a:r>
              <a:rPr lang="en-US" altLang="zh-CN" sz="2400" dirty="0">
                <a:solidFill>
                  <a:srgbClr val="000000"/>
                </a:solidFill>
              </a:rPr>
              <a:t>           </a:t>
            </a:r>
          </a:p>
          <a:p>
            <a:pPr eaLnBrk="1" hangingPunct="1"/>
            <a:r>
              <a:rPr lang="zh-CN" altLang="en-US" sz="2400" dirty="0">
                <a:solidFill>
                  <a:srgbClr val="000000"/>
                </a:solidFill>
              </a:rPr>
              <a:t>　　　　 </a:t>
            </a:r>
            <a:r>
              <a:rPr lang="en-US" altLang="zh-CN" sz="2400" dirty="0">
                <a:solidFill>
                  <a:srgbClr val="000000"/>
                </a:solidFill>
              </a:rPr>
              <a:t>RET </a:t>
            </a:r>
          </a:p>
          <a:p>
            <a:pPr eaLnBrk="1" hangingPunct="1"/>
            <a:r>
              <a:rPr lang="zh-CN" altLang="en-US" sz="2400" dirty="0">
                <a:solidFill>
                  <a:srgbClr val="000000"/>
                </a:solidFill>
              </a:rPr>
              <a:t>过程名   </a:t>
            </a:r>
            <a:r>
              <a:rPr lang="en-US" altLang="zh-CN" sz="2400" dirty="0">
                <a:solidFill>
                  <a:srgbClr val="000000"/>
                </a:solidFill>
              </a:rPr>
              <a:t>ENDP</a:t>
            </a:r>
          </a:p>
          <a:p>
            <a:pPr eaLnBrk="1" hangingPunct="1"/>
            <a:r>
              <a:rPr lang="zh-CN" altLang="en-US" sz="2400" dirty="0">
                <a:solidFill>
                  <a:srgbClr val="000000"/>
                </a:solidFill>
              </a:rPr>
              <a:t>其中，过程名是用户给子程序起的名字，它可以看作为标号，具有段地址、偏移地址和类型的属性。子程序的类型可以取</a:t>
            </a:r>
            <a:r>
              <a:rPr lang="en-US" altLang="zh-CN" sz="2400" dirty="0">
                <a:solidFill>
                  <a:srgbClr val="FF0000"/>
                </a:solidFill>
              </a:rPr>
              <a:t>NEAR</a:t>
            </a:r>
            <a:r>
              <a:rPr lang="zh-CN" altLang="en-US" sz="2400" dirty="0">
                <a:solidFill>
                  <a:srgbClr val="000000"/>
                </a:solidFill>
              </a:rPr>
              <a:t>（近程过程，可供段内调用）和</a:t>
            </a:r>
            <a:r>
              <a:rPr lang="en-US" altLang="zh-CN" sz="2400" dirty="0">
                <a:solidFill>
                  <a:srgbClr val="FF0000"/>
                </a:solidFill>
              </a:rPr>
              <a:t>FAR</a:t>
            </a:r>
            <a:r>
              <a:rPr lang="zh-CN" altLang="en-US" sz="2400" dirty="0">
                <a:solidFill>
                  <a:srgbClr val="000000"/>
                </a:solidFill>
              </a:rPr>
              <a:t>（远程过程，可供段间调用），当类型缺省时，表示</a:t>
            </a:r>
            <a:r>
              <a:rPr lang="en-US" altLang="zh-CN" sz="2400" dirty="0">
                <a:solidFill>
                  <a:srgbClr val="000000"/>
                </a:solidFill>
              </a:rPr>
              <a:t>NEAR</a:t>
            </a:r>
            <a:r>
              <a:rPr lang="zh-CN" altLang="en-US" sz="2400" dirty="0">
                <a:solidFill>
                  <a:srgbClr val="000000"/>
                </a:solidFill>
              </a:rPr>
              <a:t>（近程过程）。</a:t>
            </a:r>
            <a:r>
              <a:rPr lang="zh-CN" altLang="en-US" sz="3600" dirty="0"/>
              <a:t> </a:t>
            </a:r>
          </a:p>
        </p:txBody>
      </p:sp>
      <p:sp>
        <p:nvSpPr>
          <p:cNvPr id="4" name="矩形 3"/>
          <p:cNvSpPr/>
          <p:nvPr/>
        </p:nvSpPr>
        <p:spPr>
          <a:xfrm>
            <a:off x="827088" y="2420888"/>
            <a:ext cx="3816350"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555665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pic>
        <p:nvPicPr>
          <p:cNvPr id="3" name="Picture 2"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28838"/>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066800" y="2051050"/>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eaLnBrk="0" hangingPunct="0"/>
            <a:r>
              <a:rPr lang="zh-CN" altLang="en-US" sz="2800" b="1">
                <a:solidFill>
                  <a:srgbClr val="000000"/>
                </a:solidFill>
                <a:latin typeface="Times New Roman" pitchFamily="18" charset="0"/>
              </a:rPr>
              <a:t>一个子程序名一但定义，就具有以下三个属性 </a:t>
            </a:r>
          </a:p>
        </p:txBody>
      </p:sp>
      <p:sp>
        <p:nvSpPr>
          <p:cNvPr id="5" name="AutoShape 4"/>
          <p:cNvSpPr>
            <a:spLocks/>
          </p:cNvSpPr>
          <p:nvPr/>
        </p:nvSpPr>
        <p:spPr bwMode="auto">
          <a:xfrm rot="10800000">
            <a:off x="1143000" y="3276600"/>
            <a:ext cx="304800" cy="1828800"/>
          </a:xfrm>
          <a:prstGeom prst="rightBrace">
            <a:avLst>
              <a:gd name="adj1" fmla="val 50000"/>
              <a:gd name="adj2" fmla="val 50000"/>
            </a:avLst>
          </a:prstGeom>
          <a:noFill/>
          <a:ln w="38100" cap="sq">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6" name="AutoShape 5"/>
          <p:cNvSpPr>
            <a:spLocks/>
          </p:cNvSpPr>
          <p:nvPr/>
        </p:nvSpPr>
        <p:spPr bwMode="auto">
          <a:xfrm>
            <a:off x="3733800" y="3276600"/>
            <a:ext cx="304800" cy="838200"/>
          </a:xfrm>
          <a:prstGeom prst="rightBrace">
            <a:avLst>
              <a:gd name="adj1" fmla="val 22917"/>
              <a:gd name="adj2" fmla="val 50000"/>
            </a:avLst>
          </a:prstGeom>
          <a:noFill/>
          <a:ln w="38100" cap="sq">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7" name="Rectangle 6"/>
          <p:cNvSpPr>
            <a:spLocks noChangeArrowheads="1"/>
          </p:cNvSpPr>
          <p:nvPr/>
        </p:nvSpPr>
        <p:spPr bwMode="auto">
          <a:xfrm>
            <a:off x="1447800" y="3124200"/>
            <a:ext cx="126378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zh-CN" altLang="en-US" sz="2800" b="1">
                <a:solidFill>
                  <a:srgbClr val="000000"/>
                </a:solidFill>
                <a:latin typeface="Times New Roman" pitchFamily="18" charset="0"/>
              </a:rPr>
              <a:t>段地址</a:t>
            </a:r>
          </a:p>
        </p:txBody>
      </p:sp>
      <p:sp>
        <p:nvSpPr>
          <p:cNvPr id="8" name="Rectangle 7"/>
          <p:cNvSpPr>
            <a:spLocks noChangeArrowheads="1"/>
          </p:cNvSpPr>
          <p:nvPr/>
        </p:nvSpPr>
        <p:spPr bwMode="auto">
          <a:xfrm>
            <a:off x="1447800" y="3733800"/>
            <a:ext cx="234581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zh-CN" altLang="en-US" sz="2800" b="1">
                <a:solidFill>
                  <a:srgbClr val="000000"/>
                </a:solidFill>
                <a:latin typeface="Times New Roman" pitchFamily="18" charset="0"/>
              </a:rPr>
              <a:t>段内偏移地址</a:t>
            </a:r>
          </a:p>
        </p:txBody>
      </p:sp>
      <p:sp>
        <p:nvSpPr>
          <p:cNvPr id="9" name="Rectangle 8"/>
          <p:cNvSpPr>
            <a:spLocks noChangeArrowheads="1"/>
          </p:cNvSpPr>
          <p:nvPr/>
        </p:nvSpPr>
        <p:spPr bwMode="auto">
          <a:xfrm>
            <a:off x="1524000" y="4724400"/>
            <a:ext cx="90310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zh-CN" altLang="en-US" sz="2800" b="1">
                <a:solidFill>
                  <a:srgbClr val="000000"/>
                </a:solidFill>
                <a:latin typeface="Times New Roman" pitchFamily="18" charset="0"/>
              </a:rPr>
              <a:t>类型</a:t>
            </a:r>
          </a:p>
        </p:txBody>
      </p:sp>
      <p:sp>
        <p:nvSpPr>
          <p:cNvPr id="10" name="Rectangle 9"/>
          <p:cNvSpPr>
            <a:spLocks noChangeArrowheads="1"/>
          </p:cNvSpPr>
          <p:nvPr/>
        </p:nvSpPr>
        <p:spPr bwMode="auto">
          <a:xfrm>
            <a:off x="3132138" y="5229225"/>
            <a:ext cx="89406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solidFill>
                  <a:srgbClr val="000000"/>
                </a:solidFill>
                <a:latin typeface="Times New Roman" pitchFamily="18" charset="0"/>
              </a:rPr>
              <a:t>FAR</a:t>
            </a:r>
          </a:p>
        </p:txBody>
      </p:sp>
      <p:sp>
        <p:nvSpPr>
          <p:cNvPr id="11" name="Rectangle 10"/>
          <p:cNvSpPr>
            <a:spLocks noChangeArrowheads="1"/>
          </p:cNvSpPr>
          <p:nvPr/>
        </p:nvSpPr>
        <p:spPr bwMode="auto">
          <a:xfrm>
            <a:off x="2971800" y="4365625"/>
            <a:ext cx="300304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solidFill>
                  <a:srgbClr val="000000"/>
                </a:solidFill>
                <a:latin typeface="Times New Roman" pitchFamily="18" charset="0"/>
              </a:rPr>
              <a:t>NEAR</a:t>
            </a:r>
            <a:r>
              <a:rPr lang="zh-CN" altLang="en-US" sz="2800" b="1">
                <a:solidFill>
                  <a:srgbClr val="000000"/>
                </a:solidFill>
                <a:latin typeface="Times New Roman" pitchFamily="18" charset="0"/>
              </a:rPr>
              <a:t>（可缺省）</a:t>
            </a:r>
          </a:p>
        </p:txBody>
      </p:sp>
      <p:sp>
        <p:nvSpPr>
          <p:cNvPr id="12" name="Rectangle 11"/>
          <p:cNvSpPr>
            <a:spLocks noChangeArrowheads="1"/>
          </p:cNvSpPr>
          <p:nvPr/>
        </p:nvSpPr>
        <p:spPr bwMode="auto">
          <a:xfrm>
            <a:off x="4038600" y="3429000"/>
            <a:ext cx="487054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zh-CN" altLang="en-US" sz="2800" b="1">
                <a:solidFill>
                  <a:srgbClr val="000000"/>
                </a:solidFill>
                <a:latin typeface="Times New Roman" pitchFamily="18" charset="0"/>
              </a:rPr>
              <a:t>就是子程序第一条指令的地址</a:t>
            </a:r>
          </a:p>
        </p:txBody>
      </p:sp>
      <p:sp>
        <p:nvSpPr>
          <p:cNvPr id="13" name="Line 12"/>
          <p:cNvSpPr>
            <a:spLocks noChangeShapeType="1"/>
          </p:cNvSpPr>
          <p:nvPr/>
        </p:nvSpPr>
        <p:spPr bwMode="auto">
          <a:xfrm flipV="1">
            <a:off x="2286000" y="4648200"/>
            <a:ext cx="762000" cy="304800"/>
          </a:xfrm>
          <a:prstGeom prst="line">
            <a:avLst/>
          </a:prstGeom>
          <a:noFill/>
          <a:ln w="3810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b="1"/>
          </a:p>
        </p:txBody>
      </p:sp>
      <p:sp>
        <p:nvSpPr>
          <p:cNvPr id="14" name="Line 13"/>
          <p:cNvSpPr>
            <a:spLocks noChangeShapeType="1"/>
          </p:cNvSpPr>
          <p:nvPr/>
        </p:nvSpPr>
        <p:spPr bwMode="auto">
          <a:xfrm>
            <a:off x="2286000" y="5029200"/>
            <a:ext cx="762000" cy="457200"/>
          </a:xfrm>
          <a:prstGeom prst="line">
            <a:avLst/>
          </a:prstGeom>
          <a:noFill/>
          <a:ln w="38100" cap="sq">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b="1"/>
          </a:p>
        </p:txBody>
      </p:sp>
    </p:spTree>
    <p:extLst>
      <p:ext uri="{BB962C8B-B14F-4D97-AF65-F5344CB8AC3E}">
        <p14:creationId xmlns:p14="http://schemas.microsoft.com/office/powerpoint/2010/main" val="38983143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628775"/>
            <a:ext cx="777716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zh-CN">
                <a:solidFill>
                  <a:srgbClr val="000000"/>
                </a:solidFill>
              </a:rPr>
              <a:t>子程序还可以是另一种形式：</a:t>
            </a:r>
            <a:endParaRPr lang="zh-CN" altLang="en-US">
              <a:solidFill>
                <a:srgbClr val="000000"/>
              </a:solidFill>
            </a:endParaRPr>
          </a:p>
          <a:p>
            <a:pPr eaLnBrk="1" hangingPunct="1"/>
            <a:endParaRPr lang="zh-CN" altLang="zh-CN">
              <a:solidFill>
                <a:srgbClr val="000000"/>
              </a:solidFill>
            </a:endParaRPr>
          </a:p>
          <a:p>
            <a:pPr eaLnBrk="1" hangingPunct="1"/>
            <a:r>
              <a:rPr lang="zh-CN" altLang="zh-CN">
                <a:solidFill>
                  <a:srgbClr val="000000"/>
                </a:solidFill>
              </a:rPr>
              <a:t>〈标号〉：</a:t>
            </a:r>
            <a:endParaRPr lang="zh-CN" altLang="en-US">
              <a:solidFill>
                <a:srgbClr val="000000"/>
              </a:solidFill>
            </a:endParaRPr>
          </a:p>
          <a:p>
            <a:pPr eaLnBrk="1" hangingPunct="1"/>
            <a:r>
              <a:rPr lang="zh-CN" altLang="en-US">
                <a:solidFill>
                  <a:srgbClr val="000000"/>
                </a:solidFill>
              </a:rPr>
              <a:t>         </a:t>
            </a:r>
          </a:p>
          <a:p>
            <a:pPr eaLnBrk="1" hangingPunct="1"/>
            <a:endParaRPr lang="zh-CN" altLang="en-US">
              <a:solidFill>
                <a:srgbClr val="000000"/>
              </a:solidFill>
            </a:endParaRPr>
          </a:p>
          <a:p>
            <a:pPr eaLnBrk="1" hangingPunct="1"/>
            <a:r>
              <a:rPr lang="zh-CN" altLang="en-US">
                <a:solidFill>
                  <a:srgbClr val="000000"/>
                </a:solidFill>
              </a:rPr>
              <a:t>         </a:t>
            </a:r>
            <a:r>
              <a:rPr lang="en-US" altLang="zh-CN">
                <a:solidFill>
                  <a:srgbClr val="000000"/>
                </a:solidFill>
              </a:rPr>
              <a:t>RET</a:t>
            </a:r>
          </a:p>
        </p:txBody>
      </p:sp>
      <p:graphicFrame>
        <p:nvGraphicFramePr>
          <p:cNvPr id="4" name="Object 4"/>
          <p:cNvGraphicFramePr>
            <a:graphicFrameLocks noChangeAspect="1"/>
          </p:cNvGraphicFramePr>
          <p:nvPr/>
        </p:nvGraphicFramePr>
        <p:xfrm>
          <a:off x="3203575" y="3860800"/>
          <a:ext cx="239713" cy="600075"/>
        </p:xfrm>
        <a:graphic>
          <a:graphicData uri="http://schemas.openxmlformats.org/presentationml/2006/ole">
            <mc:AlternateContent xmlns:mc="http://schemas.openxmlformats.org/markup-compatibility/2006">
              <mc:Choice xmlns:v="urn:schemas-microsoft-com:vml" Requires="v">
                <p:oleObj spid="_x0000_s16387" name="公式" r:id="rId4" imgW="76101" imgH="190252" progId="Equation.3">
                  <p:embed/>
                </p:oleObj>
              </mc:Choice>
              <mc:Fallback>
                <p:oleObj name="公式" r:id="rId4" imgW="76101" imgH="19025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860800"/>
                        <a:ext cx="2397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755749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457200" y="1700808"/>
            <a:ext cx="6130925" cy="609600"/>
          </a:xfrm>
          <a:prstGeom prst="rect">
            <a:avLst/>
          </a:prstGeom>
          <a:solidFill>
            <a:srgbClr val="9900CC"/>
          </a:solidFill>
          <a:ln w="9525">
            <a:solidFill>
              <a:srgbClr val="FFFFCC"/>
            </a:solidFill>
            <a:prstDash val="sysDot"/>
            <a:miter lim="800000"/>
            <a:headEnd/>
            <a:tailEnd/>
          </a:ln>
        </p:spPr>
        <p:txBody>
          <a:bodyPr anchor="ctr"/>
          <a:lstStyle/>
          <a:p>
            <a:r>
              <a:rPr lang="zh-CN" altLang="en-US" sz="3200" b="1" dirty="0">
                <a:solidFill>
                  <a:schemeClr val="bg1"/>
                </a:solidFill>
              </a:rPr>
              <a:t>子程序调用与返回指令应用结构</a:t>
            </a:r>
          </a:p>
        </p:txBody>
      </p:sp>
      <p:sp>
        <p:nvSpPr>
          <p:cNvPr id="4" name="Rectangle 3"/>
          <p:cNvSpPr>
            <a:spLocks noChangeArrowheads="1"/>
          </p:cNvSpPr>
          <p:nvPr/>
        </p:nvSpPr>
        <p:spPr bwMode="auto">
          <a:xfrm>
            <a:off x="457200" y="2386608"/>
            <a:ext cx="4906963"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lIns="90000" tIns="46800" rIns="90000" bIns="46800">
            <a:spAutoFit/>
          </a:bodyPr>
          <a:lstStyle/>
          <a:p>
            <a:pPr eaLnBrk="0" hangingPunct="0"/>
            <a:r>
              <a:rPr lang="en-US" altLang="zh-CN" sz="3200" b="1">
                <a:solidFill>
                  <a:srgbClr val="FF3300"/>
                </a:solidFill>
              </a:rPr>
              <a:t>①</a:t>
            </a:r>
            <a:r>
              <a:rPr lang="zh-CN" altLang="en-US" sz="3200" b="1">
                <a:solidFill>
                  <a:srgbClr val="FF3300"/>
                </a:solidFill>
              </a:rPr>
              <a:t>段内子程序调用与返回</a:t>
            </a:r>
          </a:p>
        </p:txBody>
      </p:sp>
      <p:sp>
        <p:nvSpPr>
          <p:cNvPr id="5" name="Rectangle 4"/>
          <p:cNvSpPr>
            <a:spLocks noChangeArrowheads="1"/>
          </p:cNvSpPr>
          <p:nvPr/>
        </p:nvSpPr>
        <p:spPr bwMode="auto">
          <a:xfrm>
            <a:off x="1524000" y="2996208"/>
            <a:ext cx="4254476" cy="31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solidFill>
                  <a:srgbClr val="000000"/>
                </a:solidFill>
              </a:rPr>
              <a:t>      </a:t>
            </a:r>
            <a:r>
              <a:rPr lang="zh-CN" altLang="en-US" sz="2800" b="1">
                <a:solidFill>
                  <a:srgbClr val="000000"/>
                </a:solidFill>
              </a:rPr>
              <a:t>；主程序</a:t>
            </a:r>
          </a:p>
          <a:p>
            <a:pPr eaLnBrk="0" hangingPunct="0"/>
            <a:r>
              <a:rPr lang="en-US" altLang="zh-CN" sz="2800" b="1">
                <a:solidFill>
                  <a:srgbClr val="000000"/>
                </a:solidFill>
              </a:rPr>
              <a:t>CODE   SEGMENT</a:t>
            </a:r>
          </a:p>
          <a:p>
            <a:pPr eaLnBrk="0" hangingPunct="0"/>
            <a:r>
              <a:rPr lang="en-US" altLang="zh-CN" sz="2800" b="1">
                <a:solidFill>
                  <a:srgbClr val="000000"/>
                </a:solidFill>
              </a:rPr>
              <a:t>       ASSUME  CS:CODE</a:t>
            </a:r>
          </a:p>
          <a:p>
            <a:pPr eaLnBrk="0" hangingPunct="0"/>
            <a:r>
              <a:rPr lang="en-US" altLang="zh-CN" sz="2800" b="1">
                <a:solidFill>
                  <a:srgbClr val="000000"/>
                </a:solidFill>
              </a:rPr>
              <a:t>START:</a:t>
            </a:r>
          </a:p>
          <a:p>
            <a:pPr eaLnBrk="0" hangingPunct="0"/>
            <a:endParaRPr lang="en-US" altLang="zh-CN" sz="2800" b="1">
              <a:solidFill>
                <a:srgbClr val="000000"/>
              </a:solidFill>
            </a:endParaRPr>
          </a:p>
          <a:p>
            <a:pPr eaLnBrk="0" hangingPunct="0"/>
            <a:endParaRPr lang="en-US" altLang="zh-CN" sz="2800" b="1">
              <a:solidFill>
                <a:srgbClr val="000000"/>
              </a:solidFill>
            </a:endParaRPr>
          </a:p>
          <a:p>
            <a:pPr eaLnBrk="0" hangingPunct="0"/>
            <a:r>
              <a:rPr lang="en-US" altLang="zh-CN" sz="2800" b="1">
                <a:solidFill>
                  <a:srgbClr val="000000"/>
                </a:solidFill>
              </a:rPr>
              <a:t>       </a:t>
            </a:r>
          </a:p>
        </p:txBody>
      </p:sp>
      <p:sp>
        <p:nvSpPr>
          <p:cNvPr id="6" name="Rectangle 5"/>
          <p:cNvSpPr>
            <a:spLocks noChangeArrowheads="1"/>
          </p:cNvSpPr>
          <p:nvPr/>
        </p:nvSpPr>
        <p:spPr bwMode="auto">
          <a:xfrm rot="5400000">
            <a:off x="2677325" y="4651307"/>
            <a:ext cx="1412864"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4800" b="1">
                <a:latin typeface="Times New Roman" pitchFamily="18" charset="0"/>
                <a:ea typeface="华文行楷" pitchFamily="2" charset="-122"/>
              </a:rPr>
              <a:t>……</a:t>
            </a:r>
            <a:endParaRPr lang="en-US" altLang="zh-CN" sz="4800" b="1">
              <a:latin typeface="华文行楷" pitchFamily="2" charset="-122"/>
              <a:ea typeface="华文行楷" pitchFamily="2" charset="-122"/>
            </a:endParaRPr>
          </a:p>
        </p:txBody>
      </p:sp>
      <p:sp>
        <p:nvSpPr>
          <p:cNvPr id="7" name="Rectangle 6"/>
          <p:cNvSpPr>
            <a:spLocks noChangeArrowheads="1"/>
          </p:cNvSpPr>
          <p:nvPr/>
        </p:nvSpPr>
        <p:spPr bwMode="auto">
          <a:xfrm>
            <a:off x="3733800" y="4901208"/>
            <a:ext cx="18182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endParaRPr lang="zh-CN" altLang="zh-CN" sz="2800" b="1"/>
          </a:p>
        </p:txBody>
      </p:sp>
    </p:spTree>
    <p:extLst>
      <p:ext uri="{BB962C8B-B14F-4D97-AF65-F5344CB8AC3E}">
        <p14:creationId xmlns:p14="http://schemas.microsoft.com/office/powerpoint/2010/main" val="59479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rot="5400000">
            <a:off x="2526313" y="1938716"/>
            <a:ext cx="797311"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4800" b="1">
                <a:latin typeface="Times New Roman" pitchFamily="18" charset="0"/>
                <a:ea typeface="华文行楷" pitchFamily="2" charset="-122"/>
              </a:rPr>
              <a:t>…</a:t>
            </a:r>
            <a:endParaRPr lang="en-US" altLang="zh-CN" sz="4800" b="1">
              <a:latin typeface="华文行楷" pitchFamily="2" charset="-122"/>
              <a:ea typeface="华文行楷" pitchFamily="2" charset="-122"/>
            </a:endParaRPr>
          </a:p>
        </p:txBody>
      </p:sp>
      <p:sp>
        <p:nvSpPr>
          <p:cNvPr id="4" name="Rectangle 3"/>
          <p:cNvSpPr>
            <a:spLocks noChangeArrowheads="1"/>
          </p:cNvSpPr>
          <p:nvPr/>
        </p:nvSpPr>
        <p:spPr bwMode="auto">
          <a:xfrm rot="5400000">
            <a:off x="2220125" y="3769104"/>
            <a:ext cx="1412864"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4800" b="1">
                <a:latin typeface="Times New Roman" pitchFamily="18" charset="0"/>
                <a:ea typeface="华文行楷" pitchFamily="2" charset="-122"/>
              </a:rPr>
              <a:t>……</a:t>
            </a:r>
            <a:endParaRPr lang="en-US" altLang="zh-CN" sz="4800" b="1">
              <a:latin typeface="华文行楷" pitchFamily="2" charset="-122"/>
              <a:ea typeface="华文行楷" pitchFamily="2" charset="-122"/>
            </a:endParaRPr>
          </a:p>
        </p:txBody>
      </p:sp>
      <p:sp>
        <p:nvSpPr>
          <p:cNvPr id="5" name="Rectangle 4"/>
          <p:cNvSpPr>
            <a:spLocks noChangeArrowheads="1"/>
          </p:cNvSpPr>
          <p:nvPr/>
        </p:nvSpPr>
        <p:spPr bwMode="auto">
          <a:xfrm>
            <a:off x="1600200" y="2699792"/>
            <a:ext cx="293732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400" b="1">
                <a:solidFill>
                  <a:srgbClr val="000000"/>
                </a:solidFill>
              </a:rPr>
              <a:t>;</a:t>
            </a:r>
            <a:r>
              <a:rPr lang="zh-CN" altLang="en-US" sz="2400" b="1">
                <a:solidFill>
                  <a:srgbClr val="000000"/>
                </a:solidFill>
              </a:rPr>
              <a:t>子程序</a:t>
            </a:r>
            <a:r>
              <a:rPr lang="en-US" altLang="zh-CN" sz="2400" b="1">
                <a:solidFill>
                  <a:srgbClr val="000000"/>
                </a:solidFill>
              </a:rPr>
              <a:t>SUB1</a:t>
            </a:r>
          </a:p>
          <a:p>
            <a:pPr eaLnBrk="0" hangingPunct="0"/>
            <a:r>
              <a:rPr lang="en-US" altLang="zh-CN" sz="2400" b="1">
                <a:solidFill>
                  <a:srgbClr val="000000"/>
                </a:solidFill>
              </a:rPr>
              <a:t>SUB1 PROC NEAR</a:t>
            </a:r>
          </a:p>
        </p:txBody>
      </p:sp>
      <p:sp>
        <p:nvSpPr>
          <p:cNvPr id="6" name="Rectangle 5"/>
          <p:cNvSpPr>
            <a:spLocks noChangeArrowheads="1"/>
          </p:cNvSpPr>
          <p:nvPr/>
        </p:nvSpPr>
        <p:spPr bwMode="auto">
          <a:xfrm>
            <a:off x="1524000" y="4680992"/>
            <a:ext cx="2515345" cy="16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solidFill>
                  <a:srgbClr val="000000"/>
                </a:solidFill>
              </a:rPr>
              <a:t>     </a:t>
            </a:r>
            <a:r>
              <a:rPr lang="en-US" altLang="zh-CN" sz="2400" b="1">
                <a:solidFill>
                  <a:srgbClr val="000000"/>
                </a:solidFill>
              </a:rPr>
              <a:t>RET     ;</a:t>
            </a:r>
          </a:p>
          <a:p>
            <a:pPr eaLnBrk="0" hangingPunct="0"/>
            <a:r>
              <a:rPr lang="en-US" altLang="zh-CN" sz="2400" b="1">
                <a:solidFill>
                  <a:srgbClr val="000000"/>
                </a:solidFill>
              </a:rPr>
              <a:t>SUB1  ENDP</a:t>
            </a:r>
          </a:p>
          <a:p>
            <a:pPr eaLnBrk="0" hangingPunct="0"/>
            <a:r>
              <a:rPr lang="en-US" altLang="zh-CN" sz="2400" b="1">
                <a:solidFill>
                  <a:srgbClr val="000000"/>
                </a:solidFill>
              </a:rPr>
              <a:t>CODE  ENDS</a:t>
            </a:r>
          </a:p>
          <a:p>
            <a:pPr eaLnBrk="0" hangingPunct="0"/>
            <a:r>
              <a:rPr lang="en-US" altLang="zh-CN" sz="2400" b="1">
                <a:solidFill>
                  <a:srgbClr val="000000"/>
                </a:solidFill>
              </a:rPr>
              <a:t>      END  START</a:t>
            </a:r>
          </a:p>
        </p:txBody>
      </p:sp>
      <p:sp>
        <p:nvSpPr>
          <p:cNvPr id="7" name="Rectangle 6"/>
          <p:cNvSpPr>
            <a:spLocks noChangeArrowheads="1"/>
          </p:cNvSpPr>
          <p:nvPr/>
        </p:nvSpPr>
        <p:spPr bwMode="auto">
          <a:xfrm>
            <a:off x="2362200" y="1556792"/>
            <a:ext cx="356332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400" b="1">
                <a:solidFill>
                  <a:srgbClr val="000000"/>
                </a:solidFill>
              </a:rPr>
              <a:t>CALL</a:t>
            </a:r>
            <a:r>
              <a:rPr lang="en-US" altLang="zh-CN" sz="2400" b="1">
                <a:solidFill>
                  <a:schemeClr val="tx1"/>
                </a:solidFill>
              </a:rPr>
              <a:t> </a:t>
            </a:r>
            <a:r>
              <a:rPr lang="en-US" altLang="zh-CN" sz="2400" b="1">
                <a:solidFill>
                  <a:srgbClr val="FF3300"/>
                </a:solidFill>
              </a:rPr>
              <a:t>NEAR PTR</a:t>
            </a:r>
            <a:r>
              <a:rPr lang="en-US" altLang="zh-CN" sz="2400" b="1">
                <a:solidFill>
                  <a:schemeClr val="tx1"/>
                </a:solidFill>
              </a:rPr>
              <a:t> </a:t>
            </a:r>
            <a:r>
              <a:rPr lang="en-US" altLang="zh-CN" sz="2400" b="1">
                <a:solidFill>
                  <a:srgbClr val="000000"/>
                </a:solidFill>
              </a:rPr>
              <a:t>SUB1</a:t>
            </a:r>
          </a:p>
        </p:txBody>
      </p:sp>
      <p:sp>
        <p:nvSpPr>
          <p:cNvPr id="8" name="Arc 7"/>
          <p:cNvSpPr>
            <a:spLocks/>
          </p:cNvSpPr>
          <p:nvPr/>
        </p:nvSpPr>
        <p:spPr bwMode="auto">
          <a:xfrm flipV="1">
            <a:off x="2895600" y="2166392"/>
            <a:ext cx="1049338" cy="2819400"/>
          </a:xfrm>
          <a:custGeom>
            <a:avLst/>
            <a:gdLst>
              <a:gd name="T0" fmla="*/ 2675488 w 22871"/>
              <a:gd name="T1" fmla="*/ 0 h 43200"/>
              <a:gd name="T2" fmla="*/ 0 w 22871"/>
              <a:gd name="T3" fmla="*/ 183847330 h 43200"/>
              <a:gd name="T4" fmla="*/ 2675488 w 22871"/>
              <a:gd name="T5" fmla="*/ 92002504 h 43200"/>
              <a:gd name="T6" fmla="*/ 0 60000 65536"/>
              <a:gd name="T7" fmla="*/ 0 60000 65536"/>
              <a:gd name="T8" fmla="*/ 0 60000 65536"/>
              <a:gd name="T9" fmla="*/ 0 w 22871"/>
              <a:gd name="T10" fmla="*/ 0 h 43200"/>
              <a:gd name="T11" fmla="*/ 22871 w 22871"/>
              <a:gd name="T12" fmla="*/ 43200 h 43200"/>
            </a:gdLst>
            <a:ahLst/>
            <a:cxnLst>
              <a:cxn ang="T6">
                <a:pos x="T0" y="T1"/>
              </a:cxn>
              <a:cxn ang="T7">
                <a:pos x="T2" y="T3"/>
              </a:cxn>
              <a:cxn ang="T8">
                <a:pos x="T4" y="T5"/>
              </a:cxn>
            </a:cxnLst>
            <a:rect l="T9" t="T10" r="T11" b="T12"/>
            <a:pathLst>
              <a:path w="22871" h="43200" fill="none" extrusionOk="0">
                <a:moveTo>
                  <a:pt x="1270" y="0"/>
                </a:moveTo>
                <a:cubicBezTo>
                  <a:pt x="13200" y="0"/>
                  <a:pt x="22871" y="9670"/>
                  <a:pt x="22871" y="21600"/>
                </a:cubicBezTo>
                <a:cubicBezTo>
                  <a:pt x="22871" y="33529"/>
                  <a:pt x="13200" y="43200"/>
                  <a:pt x="1271" y="43200"/>
                </a:cubicBezTo>
                <a:cubicBezTo>
                  <a:pt x="847" y="43200"/>
                  <a:pt x="423" y="43187"/>
                  <a:pt x="0" y="43162"/>
                </a:cubicBezTo>
              </a:path>
              <a:path w="22871" h="43200" stroke="0" extrusionOk="0">
                <a:moveTo>
                  <a:pt x="1270" y="0"/>
                </a:moveTo>
                <a:cubicBezTo>
                  <a:pt x="13200" y="0"/>
                  <a:pt x="22871" y="9670"/>
                  <a:pt x="22871" y="21600"/>
                </a:cubicBezTo>
                <a:cubicBezTo>
                  <a:pt x="22871" y="33529"/>
                  <a:pt x="13200" y="43200"/>
                  <a:pt x="1271" y="43200"/>
                </a:cubicBezTo>
                <a:cubicBezTo>
                  <a:pt x="847" y="43200"/>
                  <a:pt x="423" y="43187"/>
                  <a:pt x="0" y="43162"/>
                </a:cubicBezTo>
                <a:lnTo>
                  <a:pt x="1271" y="21600"/>
                </a:lnTo>
                <a:close/>
              </a:path>
            </a:pathLst>
          </a:custGeom>
          <a:noFill/>
          <a:ln w="57150" cap="sq">
            <a:solidFill>
              <a:srgbClr val="FF3300"/>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9" name="Arc 8"/>
          <p:cNvSpPr>
            <a:spLocks/>
          </p:cNvSpPr>
          <p:nvPr/>
        </p:nvSpPr>
        <p:spPr bwMode="auto">
          <a:xfrm flipH="1">
            <a:off x="1219200" y="2088605"/>
            <a:ext cx="1447800" cy="1606550"/>
          </a:xfrm>
          <a:custGeom>
            <a:avLst/>
            <a:gdLst>
              <a:gd name="T0" fmla="*/ 0 w 21600"/>
              <a:gd name="T1" fmla="*/ 0 h 43171"/>
              <a:gd name="T2" fmla="*/ 5036333 w 21600"/>
              <a:gd name="T3" fmla="*/ 59785568 h 43171"/>
              <a:gd name="T4" fmla="*/ 0 w 21600"/>
              <a:gd name="T5" fmla="*/ 29912880 h 43171"/>
              <a:gd name="T6" fmla="*/ 0 60000 65536"/>
              <a:gd name="T7" fmla="*/ 0 60000 65536"/>
              <a:gd name="T8" fmla="*/ 0 60000 65536"/>
              <a:gd name="T9" fmla="*/ 0 w 21600"/>
              <a:gd name="T10" fmla="*/ 0 h 43171"/>
              <a:gd name="T11" fmla="*/ 21600 w 21600"/>
              <a:gd name="T12" fmla="*/ 43171 h 43171"/>
            </a:gdLst>
            <a:ahLst/>
            <a:cxnLst>
              <a:cxn ang="T6">
                <a:pos x="T0" y="T1"/>
              </a:cxn>
              <a:cxn ang="T7">
                <a:pos x="T2" y="T3"/>
              </a:cxn>
              <a:cxn ang="T8">
                <a:pos x="T4" y="T5"/>
              </a:cxn>
            </a:cxnLst>
            <a:rect l="T9" t="T10" r="T11" b="T12"/>
            <a:pathLst>
              <a:path w="21600" h="43171" fill="none" extrusionOk="0">
                <a:moveTo>
                  <a:pt x="-1" y="0"/>
                </a:moveTo>
                <a:cubicBezTo>
                  <a:pt x="11929" y="0"/>
                  <a:pt x="21600" y="9670"/>
                  <a:pt x="21600" y="21600"/>
                </a:cubicBezTo>
                <a:cubicBezTo>
                  <a:pt x="21600" y="33093"/>
                  <a:pt x="12599" y="42574"/>
                  <a:pt x="1120" y="43170"/>
                </a:cubicBezTo>
              </a:path>
              <a:path w="21600" h="43171" stroke="0" extrusionOk="0">
                <a:moveTo>
                  <a:pt x="-1" y="0"/>
                </a:moveTo>
                <a:cubicBezTo>
                  <a:pt x="11929" y="0"/>
                  <a:pt x="21600" y="9670"/>
                  <a:pt x="21600" y="21600"/>
                </a:cubicBezTo>
                <a:cubicBezTo>
                  <a:pt x="21600" y="33093"/>
                  <a:pt x="12599" y="42574"/>
                  <a:pt x="1120" y="43170"/>
                </a:cubicBezTo>
                <a:lnTo>
                  <a:pt x="0" y="21600"/>
                </a:lnTo>
                <a:close/>
              </a:path>
            </a:pathLst>
          </a:custGeom>
          <a:noFill/>
          <a:ln w="57150" cap="sq">
            <a:solidFill>
              <a:srgbClr val="FF3300"/>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10" name="Rectangle 9"/>
          <p:cNvSpPr>
            <a:spLocks noChangeArrowheads="1"/>
          </p:cNvSpPr>
          <p:nvPr/>
        </p:nvSpPr>
        <p:spPr bwMode="auto">
          <a:xfrm>
            <a:off x="3962400" y="2547392"/>
            <a:ext cx="162446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zh-CN" altLang="en-US" sz="2800" b="1">
                <a:solidFill>
                  <a:srgbClr val="000000"/>
                </a:solidFill>
              </a:rPr>
              <a:t>可以省略</a:t>
            </a:r>
          </a:p>
        </p:txBody>
      </p:sp>
      <p:sp>
        <p:nvSpPr>
          <p:cNvPr id="11" name="Line 10"/>
          <p:cNvSpPr>
            <a:spLocks noChangeShapeType="1"/>
          </p:cNvSpPr>
          <p:nvPr/>
        </p:nvSpPr>
        <p:spPr bwMode="auto">
          <a:xfrm flipH="1" flipV="1">
            <a:off x="4114800" y="2013992"/>
            <a:ext cx="685800" cy="6096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b="1"/>
          </a:p>
        </p:txBody>
      </p:sp>
      <p:sp>
        <p:nvSpPr>
          <p:cNvPr id="12" name="Line 11"/>
          <p:cNvSpPr>
            <a:spLocks noChangeShapeType="1"/>
          </p:cNvSpPr>
          <p:nvPr/>
        </p:nvSpPr>
        <p:spPr bwMode="auto">
          <a:xfrm flipH="1">
            <a:off x="4457699" y="3072793"/>
            <a:ext cx="821977" cy="3048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b="1"/>
          </a:p>
        </p:txBody>
      </p:sp>
      <p:sp>
        <p:nvSpPr>
          <p:cNvPr id="13" name="AutoShape 12"/>
          <p:cNvSpPr>
            <a:spLocks/>
          </p:cNvSpPr>
          <p:nvPr/>
        </p:nvSpPr>
        <p:spPr bwMode="auto">
          <a:xfrm>
            <a:off x="3962400" y="4528592"/>
            <a:ext cx="152400" cy="838200"/>
          </a:xfrm>
          <a:prstGeom prst="leftBrace">
            <a:avLst>
              <a:gd name="adj1" fmla="val 45833"/>
              <a:gd name="adj2" fmla="val 50000"/>
            </a:avLst>
          </a:prstGeom>
          <a:noFill/>
          <a:ln w="38100" cap="sq">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14" name="Rectangle 13"/>
          <p:cNvSpPr>
            <a:spLocks noChangeArrowheads="1"/>
          </p:cNvSpPr>
          <p:nvPr/>
        </p:nvSpPr>
        <p:spPr bwMode="auto">
          <a:xfrm>
            <a:off x="4191000" y="4376192"/>
            <a:ext cx="205406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t>●IP←((SP))</a:t>
            </a:r>
          </a:p>
        </p:txBody>
      </p:sp>
      <p:sp>
        <p:nvSpPr>
          <p:cNvPr id="15" name="Rectangle 14"/>
          <p:cNvSpPr>
            <a:spLocks noChangeArrowheads="1"/>
          </p:cNvSpPr>
          <p:nvPr/>
        </p:nvSpPr>
        <p:spPr bwMode="auto">
          <a:xfrm>
            <a:off x="4191000" y="4909592"/>
            <a:ext cx="236344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t>●SP←(SP)+2</a:t>
            </a:r>
          </a:p>
        </p:txBody>
      </p:sp>
      <p:sp>
        <p:nvSpPr>
          <p:cNvPr id="16" name="Line 15"/>
          <p:cNvSpPr>
            <a:spLocks noChangeShapeType="1"/>
          </p:cNvSpPr>
          <p:nvPr/>
        </p:nvSpPr>
        <p:spPr bwMode="auto">
          <a:xfrm flipH="1" flipV="1">
            <a:off x="5257800" y="2013992"/>
            <a:ext cx="944563" cy="990600"/>
          </a:xfrm>
          <a:prstGeom prst="line">
            <a:avLst/>
          </a:prstGeom>
          <a:noFill/>
          <a:ln w="38100" cap="sq">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b="1"/>
          </a:p>
        </p:txBody>
      </p:sp>
      <p:sp>
        <p:nvSpPr>
          <p:cNvPr id="17" name="AutoShape 16"/>
          <p:cNvSpPr>
            <a:spLocks/>
          </p:cNvSpPr>
          <p:nvPr/>
        </p:nvSpPr>
        <p:spPr bwMode="auto">
          <a:xfrm>
            <a:off x="6202363" y="2013992"/>
            <a:ext cx="152400" cy="1752600"/>
          </a:xfrm>
          <a:prstGeom prst="leftBrace">
            <a:avLst>
              <a:gd name="adj1" fmla="val 95833"/>
              <a:gd name="adj2" fmla="val 50000"/>
            </a:avLst>
          </a:prstGeom>
          <a:noFill/>
          <a:ln w="38100" cap="sq">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b="1"/>
          </a:p>
        </p:txBody>
      </p:sp>
      <p:sp>
        <p:nvSpPr>
          <p:cNvPr id="18" name="Rectangle 17"/>
          <p:cNvSpPr>
            <a:spLocks noChangeArrowheads="1"/>
          </p:cNvSpPr>
          <p:nvPr/>
        </p:nvSpPr>
        <p:spPr bwMode="auto">
          <a:xfrm>
            <a:off x="6278563" y="1785392"/>
            <a:ext cx="227367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t>●SP←(SP)-2</a:t>
            </a:r>
          </a:p>
        </p:txBody>
      </p:sp>
      <p:sp>
        <p:nvSpPr>
          <p:cNvPr id="19" name="Rectangle 18"/>
          <p:cNvSpPr>
            <a:spLocks noChangeArrowheads="1"/>
          </p:cNvSpPr>
          <p:nvPr/>
        </p:nvSpPr>
        <p:spPr bwMode="auto">
          <a:xfrm>
            <a:off x="6278563" y="2471192"/>
            <a:ext cx="2459625"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t>●((SP))←</a:t>
            </a:r>
            <a:r>
              <a:rPr lang="zh-CN" altLang="en-US" sz="2800" b="1"/>
              <a:t>返回</a:t>
            </a:r>
          </a:p>
          <a:p>
            <a:pPr eaLnBrk="0" hangingPunct="0"/>
            <a:r>
              <a:rPr lang="zh-CN" altLang="en-US" sz="2800" b="1"/>
              <a:t>     地址（</a:t>
            </a:r>
            <a:r>
              <a:rPr lang="en-US" altLang="zh-CN" sz="2800" b="1"/>
              <a:t>IP</a:t>
            </a:r>
            <a:r>
              <a:rPr lang="zh-CN" altLang="en-US" sz="2800" b="1"/>
              <a:t>）</a:t>
            </a:r>
          </a:p>
        </p:txBody>
      </p:sp>
      <p:sp>
        <p:nvSpPr>
          <p:cNvPr id="20" name="Rectangle 19"/>
          <p:cNvSpPr>
            <a:spLocks noChangeArrowheads="1"/>
          </p:cNvSpPr>
          <p:nvPr/>
        </p:nvSpPr>
        <p:spPr bwMode="auto">
          <a:xfrm>
            <a:off x="6278563" y="3461792"/>
            <a:ext cx="2284898"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b="1"/>
              <a:t>●IP←(IP)+16</a:t>
            </a:r>
          </a:p>
          <a:p>
            <a:pPr eaLnBrk="0" hangingPunct="0"/>
            <a:r>
              <a:rPr lang="en-US" altLang="zh-CN" sz="2800" b="1"/>
              <a:t>       </a:t>
            </a:r>
            <a:r>
              <a:rPr lang="zh-CN" altLang="en-US" sz="2800" b="1"/>
              <a:t>位</a:t>
            </a:r>
            <a:r>
              <a:rPr lang="en-US" altLang="zh-CN" sz="2800" b="1"/>
              <a:t>DISP</a:t>
            </a:r>
          </a:p>
        </p:txBody>
      </p:sp>
    </p:spTree>
    <p:extLst>
      <p:ext uri="{BB962C8B-B14F-4D97-AF65-F5344CB8AC3E}">
        <p14:creationId xmlns:p14="http://schemas.microsoft.com/office/powerpoint/2010/main" val="716165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205103" y="1124744"/>
            <a:ext cx="5976664" cy="646331"/>
          </a:xfrm>
          <a:prstGeom prst="rect">
            <a:avLst/>
          </a:prstGeom>
        </p:spPr>
        <p:txBody>
          <a:bodyPr wrap="squar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标号、变量及伪指令</a:t>
            </a:r>
            <a:endParaRPr lang="zh-CN" altLang="en-US" sz="3600" dirty="0">
              <a:solidFill>
                <a:srgbClr val="C00000"/>
              </a:solidFill>
              <a:latin typeface="华文琥珀" pitchFamily="2" charset="-122"/>
              <a:ea typeface="华文琥珀" pitchFamily="2" charset="-122"/>
            </a:endParaRPr>
          </a:p>
        </p:txBody>
      </p:sp>
      <p:sp>
        <p:nvSpPr>
          <p:cNvPr id="4" name="Rectangle 9"/>
          <p:cNvSpPr>
            <a:spLocks noChangeArrowheads="1"/>
          </p:cNvSpPr>
          <p:nvPr/>
        </p:nvSpPr>
        <p:spPr bwMode="auto">
          <a:xfrm>
            <a:off x="395444" y="2060848"/>
            <a:ext cx="82296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4400" b="1" dirty="0">
                <a:solidFill>
                  <a:srgbClr val="000000"/>
                </a:solidFill>
                <a:latin typeface="Arial" charset="0"/>
              </a:rPr>
              <a:t>    </a:t>
            </a:r>
            <a:r>
              <a:rPr lang="zh-CN" altLang="en-US" sz="3200" b="1" dirty="0">
                <a:solidFill>
                  <a:srgbClr val="000000"/>
                </a:solidFill>
                <a:latin typeface="Arial" charset="0"/>
              </a:rPr>
              <a:t>前面已经讲过，在汇编语言程序设计中，为了方便记忆，将直接访问的存储器单元的实际地址符号化，即给要访问存储器单元起一个标识符名，而标识符有标号名、变量名等。</a:t>
            </a:r>
          </a:p>
        </p:txBody>
      </p:sp>
    </p:spTree>
    <p:extLst>
      <p:ext uri="{BB962C8B-B14F-4D97-AF65-F5344CB8AC3E}">
        <p14:creationId xmlns:p14="http://schemas.microsoft.com/office/powerpoint/2010/main" val="144318772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18" name="矩形 17"/>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ine 2"/>
          <p:cNvSpPr>
            <a:spLocks noChangeShapeType="1"/>
          </p:cNvSpPr>
          <p:nvPr/>
        </p:nvSpPr>
        <p:spPr bwMode="auto">
          <a:xfrm flipV="1">
            <a:off x="2224088" y="4151313"/>
            <a:ext cx="4114800" cy="533400"/>
          </a:xfrm>
          <a:prstGeom prst="line">
            <a:avLst/>
          </a:prstGeom>
          <a:noFill/>
          <a:ln w="57150" cap="sq">
            <a:solidFill>
              <a:srgbClr val="800000"/>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20" name="Rectangle 3"/>
          <p:cNvSpPr>
            <a:spLocks noChangeArrowheads="1"/>
          </p:cNvSpPr>
          <p:nvPr/>
        </p:nvSpPr>
        <p:spPr bwMode="auto">
          <a:xfrm>
            <a:off x="623888" y="2322513"/>
            <a:ext cx="3888542" cy="421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dirty="0">
                <a:solidFill>
                  <a:srgbClr val="000000"/>
                </a:solidFill>
              </a:rPr>
              <a:t>      </a:t>
            </a:r>
            <a:r>
              <a:rPr lang="zh-CN" altLang="en-US" sz="2400" dirty="0">
                <a:solidFill>
                  <a:srgbClr val="000000"/>
                </a:solidFill>
              </a:rPr>
              <a:t>；主程序</a:t>
            </a:r>
          </a:p>
          <a:p>
            <a:pPr eaLnBrk="0" hangingPunct="0"/>
            <a:r>
              <a:rPr lang="en-US" altLang="zh-CN" sz="2400" dirty="0">
                <a:solidFill>
                  <a:srgbClr val="000000"/>
                </a:solidFill>
              </a:rPr>
              <a:t>CODEM  SEGMENT</a:t>
            </a:r>
          </a:p>
          <a:p>
            <a:pPr eaLnBrk="0" hangingPunct="0"/>
            <a:r>
              <a:rPr lang="en-US" altLang="zh-CN" sz="2400" dirty="0">
                <a:solidFill>
                  <a:srgbClr val="000000"/>
                </a:solidFill>
              </a:rPr>
              <a:t>       ASSUME  CS:CODEM</a:t>
            </a:r>
          </a:p>
          <a:p>
            <a:pPr eaLnBrk="0" hangingPunct="0"/>
            <a:r>
              <a:rPr lang="en-US" altLang="zh-CN" sz="2400" dirty="0">
                <a:solidFill>
                  <a:srgbClr val="000000"/>
                </a:solidFill>
              </a:rPr>
              <a:t>START:</a:t>
            </a:r>
          </a:p>
          <a:p>
            <a:pPr eaLnBrk="0" hangingPunct="0"/>
            <a:endParaRPr lang="en-US" altLang="zh-CN" sz="2400" dirty="0">
              <a:solidFill>
                <a:srgbClr val="000000"/>
              </a:solidFill>
            </a:endParaRPr>
          </a:p>
          <a:p>
            <a:pPr eaLnBrk="0" hangingPunct="0"/>
            <a:r>
              <a:rPr lang="en-US" altLang="zh-CN" sz="2400" dirty="0">
                <a:solidFill>
                  <a:srgbClr val="000000"/>
                </a:solidFill>
              </a:rPr>
              <a:t>       CALL </a:t>
            </a:r>
            <a:r>
              <a:rPr lang="en-US" altLang="zh-CN" sz="2400" dirty="0">
                <a:solidFill>
                  <a:srgbClr val="FF0000"/>
                </a:solidFill>
              </a:rPr>
              <a:t>FAR</a:t>
            </a:r>
            <a:r>
              <a:rPr lang="en-US" altLang="zh-CN" sz="2400" dirty="0">
                <a:solidFill>
                  <a:srgbClr val="000000"/>
                </a:solidFill>
              </a:rPr>
              <a:t> PTR SUB2</a:t>
            </a:r>
          </a:p>
          <a:p>
            <a:pPr eaLnBrk="0" hangingPunct="0"/>
            <a:endParaRPr lang="en-US" altLang="zh-CN" sz="2400" dirty="0">
              <a:solidFill>
                <a:srgbClr val="000000"/>
              </a:solidFill>
            </a:endParaRPr>
          </a:p>
          <a:p>
            <a:pPr eaLnBrk="0" hangingPunct="0"/>
            <a:endParaRPr lang="en-US" altLang="zh-CN" sz="2400" dirty="0">
              <a:solidFill>
                <a:srgbClr val="000000"/>
              </a:solidFill>
            </a:endParaRPr>
          </a:p>
          <a:p>
            <a:pPr eaLnBrk="0" hangingPunct="0"/>
            <a:r>
              <a:rPr lang="en-US" altLang="zh-CN" sz="2400" dirty="0">
                <a:solidFill>
                  <a:srgbClr val="000000"/>
                </a:solidFill>
              </a:rPr>
              <a:t>       MOV AH,4CH</a:t>
            </a:r>
          </a:p>
          <a:p>
            <a:pPr eaLnBrk="0" hangingPunct="0"/>
            <a:r>
              <a:rPr lang="en-US" altLang="zh-CN" sz="2400" dirty="0">
                <a:solidFill>
                  <a:srgbClr val="000000"/>
                </a:solidFill>
              </a:rPr>
              <a:t>       INT 21H</a:t>
            </a:r>
          </a:p>
          <a:p>
            <a:pPr eaLnBrk="0" hangingPunct="0"/>
            <a:r>
              <a:rPr lang="en-US" altLang="zh-CN" sz="2400" dirty="0">
                <a:solidFill>
                  <a:srgbClr val="000000"/>
                </a:solidFill>
              </a:rPr>
              <a:t>CODEM  ENDS</a:t>
            </a:r>
          </a:p>
        </p:txBody>
      </p:sp>
      <p:sp>
        <p:nvSpPr>
          <p:cNvPr id="21" name="Rectangle 4"/>
          <p:cNvSpPr>
            <a:spLocks noChangeArrowheads="1"/>
          </p:cNvSpPr>
          <p:nvPr/>
        </p:nvSpPr>
        <p:spPr bwMode="auto">
          <a:xfrm rot="5400000">
            <a:off x="1974056" y="3639345"/>
            <a:ext cx="8667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lIns="90000" tIns="46800" rIns="90000" bIns="46800">
            <a:spAutoFit/>
          </a:bodyPr>
          <a:lstStyle/>
          <a:p>
            <a:pPr eaLnBrk="0" hangingPunct="0"/>
            <a:r>
              <a:rPr lang="en-US" altLang="zh-CN" sz="4800">
                <a:latin typeface="Times New Roman" pitchFamily="18" charset="0"/>
                <a:ea typeface="华文行楷" pitchFamily="2" charset="-122"/>
              </a:rPr>
              <a:t>…</a:t>
            </a:r>
            <a:endParaRPr lang="en-US" altLang="zh-CN" sz="4800">
              <a:latin typeface="华文行楷" pitchFamily="2" charset="-122"/>
              <a:ea typeface="华文行楷" pitchFamily="2" charset="-122"/>
            </a:endParaRPr>
          </a:p>
        </p:txBody>
      </p:sp>
      <p:sp>
        <p:nvSpPr>
          <p:cNvPr id="22" name="Rectangle 5"/>
          <p:cNvSpPr>
            <a:spLocks noChangeArrowheads="1"/>
          </p:cNvSpPr>
          <p:nvPr/>
        </p:nvSpPr>
        <p:spPr bwMode="auto">
          <a:xfrm>
            <a:off x="2376488" y="3617913"/>
            <a:ext cx="180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endParaRPr lang="zh-CN" altLang="zh-CN" sz="2800"/>
          </a:p>
        </p:txBody>
      </p:sp>
      <p:sp>
        <p:nvSpPr>
          <p:cNvPr id="23" name="Rectangle 6"/>
          <p:cNvSpPr>
            <a:spLocks noChangeArrowheads="1"/>
          </p:cNvSpPr>
          <p:nvPr/>
        </p:nvSpPr>
        <p:spPr bwMode="auto">
          <a:xfrm rot="5400000">
            <a:off x="2012156" y="4591845"/>
            <a:ext cx="7905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4800">
                <a:latin typeface="Times New Roman" pitchFamily="18" charset="0"/>
                <a:ea typeface="华文行楷" pitchFamily="2" charset="-122"/>
              </a:rPr>
              <a:t>…</a:t>
            </a:r>
            <a:endParaRPr lang="en-US" altLang="zh-CN" sz="4800">
              <a:latin typeface="华文行楷" pitchFamily="2" charset="-122"/>
              <a:ea typeface="华文行楷" pitchFamily="2" charset="-122"/>
            </a:endParaRPr>
          </a:p>
        </p:txBody>
      </p:sp>
      <p:sp>
        <p:nvSpPr>
          <p:cNvPr id="24" name="Rectangle 7"/>
          <p:cNvSpPr>
            <a:spLocks noChangeArrowheads="1"/>
          </p:cNvSpPr>
          <p:nvPr/>
        </p:nvSpPr>
        <p:spPr bwMode="auto">
          <a:xfrm>
            <a:off x="4967288" y="2322513"/>
            <a:ext cx="41433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2800">
                <a:solidFill>
                  <a:srgbClr val="000000"/>
                </a:solidFill>
              </a:rPr>
              <a:t>      </a:t>
            </a:r>
            <a:r>
              <a:rPr lang="zh-CN" altLang="en-US" sz="2400">
                <a:solidFill>
                  <a:srgbClr val="000000"/>
                </a:solidFill>
              </a:rPr>
              <a:t>；子程序</a:t>
            </a:r>
          </a:p>
          <a:p>
            <a:pPr eaLnBrk="0" hangingPunct="0"/>
            <a:r>
              <a:rPr lang="en-US" altLang="zh-CN" sz="2400">
                <a:solidFill>
                  <a:srgbClr val="000000"/>
                </a:solidFill>
              </a:rPr>
              <a:t>CODES  SEGMENT</a:t>
            </a:r>
          </a:p>
          <a:p>
            <a:pPr eaLnBrk="0" hangingPunct="0"/>
            <a:r>
              <a:rPr lang="en-US" altLang="zh-CN" sz="2400">
                <a:solidFill>
                  <a:srgbClr val="000000"/>
                </a:solidFill>
              </a:rPr>
              <a:t>       ASSUME  CS:CODES</a:t>
            </a:r>
          </a:p>
          <a:p>
            <a:pPr eaLnBrk="0" hangingPunct="0"/>
            <a:r>
              <a:rPr lang="en-US" altLang="zh-CN" sz="2400">
                <a:solidFill>
                  <a:srgbClr val="000000"/>
                </a:solidFill>
              </a:rPr>
              <a:t>SUB2  PROC FAR</a:t>
            </a:r>
          </a:p>
          <a:p>
            <a:pPr eaLnBrk="0" hangingPunct="0"/>
            <a:endParaRPr lang="en-US" altLang="zh-CN" sz="2400">
              <a:solidFill>
                <a:srgbClr val="000000"/>
              </a:solidFill>
            </a:endParaRPr>
          </a:p>
          <a:p>
            <a:pPr eaLnBrk="0" hangingPunct="0"/>
            <a:endParaRPr lang="en-US" altLang="zh-CN" sz="2400">
              <a:solidFill>
                <a:srgbClr val="000000"/>
              </a:solidFill>
            </a:endParaRPr>
          </a:p>
          <a:p>
            <a:pPr eaLnBrk="0" hangingPunct="0"/>
            <a:r>
              <a:rPr lang="en-US" altLang="zh-CN" sz="2400">
                <a:solidFill>
                  <a:srgbClr val="000000"/>
                </a:solidFill>
              </a:rPr>
              <a:t>       </a:t>
            </a:r>
          </a:p>
          <a:p>
            <a:pPr eaLnBrk="0" hangingPunct="0"/>
            <a:endParaRPr lang="en-US" altLang="zh-CN" sz="2400">
              <a:solidFill>
                <a:srgbClr val="000000"/>
              </a:solidFill>
            </a:endParaRPr>
          </a:p>
          <a:p>
            <a:pPr eaLnBrk="0" hangingPunct="0"/>
            <a:r>
              <a:rPr lang="en-US" altLang="zh-CN" sz="2400">
                <a:solidFill>
                  <a:srgbClr val="000000"/>
                </a:solidFill>
              </a:rPr>
              <a:t>       RETF ;</a:t>
            </a:r>
            <a:r>
              <a:rPr lang="zh-CN" altLang="en-US" sz="2400">
                <a:solidFill>
                  <a:srgbClr val="000000"/>
                </a:solidFill>
              </a:rPr>
              <a:t>也可以写成</a:t>
            </a:r>
            <a:r>
              <a:rPr lang="en-US" altLang="zh-CN" sz="2400">
                <a:solidFill>
                  <a:srgbClr val="000000"/>
                </a:solidFill>
              </a:rPr>
              <a:t>RET</a:t>
            </a:r>
          </a:p>
          <a:p>
            <a:pPr eaLnBrk="0" hangingPunct="0"/>
            <a:r>
              <a:rPr lang="en-US" altLang="zh-CN" sz="2400">
                <a:solidFill>
                  <a:srgbClr val="000000"/>
                </a:solidFill>
              </a:rPr>
              <a:t>SUB2   ENDP</a:t>
            </a:r>
          </a:p>
          <a:p>
            <a:pPr eaLnBrk="0" hangingPunct="0"/>
            <a:r>
              <a:rPr lang="en-US" altLang="zh-CN" sz="2400">
                <a:solidFill>
                  <a:srgbClr val="000000"/>
                </a:solidFill>
              </a:rPr>
              <a:t>CODES  ENDS</a:t>
            </a:r>
          </a:p>
          <a:p>
            <a:pPr eaLnBrk="0" hangingPunct="0"/>
            <a:r>
              <a:rPr lang="en-US" altLang="zh-CN" sz="2400">
                <a:solidFill>
                  <a:srgbClr val="000000"/>
                </a:solidFill>
              </a:rPr>
              <a:t>       END   START</a:t>
            </a:r>
          </a:p>
        </p:txBody>
      </p:sp>
      <p:sp>
        <p:nvSpPr>
          <p:cNvPr id="25" name="Rectangle 8"/>
          <p:cNvSpPr>
            <a:spLocks noChangeArrowheads="1"/>
          </p:cNvSpPr>
          <p:nvPr/>
        </p:nvSpPr>
        <p:spPr bwMode="auto">
          <a:xfrm rot="5400000">
            <a:off x="5896769" y="4209256"/>
            <a:ext cx="14001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spAutoFit/>
          </a:bodyPr>
          <a:lstStyle/>
          <a:p>
            <a:pPr eaLnBrk="0" hangingPunct="0"/>
            <a:r>
              <a:rPr lang="en-US" altLang="zh-CN" sz="4800">
                <a:latin typeface="Times New Roman" pitchFamily="18" charset="0"/>
                <a:ea typeface="华文行楷" pitchFamily="2" charset="-122"/>
              </a:rPr>
              <a:t>……</a:t>
            </a:r>
            <a:endParaRPr lang="en-US" altLang="zh-CN" sz="4800">
              <a:latin typeface="华文行楷" pitchFamily="2" charset="-122"/>
              <a:ea typeface="华文行楷" pitchFamily="2" charset="-122"/>
            </a:endParaRPr>
          </a:p>
        </p:txBody>
      </p:sp>
      <p:sp>
        <p:nvSpPr>
          <p:cNvPr id="26" name="Line 9"/>
          <p:cNvSpPr>
            <a:spLocks noChangeShapeType="1"/>
          </p:cNvSpPr>
          <p:nvPr/>
        </p:nvSpPr>
        <p:spPr bwMode="auto">
          <a:xfrm>
            <a:off x="4738688" y="2170113"/>
            <a:ext cx="0" cy="4800600"/>
          </a:xfrm>
          <a:prstGeom prst="line">
            <a:avLst/>
          </a:prstGeom>
          <a:noFill/>
          <a:ln w="57150">
            <a:solidFill>
              <a:srgbClr val="008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27" name="Line 10"/>
          <p:cNvSpPr>
            <a:spLocks noChangeShapeType="1"/>
          </p:cNvSpPr>
          <p:nvPr/>
        </p:nvSpPr>
        <p:spPr bwMode="auto">
          <a:xfrm flipH="1" flipV="1">
            <a:off x="2300288" y="4837113"/>
            <a:ext cx="4114800" cy="838200"/>
          </a:xfrm>
          <a:prstGeom prst="line">
            <a:avLst/>
          </a:prstGeom>
          <a:noFill/>
          <a:ln w="57150" cap="sq">
            <a:solidFill>
              <a:srgbClr val="FF00FF"/>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grpSp>
        <p:nvGrpSpPr>
          <p:cNvPr id="28" name="Group 11"/>
          <p:cNvGrpSpPr>
            <a:grpSpLocks/>
          </p:cNvGrpSpPr>
          <p:nvPr/>
        </p:nvGrpSpPr>
        <p:grpSpPr bwMode="auto">
          <a:xfrm>
            <a:off x="6324600" y="152400"/>
            <a:ext cx="2590800" cy="5334000"/>
            <a:chOff x="3984" y="96"/>
            <a:chExt cx="1632" cy="3360"/>
          </a:xfrm>
        </p:grpSpPr>
        <p:sp>
          <p:nvSpPr>
            <p:cNvPr id="29" name="Rectangle 12"/>
            <p:cNvSpPr>
              <a:spLocks noChangeArrowheads="1"/>
            </p:cNvSpPr>
            <p:nvPr/>
          </p:nvSpPr>
          <p:spPr bwMode="auto">
            <a:xfrm>
              <a:off x="3984" y="96"/>
              <a:ext cx="1632" cy="978"/>
            </a:xfrm>
            <a:prstGeom prst="rect">
              <a:avLst/>
            </a:prstGeom>
            <a:gradFill rotWithShape="0">
              <a:gsLst>
                <a:gs pos="0">
                  <a:srgbClr val="800000"/>
                </a:gs>
                <a:gs pos="100000">
                  <a:srgbClr val="3B0000"/>
                </a:gs>
              </a:gsLst>
              <a:path path="shape">
                <a:fillToRect l="50000" t="50000" r="50000" b="50000"/>
              </a:path>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2400">
                  <a:solidFill>
                    <a:schemeClr val="bg1"/>
                  </a:solidFill>
                </a:rPr>
                <a:t>①IP←((SP))</a:t>
              </a:r>
            </a:p>
            <a:p>
              <a:pPr eaLnBrk="0" hangingPunct="0"/>
              <a:r>
                <a:rPr lang="en-US" altLang="zh-CN" sz="2400">
                  <a:solidFill>
                    <a:schemeClr val="bg1"/>
                  </a:solidFill>
                </a:rPr>
                <a:t>  SP←</a:t>
              </a:r>
              <a:r>
                <a:rPr lang="zh-CN" altLang="en-US" sz="2400">
                  <a:solidFill>
                    <a:schemeClr val="bg1"/>
                  </a:solidFill>
                </a:rPr>
                <a:t>（</a:t>
              </a:r>
              <a:r>
                <a:rPr lang="en-US" altLang="zh-CN" sz="2400">
                  <a:solidFill>
                    <a:schemeClr val="bg1"/>
                  </a:solidFill>
                </a:rPr>
                <a:t>SP</a:t>
              </a:r>
              <a:r>
                <a:rPr lang="zh-CN" altLang="en-US" sz="2400">
                  <a:solidFill>
                    <a:schemeClr val="bg1"/>
                  </a:solidFill>
                </a:rPr>
                <a:t>）</a:t>
              </a:r>
              <a:r>
                <a:rPr lang="en-US" altLang="zh-CN" sz="2400">
                  <a:solidFill>
                    <a:schemeClr val="bg1"/>
                  </a:solidFill>
                </a:rPr>
                <a:t>+2</a:t>
              </a:r>
            </a:p>
            <a:p>
              <a:pPr eaLnBrk="0" hangingPunct="0"/>
              <a:r>
                <a:rPr lang="en-US" altLang="zh-CN" sz="2400">
                  <a:solidFill>
                    <a:schemeClr val="bg1"/>
                  </a:solidFill>
                </a:rPr>
                <a:t>②CS←((SP)) </a:t>
              </a:r>
            </a:p>
            <a:p>
              <a:pPr eaLnBrk="0" hangingPunct="0"/>
              <a:r>
                <a:rPr lang="en-US" altLang="zh-CN" sz="2400">
                  <a:solidFill>
                    <a:schemeClr val="bg1"/>
                  </a:solidFill>
                </a:rPr>
                <a:t>  SP←</a:t>
              </a:r>
              <a:r>
                <a:rPr lang="zh-CN" altLang="en-US" sz="2400">
                  <a:solidFill>
                    <a:schemeClr val="bg1"/>
                  </a:solidFill>
                </a:rPr>
                <a:t>（</a:t>
              </a:r>
              <a:r>
                <a:rPr lang="en-US" altLang="zh-CN" sz="2400">
                  <a:solidFill>
                    <a:schemeClr val="bg1"/>
                  </a:solidFill>
                </a:rPr>
                <a:t>SP</a:t>
              </a:r>
              <a:r>
                <a:rPr lang="zh-CN" altLang="en-US" sz="2400">
                  <a:solidFill>
                    <a:schemeClr val="bg1"/>
                  </a:solidFill>
                </a:rPr>
                <a:t>）</a:t>
              </a:r>
              <a:r>
                <a:rPr lang="en-US" altLang="zh-CN" sz="2400">
                  <a:solidFill>
                    <a:schemeClr val="bg1"/>
                  </a:solidFill>
                </a:rPr>
                <a:t>+2</a:t>
              </a:r>
            </a:p>
          </p:txBody>
        </p:sp>
        <p:sp>
          <p:nvSpPr>
            <p:cNvPr id="30" name="Line 13"/>
            <p:cNvSpPr>
              <a:spLocks noChangeShapeType="1"/>
            </p:cNvSpPr>
            <p:nvPr/>
          </p:nvSpPr>
          <p:spPr bwMode="auto">
            <a:xfrm flipH="1">
              <a:off x="4272" y="1056"/>
              <a:ext cx="1248" cy="2400"/>
            </a:xfrm>
            <a:prstGeom prst="line">
              <a:avLst/>
            </a:prstGeom>
            <a:noFill/>
            <a:ln w="57150" cap="sq">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grpSp>
      <p:grpSp>
        <p:nvGrpSpPr>
          <p:cNvPr id="31" name="Group 14"/>
          <p:cNvGrpSpPr>
            <a:grpSpLocks/>
          </p:cNvGrpSpPr>
          <p:nvPr/>
        </p:nvGrpSpPr>
        <p:grpSpPr bwMode="auto">
          <a:xfrm>
            <a:off x="457200" y="152400"/>
            <a:ext cx="3962400" cy="4267200"/>
            <a:chOff x="288" y="96"/>
            <a:chExt cx="2496" cy="2688"/>
          </a:xfrm>
        </p:grpSpPr>
        <p:sp>
          <p:nvSpPr>
            <p:cNvPr id="32" name="Rectangle 15"/>
            <p:cNvSpPr>
              <a:spLocks noChangeArrowheads="1"/>
            </p:cNvSpPr>
            <p:nvPr/>
          </p:nvSpPr>
          <p:spPr bwMode="auto">
            <a:xfrm>
              <a:off x="288" y="96"/>
              <a:ext cx="2496" cy="1438"/>
            </a:xfrm>
            <a:prstGeom prst="rect">
              <a:avLst/>
            </a:prstGeom>
            <a:gradFill rotWithShape="0">
              <a:gsLst>
                <a:gs pos="0">
                  <a:srgbClr val="800000"/>
                </a:gs>
                <a:gs pos="100000">
                  <a:srgbClr val="3B0000"/>
                </a:gs>
              </a:gsLst>
              <a:path path="shape">
                <a:fillToRect l="50000" t="50000" r="50000" b="50000"/>
              </a:path>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0" hangingPunct="0"/>
              <a:r>
                <a:rPr lang="en-US" altLang="zh-CN" sz="2400">
                  <a:solidFill>
                    <a:schemeClr val="bg1"/>
                  </a:solidFill>
                </a:rPr>
                <a:t>①SP←(SP)-2</a:t>
              </a:r>
            </a:p>
            <a:p>
              <a:pPr eaLnBrk="0" hangingPunct="0"/>
              <a:r>
                <a:rPr lang="en-US" altLang="zh-CN" sz="2400">
                  <a:solidFill>
                    <a:schemeClr val="bg1"/>
                  </a:solidFill>
                </a:rPr>
                <a:t>  ((SP))←</a:t>
              </a:r>
              <a:r>
                <a:rPr lang="zh-CN" altLang="en-US" sz="2400">
                  <a:solidFill>
                    <a:schemeClr val="bg1"/>
                  </a:solidFill>
                </a:rPr>
                <a:t>返回地址（</a:t>
              </a:r>
              <a:r>
                <a:rPr lang="en-US" altLang="zh-CN" sz="2400">
                  <a:solidFill>
                    <a:schemeClr val="bg1"/>
                  </a:solidFill>
                </a:rPr>
                <a:t>CS</a:t>
              </a:r>
              <a:r>
                <a:rPr lang="zh-CN" altLang="en-US" sz="2400">
                  <a:solidFill>
                    <a:schemeClr val="bg1"/>
                  </a:solidFill>
                </a:rPr>
                <a:t>）</a:t>
              </a:r>
            </a:p>
            <a:p>
              <a:pPr eaLnBrk="0" hangingPunct="0"/>
              <a:r>
                <a:rPr lang="zh-CN" altLang="en-US" sz="2400">
                  <a:solidFill>
                    <a:schemeClr val="bg1"/>
                  </a:solidFill>
                </a:rPr>
                <a:t>②</a:t>
              </a:r>
              <a:r>
                <a:rPr lang="en-US" altLang="zh-CN" sz="2400">
                  <a:solidFill>
                    <a:schemeClr val="bg1"/>
                  </a:solidFill>
                </a:rPr>
                <a:t>SP←(SP)-2</a:t>
              </a:r>
            </a:p>
            <a:p>
              <a:pPr eaLnBrk="0" hangingPunct="0"/>
              <a:r>
                <a:rPr lang="en-US" altLang="zh-CN" sz="2400">
                  <a:solidFill>
                    <a:schemeClr val="bg1"/>
                  </a:solidFill>
                </a:rPr>
                <a:t>  ((SP))←</a:t>
              </a:r>
              <a:r>
                <a:rPr lang="zh-CN" altLang="en-US" sz="2400">
                  <a:solidFill>
                    <a:schemeClr val="bg1"/>
                  </a:solidFill>
                </a:rPr>
                <a:t>返回地址（</a:t>
              </a:r>
              <a:r>
                <a:rPr lang="en-US" altLang="zh-CN" sz="2400">
                  <a:solidFill>
                    <a:schemeClr val="bg1"/>
                  </a:solidFill>
                </a:rPr>
                <a:t>IP</a:t>
              </a:r>
              <a:r>
                <a:rPr lang="zh-CN" altLang="en-US" sz="2400">
                  <a:solidFill>
                    <a:schemeClr val="bg1"/>
                  </a:solidFill>
                </a:rPr>
                <a:t>）</a:t>
              </a:r>
            </a:p>
            <a:p>
              <a:pPr eaLnBrk="0" hangingPunct="0"/>
              <a:r>
                <a:rPr lang="zh-CN" altLang="en-US" sz="2400">
                  <a:solidFill>
                    <a:schemeClr val="bg1"/>
                  </a:solidFill>
                </a:rPr>
                <a:t>③</a:t>
              </a:r>
              <a:r>
                <a:rPr lang="en-US" altLang="zh-CN" sz="2400">
                  <a:solidFill>
                    <a:schemeClr val="bg1"/>
                  </a:solidFill>
                </a:rPr>
                <a:t>IP←OFFSET SUB2</a:t>
              </a:r>
            </a:p>
            <a:p>
              <a:pPr eaLnBrk="0" hangingPunct="0"/>
              <a:r>
                <a:rPr lang="en-US" altLang="zh-CN" sz="2400">
                  <a:solidFill>
                    <a:schemeClr val="bg1"/>
                  </a:solidFill>
                </a:rPr>
                <a:t>  CS←SEG SUB2 </a:t>
              </a:r>
            </a:p>
          </p:txBody>
        </p:sp>
        <p:sp>
          <p:nvSpPr>
            <p:cNvPr id="33" name="Line 16"/>
            <p:cNvSpPr>
              <a:spLocks noChangeShapeType="1"/>
            </p:cNvSpPr>
            <p:nvPr/>
          </p:nvSpPr>
          <p:spPr bwMode="auto">
            <a:xfrm>
              <a:off x="336" y="1536"/>
              <a:ext cx="816" cy="1248"/>
            </a:xfrm>
            <a:prstGeom prst="line">
              <a:avLst/>
            </a:prstGeom>
            <a:noFill/>
            <a:ln w="57150" cap="sq">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grpSp>
    </p:spTree>
    <p:extLst>
      <p:ext uri="{BB962C8B-B14F-4D97-AF65-F5344CB8AC3E}">
        <p14:creationId xmlns:p14="http://schemas.microsoft.com/office/powerpoint/2010/main" val="13671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683568" y="1484784"/>
            <a:ext cx="77041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3200" dirty="0">
                <a:solidFill>
                  <a:srgbClr val="000000"/>
                </a:solidFill>
              </a:rPr>
              <a:t>例</a:t>
            </a:r>
            <a:r>
              <a:rPr lang="en-US" altLang="zh-CN" sz="3200" dirty="0">
                <a:solidFill>
                  <a:srgbClr val="000000"/>
                </a:solidFill>
              </a:rPr>
              <a:t>3.32  </a:t>
            </a:r>
            <a:r>
              <a:rPr lang="zh-CN" altLang="en-US" sz="3200" dirty="0">
                <a:solidFill>
                  <a:srgbClr val="000000"/>
                </a:solidFill>
              </a:rPr>
              <a:t>子程序设计，编写子程序实现统计一个字（</a:t>
            </a:r>
            <a:r>
              <a:rPr lang="en-US" altLang="zh-CN" sz="3200" dirty="0">
                <a:solidFill>
                  <a:srgbClr val="000000"/>
                </a:solidFill>
              </a:rPr>
              <a:t>AX</a:t>
            </a:r>
            <a:r>
              <a:rPr lang="zh-CN" altLang="en-US" sz="3200" dirty="0">
                <a:solidFill>
                  <a:srgbClr val="000000"/>
                </a:solidFill>
              </a:rPr>
              <a:t>）中</a:t>
            </a:r>
            <a:r>
              <a:rPr lang="zh-CN" altLang="en-US" sz="3200" dirty="0">
                <a:solidFill>
                  <a:srgbClr val="000000"/>
                </a:solidFill>
                <a:latin typeface="Times New Roman" pitchFamily="18" charset="0"/>
              </a:rPr>
              <a:t>“</a:t>
            </a:r>
            <a:r>
              <a:rPr lang="en-US" altLang="zh-CN" sz="3200" dirty="0">
                <a:solidFill>
                  <a:srgbClr val="000000"/>
                </a:solidFill>
              </a:rPr>
              <a:t>1</a:t>
            </a:r>
            <a:r>
              <a:rPr lang="en-US" altLang="zh-CN" sz="3200" dirty="0">
                <a:solidFill>
                  <a:srgbClr val="000000"/>
                </a:solidFill>
                <a:latin typeface="Times New Roman" pitchFamily="18" charset="0"/>
              </a:rPr>
              <a:t>”</a:t>
            </a:r>
            <a:r>
              <a:rPr lang="zh-CN" altLang="en-US" sz="3200" dirty="0">
                <a:solidFill>
                  <a:srgbClr val="000000"/>
                </a:solidFill>
              </a:rPr>
              <a:t>的个数。</a:t>
            </a:r>
          </a:p>
          <a:p>
            <a:pPr eaLnBrk="1" hangingPunct="1"/>
            <a:r>
              <a:rPr lang="zh-CN" altLang="en-US" sz="3200" dirty="0">
                <a:solidFill>
                  <a:srgbClr val="000000"/>
                </a:solidFill>
              </a:rPr>
              <a:t>解：利用移位指令或循环移位指令，每次对</a:t>
            </a:r>
            <a:r>
              <a:rPr lang="en-US" altLang="zh-CN" sz="3200" dirty="0">
                <a:solidFill>
                  <a:srgbClr val="000000"/>
                </a:solidFill>
              </a:rPr>
              <a:t>CF</a:t>
            </a:r>
            <a:r>
              <a:rPr lang="zh-CN" altLang="en-US" sz="3200" dirty="0">
                <a:solidFill>
                  <a:srgbClr val="000000"/>
                </a:solidFill>
              </a:rPr>
              <a:t>位进行检测位：</a:t>
            </a:r>
          </a:p>
          <a:p>
            <a:pPr eaLnBrk="1" hangingPunct="1">
              <a:buClr>
                <a:srgbClr val="FF0101"/>
              </a:buClr>
              <a:buFont typeface="Wingdings" pitchFamily="2" charset="2"/>
              <a:buChar char="p"/>
            </a:pPr>
            <a:r>
              <a:rPr lang="zh-CN" altLang="en-US" sz="3200" dirty="0">
                <a:solidFill>
                  <a:srgbClr val="000000"/>
                </a:solidFill>
              </a:rPr>
              <a:t>当</a:t>
            </a:r>
            <a:r>
              <a:rPr lang="en-US" altLang="zh-CN" sz="3200" dirty="0">
                <a:solidFill>
                  <a:srgbClr val="000000"/>
                </a:solidFill>
              </a:rPr>
              <a:t>CF=1</a:t>
            </a:r>
            <a:r>
              <a:rPr lang="zh-CN" altLang="en-US" sz="3200" dirty="0">
                <a:solidFill>
                  <a:srgbClr val="000000"/>
                </a:solidFill>
              </a:rPr>
              <a:t>时，则总个数加</a:t>
            </a:r>
            <a:r>
              <a:rPr lang="en-US" altLang="zh-CN" sz="3200" dirty="0">
                <a:solidFill>
                  <a:srgbClr val="000000"/>
                </a:solidFill>
              </a:rPr>
              <a:t>1</a:t>
            </a:r>
            <a:r>
              <a:rPr lang="zh-CN" altLang="en-US" sz="3200" dirty="0">
                <a:solidFill>
                  <a:srgbClr val="000000"/>
                </a:solidFill>
              </a:rPr>
              <a:t>；</a:t>
            </a:r>
          </a:p>
          <a:p>
            <a:pPr eaLnBrk="1" hangingPunct="1">
              <a:buClr>
                <a:srgbClr val="FF0101"/>
              </a:buClr>
              <a:buFont typeface="Wingdings" pitchFamily="2" charset="2"/>
              <a:buChar char="p"/>
            </a:pPr>
            <a:r>
              <a:rPr lang="zh-CN" altLang="en-US" sz="3200" dirty="0">
                <a:solidFill>
                  <a:srgbClr val="000000"/>
                </a:solidFill>
              </a:rPr>
              <a:t>当</a:t>
            </a:r>
            <a:r>
              <a:rPr lang="en-US" altLang="zh-CN" sz="3200" dirty="0">
                <a:solidFill>
                  <a:srgbClr val="000000"/>
                </a:solidFill>
              </a:rPr>
              <a:t>CF=0</a:t>
            </a:r>
            <a:r>
              <a:rPr lang="zh-CN" altLang="en-US" sz="3200" dirty="0">
                <a:solidFill>
                  <a:srgbClr val="000000"/>
                </a:solidFill>
              </a:rPr>
              <a:t>时，则总个数不变。</a:t>
            </a:r>
          </a:p>
          <a:p>
            <a:pPr eaLnBrk="1" hangingPunct="1"/>
            <a:r>
              <a:rPr lang="zh-CN" altLang="en-US" sz="3200" dirty="0">
                <a:solidFill>
                  <a:srgbClr val="000000"/>
                </a:solidFill>
              </a:rPr>
              <a:t>这种操作可以采用有条件转移指令来实现，但更方便的方式是采用</a:t>
            </a:r>
            <a:r>
              <a:rPr lang="en-US" altLang="zh-CN" sz="3200" dirty="0">
                <a:solidFill>
                  <a:srgbClr val="000000"/>
                </a:solidFill>
              </a:rPr>
              <a:t>ADC</a:t>
            </a:r>
            <a:r>
              <a:rPr lang="zh-CN" altLang="en-US" sz="3200" dirty="0">
                <a:solidFill>
                  <a:srgbClr val="000000"/>
                </a:solidFill>
              </a:rPr>
              <a:t>指令实现。子程序如下：</a:t>
            </a:r>
            <a:r>
              <a:rPr lang="zh-CN" altLang="en-US" dirty="0"/>
              <a:t> </a:t>
            </a:r>
          </a:p>
        </p:txBody>
      </p:sp>
    </p:spTree>
    <p:extLst>
      <p:ext uri="{BB962C8B-B14F-4D97-AF65-F5344CB8AC3E}">
        <p14:creationId xmlns:p14="http://schemas.microsoft.com/office/powerpoint/2010/main" val="269278708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68093" y="1268760"/>
            <a:ext cx="777716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400" dirty="0">
                <a:solidFill>
                  <a:srgbClr val="FF0000"/>
                </a:solidFill>
              </a:rPr>
              <a:t>COUNTER1 PROC NEAR</a:t>
            </a:r>
          </a:p>
          <a:p>
            <a:pPr eaLnBrk="1" hangingPunct="1"/>
            <a:r>
              <a:rPr lang="en-US" altLang="zh-CN" sz="2400" dirty="0"/>
              <a:t>       PUSH </a:t>
            </a:r>
            <a:r>
              <a:rPr lang="en-US" altLang="zh-CN" sz="2400" dirty="0" smtClean="0"/>
              <a:t>AX</a:t>
            </a:r>
          </a:p>
          <a:p>
            <a:pPr eaLnBrk="1" hangingPunct="1"/>
            <a:r>
              <a:rPr lang="en-US" altLang="zh-CN" sz="2400" dirty="0"/>
              <a:t> </a:t>
            </a:r>
            <a:r>
              <a:rPr lang="en-US" altLang="zh-CN" sz="2400" dirty="0" smtClean="0"/>
              <a:t>      PUSH CX</a:t>
            </a:r>
            <a:endParaRPr lang="en-US" altLang="zh-CN" sz="2400" dirty="0"/>
          </a:p>
          <a:p>
            <a:pPr eaLnBrk="1" hangingPunct="1"/>
            <a:r>
              <a:rPr lang="en-US" altLang="zh-CN" sz="2400" dirty="0"/>
              <a:t>	  MOV CX,16</a:t>
            </a:r>
          </a:p>
          <a:p>
            <a:pPr eaLnBrk="1" hangingPunct="1"/>
            <a:r>
              <a:rPr lang="en-US" altLang="zh-CN" sz="2400" dirty="0"/>
              <a:t>	  XOR BL,BL</a:t>
            </a:r>
          </a:p>
          <a:p>
            <a:pPr eaLnBrk="1" hangingPunct="1"/>
            <a:r>
              <a:rPr lang="en-US" altLang="zh-CN" sz="2400" dirty="0"/>
              <a:t>COU1:</a:t>
            </a:r>
          </a:p>
          <a:p>
            <a:pPr eaLnBrk="1" hangingPunct="1"/>
            <a:r>
              <a:rPr lang="en-US" altLang="zh-CN" sz="2400" dirty="0"/>
              <a:t>	  SHR AX,1</a:t>
            </a:r>
          </a:p>
          <a:p>
            <a:pPr eaLnBrk="1" hangingPunct="1"/>
            <a:r>
              <a:rPr lang="en-US" altLang="zh-CN" sz="2400" dirty="0"/>
              <a:t>	  ADC BL,0</a:t>
            </a:r>
          </a:p>
          <a:p>
            <a:pPr eaLnBrk="1" hangingPunct="1"/>
            <a:r>
              <a:rPr lang="en-US" altLang="zh-CN" sz="2400" dirty="0"/>
              <a:t>	  LOOP </a:t>
            </a:r>
            <a:r>
              <a:rPr lang="en-US" altLang="zh-CN" sz="2400" dirty="0" smtClean="0"/>
              <a:t>COU1</a:t>
            </a:r>
          </a:p>
          <a:p>
            <a:pPr eaLnBrk="1" hangingPunct="1"/>
            <a:r>
              <a:rPr lang="en-US" altLang="zh-CN" sz="2400" dirty="0"/>
              <a:t> </a:t>
            </a:r>
            <a:r>
              <a:rPr lang="en-US" altLang="zh-CN" sz="2400" dirty="0" smtClean="0"/>
              <a:t>      POP CX</a:t>
            </a:r>
            <a:endParaRPr lang="en-US" altLang="zh-CN" sz="2400" dirty="0"/>
          </a:p>
          <a:p>
            <a:pPr eaLnBrk="1" hangingPunct="1"/>
            <a:r>
              <a:rPr lang="en-US" altLang="zh-CN" sz="2400" dirty="0"/>
              <a:t>       POP AX</a:t>
            </a:r>
          </a:p>
          <a:p>
            <a:pPr eaLnBrk="1" hangingPunct="1"/>
            <a:r>
              <a:rPr lang="en-US" altLang="zh-CN" sz="2400" dirty="0"/>
              <a:t>       </a:t>
            </a:r>
            <a:r>
              <a:rPr lang="en-US" altLang="zh-CN" sz="2400" dirty="0">
                <a:solidFill>
                  <a:srgbClr val="FF0000"/>
                </a:solidFill>
              </a:rPr>
              <a:t>RET</a:t>
            </a:r>
          </a:p>
          <a:p>
            <a:pPr eaLnBrk="1" hangingPunct="1"/>
            <a:r>
              <a:rPr lang="en-US" altLang="zh-CN" sz="2400" dirty="0">
                <a:solidFill>
                  <a:srgbClr val="FF0000"/>
                </a:solidFill>
              </a:rPr>
              <a:t>COUNTER1 ENDP </a:t>
            </a:r>
          </a:p>
        </p:txBody>
      </p:sp>
    </p:spTree>
    <p:extLst>
      <p:ext uri="{BB962C8B-B14F-4D97-AF65-F5344CB8AC3E}">
        <p14:creationId xmlns:p14="http://schemas.microsoft.com/office/powerpoint/2010/main" val="1308957354"/>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539552" y="1196752"/>
            <a:ext cx="78486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3.33  </a:t>
            </a:r>
            <a:r>
              <a:rPr lang="zh-CN" altLang="en-US" sz="2800" dirty="0">
                <a:solidFill>
                  <a:srgbClr val="000000"/>
                </a:solidFill>
              </a:rPr>
              <a:t>子程序应用。利用上例设计的子程序，统计字型变量</a:t>
            </a:r>
            <a:r>
              <a:rPr lang="en-US" altLang="zh-CN" sz="2800" dirty="0">
                <a:solidFill>
                  <a:srgbClr val="000000"/>
                </a:solidFill>
              </a:rPr>
              <a:t>VAR1</a:t>
            </a:r>
            <a:r>
              <a:rPr lang="zh-CN" altLang="en-US" sz="2800" dirty="0">
                <a:solidFill>
                  <a:srgbClr val="000000"/>
                </a:solidFill>
              </a:rPr>
              <a:t>中</a:t>
            </a:r>
            <a:r>
              <a:rPr lang="en-US" altLang="zh-CN" sz="2800" dirty="0">
                <a:solidFill>
                  <a:srgbClr val="000000"/>
                </a:solidFill>
              </a:rPr>
              <a:t>1</a:t>
            </a:r>
            <a:r>
              <a:rPr lang="zh-CN" altLang="en-US" sz="2800" dirty="0">
                <a:solidFill>
                  <a:srgbClr val="000000"/>
                </a:solidFill>
              </a:rPr>
              <a:t>的个数。</a:t>
            </a:r>
          </a:p>
          <a:p>
            <a:pPr eaLnBrk="1" hangingPunct="1"/>
            <a:r>
              <a:rPr lang="zh-CN" altLang="en-US" sz="2800" dirty="0">
                <a:solidFill>
                  <a:srgbClr val="000000"/>
                </a:solidFill>
              </a:rPr>
              <a:t>解：在数据段中定义变量</a:t>
            </a:r>
            <a:r>
              <a:rPr lang="en-US" altLang="zh-CN" sz="2800" dirty="0">
                <a:solidFill>
                  <a:srgbClr val="000000"/>
                </a:solidFill>
              </a:rPr>
              <a:t>VAR1</a:t>
            </a:r>
            <a:r>
              <a:rPr lang="zh-CN" altLang="en-US" sz="2800" dirty="0">
                <a:solidFill>
                  <a:srgbClr val="000000"/>
                </a:solidFill>
              </a:rPr>
              <a:t>和</a:t>
            </a:r>
            <a:r>
              <a:rPr lang="en-US" altLang="zh-CN" sz="2800" dirty="0">
                <a:solidFill>
                  <a:srgbClr val="000000"/>
                </a:solidFill>
              </a:rPr>
              <a:t>CounterVar1</a:t>
            </a:r>
            <a:r>
              <a:rPr lang="zh-CN" altLang="en-US" sz="2800" dirty="0">
                <a:solidFill>
                  <a:srgbClr val="000000"/>
                </a:solidFill>
              </a:rPr>
              <a:t>：</a:t>
            </a:r>
          </a:p>
          <a:p>
            <a:pPr eaLnBrk="1" hangingPunct="1"/>
            <a:r>
              <a:rPr lang="zh-CN" altLang="en-US" sz="2800" dirty="0">
                <a:solidFill>
                  <a:srgbClr val="000000"/>
                </a:solidFill>
              </a:rPr>
              <a:t>	</a:t>
            </a:r>
            <a:r>
              <a:rPr lang="en-US" altLang="zh-CN" sz="2800" dirty="0"/>
              <a:t>VAR1			DW	1234H</a:t>
            </a:r>
          </a:p>
          <a:p>
            <a:pPr eaLnBrk="1" hangingPunct="1"/>
            <a:r>
              <a:rPr lang="en-US" altLang="zh-CN" sz="2800" dirty="0"/>
              <a:t>	CounterVar1 	DB  ?</a:t>
            </a:r>
          </a:p>
          <a:p>
            <a:pPr eaLnBrk="1" hangingPunct="1"/>
            <a:r>
              <a:rPr lang="zh-CN" altLang="en-US" sz="2800" dirty="0">
                <a:solidFill>
                  <a:srgbClr val="000000"/>
                </a:solidFill>
              </a:rPr>
              <a:t>则可在代码段中编写程序：</a:t>
            </a:r>
          </a:p>
          <a:p>
            <a:pPr eaLnBrk="1" hangingPunct="1"/>
            <a:r>
              <a:rPr lang="zh-CN" altLang="en-US" sz="2800" dirty="0"/>
              <a:t>				</a:t>
            </a:r>
            <a:r>
              <a:rPr lang="en-US" altLang="zh-CN" sz="2800" dirty="0"/>
              <a:t>MOV  AX, VAR1</a:t>
            </a:r>
          </a:p>
          <a:p>
            <a:pPr eaLnBrk="1" hangingPunct="1"/>
            <a:r>
              <a:rPr lang="en-US" altLang="zh-CN" sz="2800" dirty="0"/>
              <a:t>				CALL  COUNTER1</a:t>
            </a:r>
          </a:p>
          <a:p>
            <a:pPr eaLnBrk="1" hangingPunct="1"/>
            <a:r>
              <a:rPr lang="en-US" altLang="zh-CN" sz="2800" dirty="0"/>
              <a:t>				MOV	 CounterVar1,BL</a:t>
            </a:r>
          </a:p>
          <a:p>
            <a:pPr eaLnBrk="1" hangingPunct="1"/>
            <a:r>
              <a:rPr lang="zh-CN" altLang="en-US" sz="2800" dirty="0">
                <a:solidFill>
                  <a:srgbClr val="000000"/>
                </a:solidFill>
              </a:rPr>
              <a:t>执行后，结果单元</a:t>
            </a:r>
            <a:r>
              <a:rPr lang="en-US" altLang="zh-CN" sz="2800" dirty="0">
                <a:solidFill>
                  <a:srgbClr val="000000"/>
                </a:solidFill>
              </a:rPr>
              <a:t>CounterVar1</a:t>
            </a:r>
            <a:r>
              <a:rPr lang="zh-CN" altLang="en-US" sz="2800" dirty="0">
                <a:solidFill>
                  <a:srgbClr val="000000"/>
                </a:solidFill>
              </a:rPr>
              <a:t>的值为</a:t>
            </a:r>
            <a:r>
              <a:rPr lang="en-US" altLang="zh-CN" sz="2800" dirty="0">
                <a:solidFill>
                  <a:srgbClr val="000000"/>
                </a:solidFill>
              </a:rPr>
              <a:t>5</a:t>
            </a:r>
            <a:r>
              <a:rPr lang="zh-CN" altLang="en-US" sz="2800" dirty="0">
                <a:solidFill>
                  <a:srgbClr val="000000"/>
                </a:solidFill>
              </a:rPr>
              <a:t>，说明</a:t>
            </a:r>
            <a:r>
              <a:rPr lang="en-US" altLang="zh-CN" sz="2800" dirty="0">
                <a:solidFill>
                  <a:srgbClr val="000000"/>
                </a:solidFill>
              </a:rPr>
              <a:t>1234H</a:t>
            </a:r>
            <a:r>
              <a:rPr lang="zh-CN" altLang="en-US" sz="2800" dirty="0">
                <a:solidFill>
                  <a:srgbClr val="000000"/>
                </a:solidFill>
              </a:rPr>
              <a:t>中包含有</a:t>
            </a:r>
            <a:r>
              <a:rPr lang="en-US" altLang="zh-CN" sz="2800" dirty="0">
                <a:solidFill>
                  <a:srgbClr val="000000"/>
                </a:solidFill>
              </a:rPr>
              <a:t>5</a:t>
            </a:r>
            <a:r>
              <a:rPr lang="zh-CN" altLang="en-US" sz="2800" dirty="0">
                <a:solidFill>
                  <a:srgbClr val="000000"/>
                </a:solidFill>
              </a:rPr>
              <a:t>个</a:t>
            </a:r>
            <a:r>
              <a:rPr lang="zh-CN" altLang="en-US" sz="2800" dirty="0">
                <a:solidFill>
                  <a:srgbClr val="000000"/>
                </a:solidFill>
                <a:latin typeface="Times New Roman" pitchFamily="18" charset="0"/>
              </a:rPr>
              <a:t>“</a:t>
            </a:r>
            <a:r>
              <a:rPr lang="en-US" altLang="zh-CN" sz="2800" dirty="0">
                <a:solidFill>
                  <a:srgbClr val="000000"/>
                </a:solidFill>
              </a:rPr>
              <a:t>1</a:t>
            </a:r>
            <a:r>
              <a:rPr lang="en-US" altLang="zh-CN" sz="2800" dirty="0">
                <a:solidFill>
                  <a:srgbClr val="000000"/>
                </a:solidFill>
                <a:latin typeface="Times New Roman" pitchFamily="18" charset="0"/>
              </a:rPr>
              <a:t>”</a:t>
            </a:r>
            <a:r>
              <a:rPr lang="zh-CN" altLang="en-US" sz="2800" dirty="0">
                <a:solidFill>
                  <a:srgbClr val="000000"/>
                </a:solidFill>
              </a:rPr>
              <a:t>。</a:t>
            </a:r>
            <a:r>
              <a:rPr lang="zh-CN" altLang="en-US" dirty="0">
                <a:solidFill>
                  <a:srgbClr val="000000"/>
                </a:solidFill>
              </a:rPr>
              <a:t> </a:t>
            </a:r>
          </a:p>
        </p:txBody>
      </p:sp>
    </p:spTree>
    <p:extLst>
      <p:ext uri="{BB962C8B-B14F-4D97-AF65-F5344CB8AC3E}">
        <p14:creationId xmlns:p14="http://schemas.microsoft.com/office/powerpoint/2010/main" val="53412962"/>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827584" y="4860000"/>
            <a:ext cx="5328592" cy="643847"/>
          </a:xfrm>
          <a:prstGeom prst="wedgeRectCallout">
            <a:avLst>
              <a:gd name="adj1" fmla="val -324"/>
              <a:gd name="adj2" fmla="val -9337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45097" y="1268760"/>
            <a:ext cx="777716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3.34  </a:t>
            </a:r>
            <a:r>
              <a:rPr lang="zh-CN" altLang="en-US" sz="2800" dirty="0">
                <a:solidFill>
                  <a:srgbClr val="000000"/>
                </a:solidFill>
              </a:rPr>
              <a:t>编写以十六进制数显示</a:t>
            </a:r>
            <a:r>
              <a:rPr lang="en-US" altLang="zh-CN" sz="2800" dirty="0">
                <a:solidFill>
                  <a:srgbClr val="000000"/>
                </a:solidFill>
              </a:rPr>
              <a:t>AL</a:t>
            </a:r>
            <a:r>
              <a:rPr lang="zh-CN" altLang="en-US" sz="2800" dirty="0">
                <a:solidFill>
                  <a:srgbClr val="000000"/>
                </a:solidFill>
              </a:rPr>
              <a:t>和</a:t>
            </a:r>
            <a:r>
              <a:rPr lang="en-US" altLang="zh-CN" sz="2800" dirty="0">
                <a:solidFill>
                  <a:srgbClr val="000000"/>
                </a:solidFill>
              </a:rPr>
              <a:t>AX</a:t>
            </a:r>
            <a:r>
              <a:rPr lang="zh-CN" altLang="en-US" sz="2800" dirty="0">
                <a:solidFill>
                  <a:srgbClr val="000000"/>
                </a:solidFill>
              </a:rPr>
              <a:t>内容的子程序（</a:t>
            </a:r>
            <a:r>
              <a:rPr lang="en-US" altLang="zh-CN" sz="2800" dirty="0">
                <a:solidFill>
                  <a:srgbClr val="000000"/>
                </a:solidFill>
              </a:rPr>
              <a:t>DISPAL</a:t>
            </a:r>
            <a:r>
              <a:rPr lang="zh-CN" altLang="en-US" sz="2800" dirty="0">
                <a:solidFill>
                  <a:srgbClr val="000000"/>
                </a:solidFill>
              </a:rPr>
              <a:t>、</a:t>
            </a:r>
            <a:r>
              <a:rPr lang="en-US" altLang="zh-CN" sz="2800" dirty="0">
                <a:solidFill>
                  <a:srgbClr val="000000"/>
                </a:solidFill>
              </a:rPr>
              <a:t>DISPAX</a:t>
            </a:r>
            <a:r>
              <a:rPr lang="zh-CN" altLang="en-US" sz="2800" dirty="0">
                <a:solidFill>
                  <a:srgbClr val="000000"/>
                </a:solidFill>
              </a:rPr>
              <a:t>）。</a:t>
            </a:r>
          </a:p>
          <a:p>
            <a:pPr eaLnBrk="1" hangingPunct="1"/>
            <a:endParaRPr lang="en-US" altLang="zh-CN" sz="2800" dirty="0" smtClean="0">
              <a:solidFill>
                <a:srgbClr val="000000"/>
              </a:solidFill>
            </a:endParaRPr>
          </a:p>
          <a:p>
            <a:pPr eaLnBrk="1" hangingPunct="1"/>
            <a:endParaRPr lang="zh-CN" altLang="en-US" sz="2800" dirty="0">
              <a:solidFill>
                <a:srgbClr val="000000"/>
              </a:solidFill>
            </a:endParaRPr>
          </a:p>
          <a:p>
            <a:pPr eaLnBrk="1" hangingPunct="1"/>
            <a:r>
              <a:rPr lang="zh-CN" altLang="en-US" sz="2400" dirty="0">
                <a:solidFill>
                  <a:srgbClr val="000000"/>
                </a:solidFill>
              </a:rPr>
              <a:t>解：先编写显示</a:t>
            </a:r>
            <a:r>
              <a:rPr lang="en-US" altLang="zh-CN" sz="2400" dirty="0">
                <a:solidFill>
                  <a:srgbClr val="FF0000"/>
                </a:solidFill>
              </a:rPr>
              <a:t>AL</a:t>
            </a:r>
            <a:r>
              <a:rPr lang="zh-CN" altLang="en-US" sz="2400" dirty="0">
                <a:solidFill>
                  <a:srgbClr val="FF0000"/>
                </a:solidFill>
              </a:rPr>
              <a:t>寄存器</a:t>
            </a:r>
            <a:r>
              <a:rPr lang="zh-CN" altLang="en-US" sz="2400" dirty="0">
                <a:solidFill>
                  <a:srgbClr val="000000"/>
                </a:solidFill>
              </a:rPr>
              <a:t>内容的子程序</a:t>
            </a:r>
            <a:r>
              <a:rPr lang="en-US" altLang="zh-CN" sz="2400" dirty="0">
                <a:solidFill>
                  <a:srgbClr val="000000"/>
                </a:solidFill>
              </a:rPr>
              <a:t>DISPAL</a:t>
            </a:r>
            <a:r>
              <a:rPr lang="zh-CN" altLang="en-US" sz="2400" dirty="0" smtClean="0">
                <a:solidFill>
                  <a:srgbClr val="000000"/>
                </a:solidFill>
              </a:rPr>
              <a:t>。</a:t>
            </a:r>
            <a:endParaRPr lang="en-US" altLang="zh-CN" sz="2400" dirty="0" smtClean="0">
              <a:solidFill>
                <a:srgbClr val="000000"/>
              </a:solidFill>
            </a:endParaRPr>
          </a:p>
          <a:p>
            <a:pPr eaLnBrk="1" hangingPunct="1"/>
            <a:r>
              <a:rPr lang="zh-CN" altLang="en-US" sz="2400" dirty="0" smtClean="0">
                <a:solidFill>
                  <a:srgbClr val="000000"/>
                </a:solidFill>
              </a:rPr>
              <a:t>（</a:t>
            </a:r>
            <a:r>
              <a:rPr lang="en-US" altLang="zh-CN" sz="2400" dirty="0" smtClean="0">
                <a:solidFill>
                  <a:srgbClr val="000000"/>
                </a:solidFill>
              </a:rPr>
              <a:t>1</a:t>
            </a:r>
            <a:r>
              <a:rPr lang="zh-CN" altLang="en-US" sz="2400" dirty="0" smtClean="0">
                <a:solidFill>
                  <a:srgbClr val="000000"/>
                </a:solidFill>
              </a:rPr>
              <a:t>）如何将一个十六进制数转换成</a:t>
            </a:r>
            <a:r>
              <a:rPr lang="en-US" altLang="zh-CN" sz="2400" dirty="0" smtClean="0">
                <a:solidFill>
                  <a:srgbClr val="000000"/>
                </a:solidFill>
              </a:rPr>
              <a:t>ASCII</a:t>
            </a:r>
            <a:r>
              <a:rPr lang="zh-CN" altLang="en-US" sz="2400" dirty="0" smtClean="0">
                <a:solidFill>
                  <a:srgbClr val="000000"/>
                </a:solidFill>
              </a:rPr>
              <a:t>码</a:t>
            </a:r>
            <a:endParaRPr lang="en-US" altLang="zh-CN" sz="2400" dirty="0" smtClean="0">
              <a:solidFill>
                <a:srgbClr val="000000"/>
              </a:solidFill>
            </a:endParaRPr>
          </a:p>
          <a:p>
            <a:pPr eaLnBrk="1" hangingPunct="1"/>
            <a:r>
              <a:rPr lang="zh-CN" altLang="en-US" sz="2400" dirty="0" smtClean="0">
                <a:solidFill>
                  <a:srgbClr val="000000"/>
                </a:solidFill>
              </a:rPr>
              <a:t>（</a:t>
            </a:r>
            <a:r>
              <a:rPr lang="en-US" altLang="zh-CN" sz="2400" dirty="0" smtClean="0">
                <a:solidFill>
                  <a:srgbClr val="000000"/>
                </a:solidFill>
              </a:rPr>
              <a:t>2</a:t>
            </a:r>
            <a:r>
              <a:rPr lang="zh-CN" altLang="en-US" sz="2400" dirty="0" smtClean="0">
                <a:solidFill>
                  <a:srgbClr val="000000"/>
                </a:solidFill>
              </a:rPr>
              <a:t>）</a:t>
            </a:r>
            <a:r>
              <a:rPr lang="en-US" altLang="zh-CN" sz="2400" dirty="0" smtClean="0">
                <a:solidFill>
                  <a:srgbClr val="000000"/>
                </a:solidFill>
              </a:rPr>
              <a:t>AL</a:t>
            </a:r>
            <a:r>
              <a:rPr lang="zh-CN" altLang="en-US" sz="2400" dirty="0" smtClean="0">
                <a:solidFill>
                  <a:srgbClr val="000000"/>
                </a:solidFill>
              </a:rPr>
              <a:t>中有两个十六进制数，如何分别显示</a:t>
            </a:r>
            <a:endParaRPr lang="en-US" altLang="zh-CN" sz="2400" dirty="0" smtClean="0">
              <a:solidFill>
                <a:srgbClr val="000000"/>
              </a:solidFill>
            </a:endParaRPr>
          </a:p>
          <a:p>
            <a:pPr eaLnBrk="1" hangingPunct="1"/>
            <a:r>
              <a:rPr lang="zh-CN" altLang="en-US" sz="2400" dirty="0" smtClean="0">
                <a:solidFill>
                  <a:srgbClr val="000000"/>
                </a:solidFill>
              </a:rPr>
              <a:t>（</a:t>
            </a:r>
            <a:r>
              <a:rPr lang="en-US" altLang="zh-CN" sz="2400" dirty="0" smtClean="0">
                <a:solidFill>
                  <a:srgbClr val="000000"/>
                </a:solidFill>
              </a:rPr>
              <a:t>3</a:t>
            </a:r>
            <a:r>
              <a:rPr lang="zh-CN" altLang="en-US" sz="2400" dirty="0" smtClean="0">
                <a:solidFill>
                  <a:srgbClr val="000000"/>
                </a:solidFill>
              </a:rPr>
              <a:t>）如何在屏幕上显示一个</a:t>
            </a:r>
            <a:r>
              <a:rPr lang="en-US" altLang="zh-CN" sz="2400" dirty="0" smtClean="0">
                <a:solidFill>
                  <a:srgbClr val="000000"/>
                </a:solidFill>
              </a:rPr>
              <a:t>ASCII</a:t>
            </a:r>
            <a:r>
              <a:rPr lang="zh-CN" altLang="en-US" sz="2400" dirty="0" smtClean="0">
                <a:solidFill>
                  <a:srgbClr val="000000"/>
                </a:solidFill>
              </a:rPr>
              <a:t>码字符</a:t>
            </a:r>
            <a:endParaRPr lang="en-US" altLang="zh-CN" sz="2400" dirty="0">
              <a:solidFill>
                <a:srgbClr val="000000"/>
              </a:solidFill>
            </a:endParaRPr>
          </a:p>
          <a:p>
            <a:pPr eaLnBrk="1" hangingPunct="1"/>
            <a:endParaRPr lang="en-US" altLang="zh-CN" sz="2800" dirty="0" smtClean="0">
              <a:solidFill>
                <a:srgbClr val="000000"/>
              </a:solidFill>
            </a:endParaRPr>
          </a:p>
        </p:txBody>
      </p:sp>
      <p:sp>
        <p:nvSpPr>
          <p:cNvPr id="5" name="矩形 4"/>
          <p:cNvSpPr/>
          <p:nvPr/>
        </p:nvSpPr>
        <p:spPr>
          <a:xfrm>
            <a:off x="827584" y="4951090"/>
            <a:ext cx="5400600" cy="461665"/>
          </a:xfrm>
          <a:prstGeom prst="rect">
            <a:avLst/>
          </a:prstGeom>
        </p:spPr>
        <p:txBody>
          <a:bodyPr wrap="square">
            <a:spAutoFit/>
          </a:bodyPr>
          <a:lstStyle/>
          <a:p>
            <a:pPr eaLnBrk="1" hangingPunct="1"/>
            <a:r>
              <a:rPr lang="zh-CN" altLang="en-US" sz="2400" b="1" dirty="0" smtClean="0">
                <a:solidFill>
                  <a:srgbClr val="000000"/>
                </a:solidFill>
              </a:rPr>
              <a:t>调用</a:t>
            </a:r>
            <a:r>
              <a:rPr lang="en-US" altLang="zh-CN" sz="2400" b="1" dirty="0">
                <a:solidFill>
                  <a:srgbClr val="FF0000"/>
                </a:solidFill>
              </a:rPr>
              <a:t>INT 21H</a:t>
            </a:r>
            <a:r>
              <a:rPr lang="zh-CN" altLang="en-US" sz="2400" b="1" dirty="0">
                <a:solidFill>
                  <a:srgbClr val="FF0000"/>
                </a:solidFill>
              </a:rPr>
              <a:t>的</a:t>
            </a:r>
            <a:r>
              <a:rPr lang="en-US" altLang="zh-CN" sz="2400" b="1" dirty="0">
                <a:solidFill>
                  <a:srgbClr val="FF0000"/>
                </a:solidFill>
              </a:rPr>
              <a:t>02H</a:t>
            </a:r>
            <a:r>
              <a:rPr lang="zh-CN" altLang="en-US" sz="2400" b="1" dirty="0">
                <a:solidFill>
                  <a:srgbClr val="FF0000"/>
                </a:solidFill>
              </a:rPr>
              <a:t>号功能</a:t>
            </a:r>
            <a:r>
              <a:rPr lang="zh-CN" altLang="en-US" sz="2400" b="1" dirty="0">
                <a:solidFill>
                  <a:srgbClr val="000000"/>
                </a:solidFill>
              </a:rPr>
              <a:t>进行显示</a:t>
            </a:r>
            <a:r>
              <a:rPr lang="zh-CN" altLang="en-US" sz="2400" b="1" dirty="0" smtClean="0">
                <a:solidFill>
                  <a:srgbClr val="000000"/>
                </a:solidFill>
              </a:rPr>
              <a:t>。</a:t>
            </a:r>
            <a:endParaRPr lang="zh-CN" altLang="en-US" sz="2400" b="1" dirty="0">
              <a:solidFill>
                <a:srgbClr val="000000"/>
              </a:solidFill>
            </a:endParaRPr>
          </a:p>
        </p:txBody>
      </p:sp>
      <p:sp>
        <p:nvSpPr>
          <p:cNvPr id="6" name="圆角矩形 5"/>
          <p:cNvSpPr/>
          <p:nvPr/>
        </p:nvSpPr>
        <p:spPr>
          <a:xfrm>
            <a:off x="1259632" y="2348880"/>
            <a:ext cx="4464496" cy="50405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accent2">
                    <a:lumMod val="75000"/>
                  </a:schemeClr>
                </a:solidFill>
              </a:rPr>
              <a:t>需要考虑三个方面</a:t>
            </a:r>
            <a:endParaRPr lang="zh-CN" altLang="en-US" sz="2400" b="1" dirty="0">
              <a:solidFill>
                <a:schemeClr val="accent2">
                  <a:lumMod val="75000"/>
                </a:schemeClr>
              </a:solidFill>
            </a:endParaRPr>
          </a:p>
        </p:txBody>
      </p:sp>
    </p:spTree>
    <p:extLst>
      <p:ext uri="{BB962C8B-B14F-4D97-AF65-F5344CB8AC3E}">
        <p14:creationId xmlns:p14="http://schemas.microsoft.com/office/powerpoint/2010/main" val="96817549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Text Box 3"/>
          <p:cNvSpPr txBox="1">
            <a:spLocks noChangeArrowheads="1"/>
          </p:cNvSpPr>
          <p:nvPr/>
        </p:nvSpPr>
        <p:spPr bwMode="auto">
          <a:xfrm>
            <a:off x="727895" y="2420888"/>
            <a:ext cx="770413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CHANG PROC NEAR	 </a:t>
            </a:r>
            <a:r>
              <a:rPr lang="zh-CN" altLang="en-US" sz="2800" dirty="0" smtClean="0">
                <a:solidFill>
                  <a:srgbClr val="000000"/>
                </a:solidFill>
              </a:rPr>
              <a:t>；       </a:t>
            </a:r>
            <a:endParaRPr lang="en-US" altLang="zh-CN" sz="2800" dirty="0" smtClean="0">
              <a:solidFill>
                <a:srgbClr val="000000"/>
              </a:solidFill>
            </a:endParaRPr>
          </a:p>
          <a:p>
            <a:pPr eaLnBrk="1" hangingPunct="1"/>
            <a:r>
              <a:rPr lang="en-US" altLang="zh-CN" sz="2800" smtClean="0">
                <a:solidFill>
                  <a:srgbClr val="000000"/>
                </a:solidFill>
              </a:rPr>
              <a:t>       </a:t>
            </a:r>
            <a:r>
              <a:rPr lang="zh-CN" altLang="en-US" sz="2800" smtClean="0">
                <a:solidFill>
                  <a:srgbClr val="000000"/>
                </a:solidFill>
              </a:rPr>
              <a:t> </a:t>
            </a:r>
            <a:r>
              <a:rPr lang="en-US" altLang="zh-CN" sz="2800" dirty="0">
                <a:solidFill>
                  <a:srgbClr val="000000"/>
                </a:solidFill>
              </a:rPr>
              <a:t>CMP AL,10</a:t>
            </a:r>
          </a:p>
          <a:p>
            <a:pPr eaLnBrk="1" hangingPunct="1"/>
            <a:r>
              <a:rPr lang="en-US" altLang="zh-CN" sz="2800" dirty="0">
                <a:solidFill>
                  <a:srgbClr val="000000"/>
                </a:solidFill>
              </a:rPr>
              <a:t>        JNGE </a:t>
            </a:r>
            <a:r>
              <a:rPr lang="en-US" altLang="zh-CN" sz="2800" dirty="0" smtClean="0">
                <a:solidFill>
                  <a:srgbClr val="000000"/>
                </a:solidFill>
              </a:rPr>
              <a:t>CHANG1</a:t>
            </a:r>
            <a:r>
              <a:rPr lang="zh-CN" altLang="en-US" sz="2800" dirty="0" smtClean="0">
                <a:solidFill>
                  <a:srgbClr val="000000"/>
                </a:solidFill>
              </a:rPr>
              <a:t>；  </a:t>
            </a:r>
            <a:r>
              <a:rPr lang="en-US" altLang="zh-CN" sz="2800" dirty="0" smtClean="0">
                <a:solidFill>
                  <a:schemeClr val="accent2">
                    <a:lumMod val="75000"/>
                  </a:schemeClr>
                </a:solidFill>
              </a:rPr>
              <a:t>‘</a:t>
            </a:r>
            <a:r>
              <a:rPr lang="en-US" altLang="zh-CN" sz="2800" dirty="0">
                <a:solidFill>
                  <a:schemeClr val="accent2">
                    <a:lumMod val="75000"/>
                  </a:schemeClr>
                </a:solidFill>
              </a:rPr>
              <a:t>0’~</a:t>
            </a:r>
            <a:r>
              <a:rPr lang="zh-CN" altLang="en-US" sz="2800" dirty="0">
                <a:solidFill>
                  <a:schemeClr val="accent2">
                    <a:lumMod val="75000"/>
                  </a:schemeClr>
                </a:solidFill>
              </a:rPr>
              <a:t>‘</a:t>
            </a:r>
            <a:r>
              <a:rPr lang="en-US" altLang="zh-CN" sz="2800" dirty="0">
                <a:solidFill>
                  <a:schemeClr val="accent2">
                    <a:lumMod val="75000"/>
                  </a:schemeClr>
                </a:solidFill>
              </a:rPr>
              <a:t>10</a:t>
            </a:r>
            <a:r>
              <a:rPr lang="en-US" altLang="zh-CN" sz="2800" dirty="0" smtClean="0">
                <a:solidFill>
                  <a:schemeClr val="accent2">
                    <a:lumMod val="75000"/>
                  </a:schemeClr>
                </a:solidFill>
              </a:rPr>
              <a:t>’</a:t>
            </a:r>
            <a:endParaRPr lang="en-US" altLang="zh-CN" sz="2800" dirty="0">
              <a:solidFill>
                <a:schemeClr val="accent2">
                  <a:lumMod val="75000"/>
                </a:schemeClr>
              </a:solidFill>
            </a:endParaRPr>
          </a:p>
          <a:p>
            <a:pPr eaLnBrk="1" hangingPunct="1"/>
            <a:r>
              <a:rPr lang="en-US" altLang="zh-CN" sz="2800" dirty="0">
                <a:solidFill>
                  <a:srgbClr val="000000"/>
                </a:solidFill>
              </a:rPr>
              <a:t>        ADD </a:t>
            </a:r>
            <a:r>
              <a:rPr lang="en-US" altLang="zh-CN" sz="2800" dirty="0" smtClean="0">
                <a:solidFill>
                  <a:srgbClr val="000000"/>
                </a:solidFill>
              </a:rPr>
              <a:t>AL,7   </a:t>
            </a:r>
            <a:r>
              <a:rPr lang="zh-CN" altLang="en-US" sz="2800" dirty="0" smtClean="0">
                <a:solidFill>
                  <a:srgbClr val="000000"/>
                </a:solidFill>
              </a:rPr>
              <a:t>；   </a:t>
            </a:r>
            <a:r>
              <a:rPr lang="zh-CN" altLang="en-US" sz="2800" dirty="0" smtClean="0">
                <a:solidFill>
                  <a:schemeClr val="accent2">
                    <a:lumMod val="75000"/>
                  </a:schemeClr>
                </a:solidFill>
              </a:rPr>
              <a:t>‘</a:t>
            </a:r>
            <a:r>
              <a:rPr lang="en-US" altLang="zh-CN" sz="2800" dirty="0" smtClean="0">
                <a:solidFill>
                  <a:schemeClr val="accent2">
                    <a:lumMod val="75000"/>
                  </a:schemeClr>
                </a:solidFill>
              </a:rPr>
              <a:t>A</a:t>
            </a:r>
            <a:r>
              <a:rPr lang="zh-CN" altLang="en-US" sz="2800" dirty="0" smtClean="0">
                <a:solidFill>
                  <a:schemeClr val="accent2">
                    <a:lumMod val="75000"/>
                  </a:schemeClr>
                </a:solidFill>
              </a:rPr>
              <a:t>’</a:t>
            </a:r>
            <a:r>
              <a:rPr lang="en-US" altLang="zh-CN" sz="2800" dirty="0" smtClean="0">
                <a:solidFill>
                  <a:schemeClr val="accent2">
                    <a:lumMod val="75000"/>
                  </a:schemeClr>
                </a:solidFill>
              </a:rPr>
              <a:t>~</a:t>
            </a:r>
            <a:r>
              <a:rPr lang="zh-CN" altLang="en-US" sz="2800" dirty="0" smtClean="0">
                <a:solidFill>
                  <a:schemeClr val="accent2">
                    <a:lumMod val="75000"/>
                  </a:schemeClr>
                </a:solidFill>
              </a:rPr>
              <a:t>‘</a:t>
            </a:r>
            <a:r>
              <a:rPr lang="en-US" altLang="zh-CN" sz="2800" dirty="0" smtClean="0">
                <a:solidFill>
                  <a:schemeClr val="accent2">
                    <a:lumMod val="75000"/>
                  </a:schemeClr>
                </a:solidFill>
              </a:rPr>
              <a:t>F</a:t>
            </a:r>
            <a:r>
              <a:rPr lang="zh-CN" altLang="en-US" sz="2800" dirty="0" smtClean="0">
                <a:solidFill>
                  <a:schemeClr val="accent2">
                    <a:lumMod val="75000"/>
                  </a:schemeClr>
                </a:solidFill>
              </a:rPr>
              <a:t>’  </a:t>
            </a:r>
            <a:endParaRPr lang="en-US" altLang="zh-CN" sz="2800" dirty="0">
              <a:solidFill>
                <a:schemeClr val="accent2">
                  <a:lumMod val="75000"/>
                </a:schemeClr>
              </a:solidFill>
            </a:endParaRPr>
          </a:p>
          <a:p>
            <a:pPr eaLnBrk="1" hangingPunct="1"/>
            <a:r>
              <a:rPr lang="en-US" altLang="zh-CN" sz="2800" dirty="0">
                <a:solidFill>
                  <a:srgbClr val="000000"/>
                </a:solidFill>
              </a:rPr>
              <a:t>CHANG1:</a:t>
            </a:r>
          </a:p>
          <a:p>
            <a:pPr eaLnBrk="1" hangingPunct="1"/>
            <a:r>
              <a:rPr lang="en-US" altLang="zh-CN" sz="2800" dirty="0">
                <a:solidFill>
                  <a:srgbClr val="000000"/>
                </a:solidFill>
              </a:rPr>
              <a:t>        ADD </a:t>
            </a:r>
            <a:r>
              <a:rPr lang="en-US" altLang="zh-CN" sz="2800" dirty="0" smtClean="0">
                <a:solidFill>
                  <a:srgbClr val="000000"/>
                </a:solidFill>
              </a:rPr>
              <a:t>AL,30H</a:t>
            </a:r>
            <a:r>
              <a:rPr lang="zh-CN" altLang="en-US" sz="2800" dirty="0" smtClean="0">
                <a:solidFill>
                  <a:srgbClr val="000000"/>
                </a:solidFill>
              </a:rPr>
              <a:t>； </a:t>
            </a:r>
            <a:r>
              <a:rPr lang="zh-CN" altLang="en-US" sz="2800" dirty="0" smtClean="0">
                <a:solidFill>
                  <a:schemeClr val="accent2">
                    <a:lumMod val="75000"/>
                  </a:schemeClr>
                </a:solidFill>
              </a:rPr>
              <a:t>将数字转换为</a:t>
            </a:r>
            <a:r>
              <a:rPr lang="en-US" altLang="zh-CN" sz="2800" dirty="0" smtClean="0">
                <a:solidFill>
                  <a:schemeClr val="accent2">
                    <a:lumMod val="75000"/>
                  </a:schemeClr>
                </a:solidFill>
              </a:rPr>
              <a:t>ASCII</a:t>
            </a:r>
            <a:r>
              <a:rPr lang="zh-CN" altLang="en-US" sz="2800" dirty="0" smtClean="0">
                <a:solidFill>
                  <a:schemeClr val="accent2">
                    <a:lumMod val="75000"/>
                  </a:schemeClr>
                </a:solidFill>
              </a:rPr>
              <a:t>码</a:t>
            </a:r>
            <a:endParaRPr lang="en-US" altLang="zh-CN" sz="2800" dirty="0" smtClean="0">
              <a:solidFill>
                <a:schemeClr val="accent2">
                  <a:lumMod val="75000"/>
                </a:schemeClr>
              </a:solidFill>
            </a:endParaRPr>
          </a:p>
          <a:p>
            <a:pPr eaLnBrk="1" hangingPunct="1"/>
            <a:r>
              <a:rPr lang="en-US" altLang="zh-CN" sz="2800" dirty="0">
                <a:solidFill>
                  <a:srgbClr val="000000"/>
                </a:solidFill>
              </a:rPr>
              <a:t> </a:t>
            </a:r>
            <a:r>
              <a:rPr lang="en-US" altLang="zh-CN" sz="2800" dirty="0" smtClean="0">
                <a:solidFill>
                  <a:srgbClr val="000000"/>
                </a:solidFill>
              </a:rPr>
              <a:t>       RET</a:t>
            </a:r>
            <a:endParaRPr lang="en-US" altLang="zh-CN" sz="2800" dirty="0">
              <a:solidFill>
                <a:srgbClr val="000000"/>
              </a:solidFill>
            </a:endParaRPr>
          </a:p>
          <a:p>
            <a:pPr eaLnBrk="1" hangingPunct="1"/>
            <a:r>
              <a:rPr lang="en-US" altLang="zh-CN" sz="2800" dirty="0">
                <a:solidFill>
                  <a:srgbClr val="000000"/>
                </a:solidFill>
              </a:rPr>
              <a:t>CHANG   ENDP</a:t>
            </a:r>
          </a:p>
        </p:txBody>
      </p:sp>
      <p:sp>
        <p:nvSpPr>
          <p:cNvPr id="3" name="矩形 2"/>
          <p:cNvSpPr/>
          <p:nvPr/>
        </p:nvSpPr>
        <p:spPr>
          <a:xfrm>
            <a:off x="726451" y="1484784"/>
            <a:ext cx="770413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子程序</a:t>
            </a:r>
            <a:r>
              <a:rPr lang="en-US" altLang="zh-CN" sz="2400" b="1" dirty="0" smtClean="0">
                <a:solidFill>
                  <a:srgbClr val="FF0000"/>
                </a:solidFill>
              </a:rPr>
              <a:t>1</a:t>
            </a:r>
            <a:r>
              <a:rPr lang="zh-CN" altLang="en-US" sz="2400" b="1" dirty="0" smtClean="0">
                <a:solidFill>
                  <a:srgbClr val="FF0000"/>
                </a:solidFill>
              </a:rPr>
              <a:t>：</a:t>
            </a:r>
            <a:r>
              <a:rPr lang="en-US" altLang="zh-CN" sz="2400" b="1" dirty="0" smtClean="0">
                <a:solidFill>
                  <a:srgbClr val="FF0000"/>
                </a:solidFill>
              </a:rPr>
              <a:t>CHANG,</a:t>
            </a:r>
            <a:r>
              <a:rPr lang="zh-CN" altLang="en-US" sz="2400" b="1" dirty="0" smtClean="0">
                <a:solidFill>
                  <a:srgbClr val="000000"/>
                </a:solidFill>
              </a:rPr>
              <a:t>十六进制</a:t>
            </a:r>
            <a:r>
              <a:rPr lang="zh-CN" altLang="en-US" sz="2400" b="1" dirty="0">
                <a:solidFill>
                  <a:srgbClr val="000000"/>
                </a:solidFill>
              </a:rPr>
              <a:t>数变换成</a:t>
            </a:r>
            <a:r>
              <a:rPr lang="en-US" altLang="zh-CN" sz="2400" b="1" dirty="0">
                <a:solidFill>
                  <a:srgbClr val="000000"/>
                </a:solidFill>
              </a:rPr>
              <a:t>ASCII</a:t>
            </a:r>
            <a:r>
              <a:rPr lang="zh-CN" altLang="en-US" sz="2400" b="1" dirty="0" smtClean="0">
                <a:solidFill>
                  <a:srgbClr val="000000"/>
                </a:solidFill>
              </a:rPr>
              <a:t>码</a:t>
            </a:r>
            <a:endParaRPr lang="zh-CN" altLang="en-US" sz="2400" b="1" dirty="0">
              <a:solidFill>
                <a:srgbClr val="FF0000"/>
              </a:solidFill>
            </a:endParaRPr>
          </a:p>
        </p:txBody>
      </p:sp>
    </p:spTree>
    <p:extLst>
      <p:ext uri="{BB962C8B-B14F-4D97-AF65-F5344CB8AC3E}">
        <p14:creationId xmlns:p14="http://schemas.microsoft.com/office/powerpoint/2010/main" val="4122736844"/>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755650" y="1340768"/>
            <a:ext cx="770413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DISPAL 	PROC  NEAR</a:t>
            </a:r>
          </a:p>
          <a:p>
            <a:pPr eaLnBrk="1" hangingPunct="1"/>
            <a:r>
              <a:rPr lang="en-US" altLang="zh-CN" sz="2800" dirty="0">
                <a:solidFill>
                  <a:srgbClr val="000000"/>
                </a:solidFill>
              </a:rPr>
              <a:t>   </a:t>
            </a:r>
            <a:r>
              <a:rPr lang="en-US" altLang="zh-CN" sz="2800" dirty="0">
                <a:solidFill>
                  <a:srgbClr val="FF0000"/>
                </a:solidFill>
              </a:rPr>
              <a:t>PUSH AX</a:t>
            </a:r>
          </a:p>
          <a:p>
            <a:pPr eaLnBrk="1" hangingPunct="1"/>
            <a:r>
              <a:rPr lang="en-US" altLang="zh-CN" sz="2800" dirty="0">
                <a:solidFill>
                  <a:srgbClr val="FF0000"/>
                </a:solidFill>
              </a:rPr>
              <a:t>   PUSH CX</a:t>
            </a:r>
          </a:p>
          <a:p>
            <a:pPr eaLnBrk="1" hangingPunct="1"/>
            <a:r>
              <a:rPr lang="en-US" altLang="zh-CN" sz="2800" dirty="0">
                <a:solidFill>
                  <a:srgbClr val="FF0000"/>
                </a:solidFill>
              </a:rPr>
              <a:t>   PUSH DX</a:t>
            </a:r>
          </a:p>
          <a:p>
            <a:pPr eaLnBrk="1" hangingPunct="1"/>
            <a:r>
              <a:rPr lang="en-US" altLang="zh-CN" sz="2800" dirty="0">
                <a:solidFill>
                  <a:srgbClr val="FF0000"/>
                </a:solidFill>
              </a:rPr>
              <a:t>   PUSH AX</a:t>
            </a:r>
          </a:p>
          <a:p>
            <a:pPr eaLnBrk="1" hangingPunct="1"/>
            <a:r>
              <a:rPr lang="en-US" altLang="zh-CN" sz="2800" dirty="0">
                <a:solidFill>
                  <a:srgbClr val="000000"/>
                </a:solidFill>
              </a:rPr>
              <a:t>   MOV CL,4		</a:t>
            </a:r>
            <a:r>
              <a:rPr lang="zh-CN" altLang="en-US" sz="2800" dirty="0">
                <a:solidFill>
                  <a:srgbClr val="000000"/>
                </a:solidFill>
              </a:rPr>
              <a:t>；处理高位十六进制数</a:t>
            </a:r>
          </a:p>
          <a:p>
            <a:pPr eaLnBrk="1" hangingPunct="1"/>
            <a:r>
              <a:rPr lang="zh-CN" altLang="en-US" sz="2800" dirty="0">
                <a:solidFill>
                  <a:srgbClr val="000000"/>
                </a:solidFill>
              </a:rPr>
              <a:t>   </a:t>
            </a:r>
            <a:r>
              <a:rPr lang="en-US" altLang="zh-CN" sz="2800" dirty="0">
                <a:solidFill>
                  <a:srgbClr val="000000"/>
                </a:solidFill>
              </a:rPr>
              <a:t>SHR AL,CL</a:t>
            </a:r>
          </a:p>
          <a:p>
            <a:pPr eaLnBrk="1" hangingPunct="1"/>
            <a:r>
              <a:rPr lang="en-US" altLang="zh-CN" sz="2800" dirty="0">
                <a:solidFill>
                  <a:srgbClr val="000000"/>
                </a:solidFill>
              </a:rPr>
              <a:t>   CALL CHANG	</a:t>
            </a:r>
            <a:r>
              <a:rPr lang="zh-CN" altLang="en-US" sz="2800" dirty="0">
                <a:solidFill>
                  <a:srgbClr val="000000"/>
                </a:solidFill>
              </a:rPr>
              <a:t>；十六进制数变换成</a:t>
            </a:r>
            <a:r>
              <a:rPr lang="en-US" altLang="zh-CN" sz="2800" dirty="0">
                <a:solidFill>
                  <a:srgbClr val="000000"/>
                </a:solidFill>
              </a:rPr>
              <a:t>ASCII</a:t>
            </a:r>
            <a:r>
              <a:rPr lang="zh-CN" altLang="en-US" sz="2800" dirty="0">
                <a:solidFill>
                  <a:srgbClr val="000000"/>
                </a:solidFill>
              </a:rPr>
              <a:t>码</a:t>
            </a:r>
          </a:p>
          <a:p>
            <a:pPr eaLnBrk="1" hangingPunct="1"/>
            <a:r>
              <a:rPr lang="zh-CN" altLang="en-US" sz="2800" dirty="0">
                <a:solidFill>
                  <a:srgbClr val="000000"/>
                </a:solidFill>
              </a:rPr>
              <a:t>   </a:t>
            </a:r>
            <a:r>
              <a:rPr lang="en-US" altLang="zh-CN" sz="2800" dirty="0">
                <a:solidFill>
                  <a:srgbClr val="000000"/>
                </a:solidFill>
              </a:rPr>
              <a:t>MOV </a:t>
            </a:r>
            <a:r>
              <a:rPr lang="en-US" altLang="zh-CN" sz="2800" dirty="0" smtClean="0">
                <a:solidFill>
                  <a:srgbClr val="000000"/>
                </a:solidFill>
              </a:rPr>
              <a:t>AH,02H</a:t>
            </a:r>
            <a:endParaRPr lang="en-US" altLang="zh-CN" sz="2800" dirty="0">
              <a:solidFill>
                <a:srgbClr val="000000"/>
              </a:solidFill>
            </a:endParaRPr>
          </a:p>
          <a:p>
            <a:pPr eaLnBrk="1" hangingPunct="1"/>
            <a:r>
              <a:rPr lang="en-US" altLang="zh-CN" sz="2800" dirty="0">
                <a:solidFill>
                  <a:srgbClr val="000000"/>
                </a:solidFill>
              </a:rPr>
              <a:t>   MOV DL,AL</a:t>
            </a:r>
          </a:p>
          <a:p>
            <a:pPr eaLnBrk="1" hangingPunct="1"/>
            <a:r>
              <a:rPr lang="en-US" altLang="zh-CN" sz="2800" dirty="0">
                <a:solidFill>
                  <a:srgbClr val="000000"/>
                </a:solidFill>
              </a:rPr>
              <a:t>   INT 21H	</a:t>
            </a:r>
            <a:endParaRPr lang="zh-CN" altLang="en-US" sz="2800" dirty="0">
              <a:solidFill>
                <a:srgbClr val="000000"/>
              </a:solidFill>
            </a:endParaRP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矩形 3"/>
          <p:cNvSpPr/>
          <p:nvPr/>
        </p:nvSpPr>
        <p:spPr>
          <a:xfrm>
            <a:off x="1187624" y="4797152"/>
            <a:ext cx="2141540"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标注 4"/>
          <p:cNvSpPr/>
          <p:nvPr/>
        </p:nvSpPr>
        <p:spPr>
          <a:xfrm>
            <a:off x="6767736" y="4941168"/>
            <a:ext cx="2376264" cy="1080120"/>
          </a:xfrm>
          <a:prstGeom prst="wedgeRectCallout">
            <a:avLst>
              <a:gd name="adj1" fmla="val -204320"/>
              <a:gd name="adj2" fmla="val 31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DOS </a:t>
            </a:r>
            <a:r>
              <a:rPr lang="zh-CN" altLang="en-US" dirty="0" smtClean="0">
                <a:solidFill>
                  <a:srgbClr val="FF0000"/>
                </a:solidFill>
              </a:rPr>
              <a:t>系统中断功能</a:t>
            </a:r>
            <a:endParaRPr lang="en-US" altLang="zh-CN" dirty="0" smtClean="0">
              <a:solidFill>
                <a:srgbClr val="FF0000"/>
              </a:solidFill>
            </a:endParaRPr>
          </a:p>
          <a:p>
            <a:pPr algn="ctr"/>
            <a:r>
              <a:rPr lang="en-US" altLang="zh-CN" dirty="0" smtClean="0">
                <a:solidFill>
                  <a:srgbClr val="FF0000"/>
                </a:solidFill>
              </a:rPr>
              <a:t>P 381 </a:t>
            </a:r>
            <a:r>
              <a:rPr lang="zh-CN" altLang="en-US" dirty="0" smtClean="0">
                <a:solidFill>
                  <a:srgbClr val="FF0000"/>
                </a:solidFill>
              </a:rPr>
              <a:t>附录</a:t>
            </a:r>
            <a:r>
              <a:rPr lang="en-US" altLang="zh-CN" dirty="0" smtClean="0">
                <a:solidFill>
                  <a:srgbClr val="FF0000"/>
                </a:solidFill>
              </a:rPr>
              <a:t>B</a:t>
            </a:r>
            <a:endParaRPr lang="zh-CN" altLang="en-US" dirty="0">
              <a:solidFill>
                <a:srgbClr val="FF0000"/>
              </a:solidFill>
            </a:endParaRPr>
          </a:p>
        </p:txBody>
      </p:sp>
      <p:sp>
        <p:nvSpPr>
          <p:cNvPr id="6" name="矩形 5"/>
          <p:cNvSpPr/>
          <p:nvPr/>
        </p:nvSpPr>
        <p:spPr>
          <a:xfrm>
            <a:off x="3329164" y="5795972"/>
            <a:ext cx="2929007" cy="369332"/>
          </a:xfrm>
          <a:prstGeom prst="rect">
            <a:avLst/>
          </a:prstGeom>
        </p:spPr>
        <p:txBody>
          <a:bodyPr wrap="none">
            <a:spAutoFit/>
          </a:bodyPr>
          <a:lstStyle/>
          <a:p>
            <a:pPr eaLnBrk="1" hangingPunct="1"/>
            <a:r>
              <a:rPr lang="zh-CN" altLang="en-US" dirty="0">
                <a:solidFill>
                  <a:srgbClr val="000000"/>
                </a:solidFill>
              </a:rPr>
              <a:t>；显示</a:t>
            </a:r>
            <a:r>
              <a:rPr lang="en-US" altLang="zh-CN" dirty="0">
                <a:solidFill>
                  <a:srgbClr val="000000"/>
                </a:solidFill>
              </a:rPr>
              <a:t>DL</a:t>
            </a:r>
            <a:r>
              <a:rPr lang="zh-CN" altLang="en-US" dirty="0">
                <a:solidFill>
                  <a:srgbClr val="000000"/>
                </a:solidFill>
              </a:rPr>
              <a:t>中的一</a:t>
            </a:r>
            <a:r>
              <a:rPr lang="zh-CN" altLang="en-US" dirty="0" smtClean="0">
                <a:solidFill>
                  <a:srgbClr val="000000"/>
                </a:solidFill>
              </a:rPr>
              <a:t>位</a:t>
            </a:r>
            <a:r>
              <a:rPr lang="en-US" altLang="zh-CN" dirty="0" smtClean="0">
                <a:solidFill>
                  <a:srgbClr val="000000"/>
                </a:solidFill>
              </a:rPr>
              <a:t>ASCII</a:t>
            </a:r>
            <a:r>
              <a:rPr lang="zh-CN" altLang="en-US" dirty="0" smtClean="0">
                <a:solidFill>
                  <a:srgbClr val="000000"/>
                </a:solidFill>
              </a:rPr>
              <a:t>码</a:t>
            </a:r>
            <a:endParaRPr lang="zh-CN" altLang="en-US" dirty="0">
              <a:solidFill>
                <a:srgbClr val="000000"/>
              </a:solidFill>
            </a:endParaRPr>
          </a:p>
        </p:txBody>
      </p:sp>
      <p:sp>
        <p:nvSpPr>
          <p:cNvPr id="7" name="矩形标注 6"/>
          <p:cNvSpPr/>
          <p:nvPr/>
        </p:nvSpPr>
        <p:spPr>
          <a:xfrm>
            <a:off x="3851920" y="4941168"/>
            <a:ext cx="2232248" cy="540060"/>
          </a:xfrm>
          <a:prstGeom prst="wedgeRectCallout">
            <a:avLst>
              <a:gd name="adj1" fmla="val -81279"/>
              <a:gd name="adj2" fmla="val -32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代表功能</a:t>
            </a:r>
            <a:endParaRPr lang="zh-CN" altLang="en-US" dirty="0">
              <a:solidFill>
                <a:srgbClr val="FF0000"/>
              </a:solidFill>
            </a:endParaRPr>
          </a:p>
        </p:txBody>
      </p:sp>
      <p:sp>
        <p:nvSpPr>
          <p:cNvPr id="9" name="矩形 8"/>
          <p:cNvSpPr/>
          <p:nvPr/>
        </p:nvSpPr>
        <p:spPr>
          <a:xfrm>
            <a:off x="3635896" y="2060848"/>
            <a:ext cx="4610692" cy="8640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子程序</a:t>
            </a:r>
            <a:r>
              <a:rPr lang="en-US" altLang="zh-CN" sz="2400" b="1" dirty="0" smtClean="0">
                <a:solidFill>
                  <a:srgbClr val="FF0000"/>
                </a:solidFill>
              </a:rPr>
              <a:t>2</a:t>
            </a:r>
            <a:r>
              <a:rPr lang="zh-CN" altLang="en-US" sz="2400" b="1" dirty="0" smtClean="0">
                <a:solidFill>
                  <a:srgbClr val="FF0000"/>
                </a:solidFill>
              </a:rPr>
              <a:t>：</a:t>
            </a:r>
            <a:r>
              <a:rPr lang="en-US" altLang="zh-CN" sz="2400" b="1" dirty="0" smtClean="0">
                <a:solidFill>
                  <a:srgbClr val="FF0000"/>
                </a:solidFill>
              </a:rPr>
              <a:t>DISPAL, </a:t>
            </a:r>
            <a:r>
              <a:rPr lang="zh-CN" altLang="en-US" sz="2400" b="1" dirty="0" smtClean="0">
                <a:solidFill>
                  <a:srgbClr val="FF0000"/>
                </a:solidFill>
              </a:rPr>
              <a:t>通过调用</a:t>
            </a:r>
            <a:r>
              <a:rPr lang="en-US" altLang="zh-CN" sz="2400" b="1" dirty="0" smtClean="0">
                <a:solidFill>
                  <a:srgbClr val="FF0000"/>
                </a:solidFill>
              </a:rPr>
              <a:t>CHANG</a:t>
            </a:r>
            <a:r>
              <a:rPr lang="zh-CN" altLang="en-US" sz="2400" b="1" dirty="0" smtClean="0">
                <a:solidFill>
                  <a:srgbClr val="FF0000"/>
                </a:solidFill>
              </a:rPr>
              <a:t>将</a:t>
            </a:r>
            <a:r>
              <a:rPr lang="en-US" altLang="zh-CN" sz="2400" b="1" dirty="0" smtClean="0">
                <a:solidFill>
                  <a:srgbClr val="FF0000"/>
                </a:solidFill>
              </a:rPr>
              <a:t>AL</a:t>
            </a:r>
            <a:r>
              <a:rPr lang="zh-CN" altLang="en-US" sz="2400" b="1" dirty="0" smtClean="0">
                <a:solidFill>
                  <a:srgbClr val="FF0000"/>
                </a:solidFill>
              </a:rPr>
              <a:t>的内容显示出来</a:t>
            </a:r>
            <a:endParaRPr lang="zh-CN" altLang="en-US" sz="2400" b="1" dirty="0">
              <a:solidFill>
                <a:srgbClr val="FF0000"/>
              </a:solidFill>
            </a:endParaRPr>
          </a:p>
        </p:txBody>
      </p:sp>
    </p:spTree>
    <p:extLst>
      <p:ext uri="{BB962C8B-B14F-4D97-AF65-F5344CB8AC3E}">
        <p14:creationId xmlns:p14="http://schemas.microsoft.com/office/powerpoint/2010/main" val="102931941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412776"/>
            <a:ext cx="7704138"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en-US" altLang="zh-CN" sz="2800" dirty="0">
                <a:solidFill>
                  <a:srgbClr val="FF0000"/>
                </a:solidFill>
              </a:rPr>
              <a:t>POP AX</a:t>
            </a:r>
          </a:p>
          <a:p>
            <a:pPr eaLnBrk="1" hangingPunct="1"/>
            <a:r>
              <a:rPr lang="en-US" altLang="zh-CN" sz="2800" dirty="0">
                <a:solidFill>
                  <a:srgbClr val="000000"/>
                </a:solidFill>
              </a:rPr>
              <a:t>   AND AL,0FH		</a:t>
            </a:r>
            <a:r>
              <a:rPr lang="zh-CN" altLang="en-US" sz="2800" dirty="0">
                <a:solidFill>
                  <a:srgbClr val="000000"/>
                </a:solidFill>
              </a:rPr>
              <a:t>；处理低位十六进制数</a:t>
            </a:r>
          </a:p>
          <a:p>
            <a:pPr eaLnBrk="1" hangingPunct="1"/>
            <a:r>
              <a:rPr lang="zh-CN" altLang="en-US" sz="2800" dirty="0">
                <a:solidFill>
                  <a:srgbClr val="000000"/>
                </a:solidFill>
              </a:rPr>
              <a:t>   </a:t>
            </a:r>
            <a:r>
              <a:rPr lang="en-US" altLang="zh-CN" sz="2800" dirty="0">
                <a:solidFill>
                  <a:srgbClr val="000000"/>
                </a:solidFill>
              </a:rPr>
              <a:t>CALL CHANG	</a:t>
            </a:r>
            <a:r>
              <a:rPr lang="zh-CN" altLang="en-US" sz="2800" dirty="0">
                <a:solidFill>
                  <a:srgbClr val="000000"/>
                </a:solidFill>
              </a:rPr>
              <a:t>；十六进制数变换成</a:t>
            </a:r>
            <a:r>
              <a:rPr lang="en-US" altLang="zh-CN" sz="2800" dirty="0">
                <a:solidFill>
                  <a:srgbClr val="000000"/>
                </a:solidFill>
              </a:rPr>
              <a:t>ASCII</a:t>
            </a:r>
            <a:r>
              <a:rPr lang="zh-CN" altLang="en-US" sz="2800" dirty="0">
                <a:solidFill>
                  <a:srgbClr val="000000"/>
                </a:solidFill>
              </a:rPr>
              <a:t>码</a:t>
            </a:r>
          </a:p>
          <a:p>
            <a:pPr eaLnBrk="1" hangingPunct="1"/>
            <a:r>
              <a:rPr lang="zh-CN" altLang="en-US" sz="2800" dirty="0">
                <a:solidFill>
                  <a:srgbClr val="000000"/>
                </a:solidFill>
              </a:rPr>
              <a:t>   </a:t>
            </a:r>
            <a:r>
              <a:rPr lang="en-US" altLang="zh-CN" sz="2800" dirty="0">
                <a:solidFill>
                  <a:srgbClr val="000000"/>
                </a:solidFill>
              </a:rPr>
              <a:t>MOV AH,02</a:t>
            </a:r>
          </a:p>
          <a:p>
            <a:pPr eaLnBrk="1" hangingPunct="1"/>
            <a:r>
              <a:rPr lang="en-US" altLang="zh-CN" sz="2800" dirty="0">
                <a:solidFill>
                  <a:srgbClr val="000000"/>
                </a:solidFill>
              </a:rPr>
              <a:t>   MOV DL,AL</a:t>
            </a:r>
          </a:p>
          <a:p>
            <a:pPr eaLnBrk="1" hangingPunct="1"/>
            <a:r>
              <a:rPr lang="en-US" altLang="zh-CN" sz="2800" dirty="0">
                <a:solidFill>
                  <a:srgbClr val="000000"/>
                </a:solidFill>
              </a:rPr>
              <a:t>   INT 21H			</a:t>
            </a:r>
            <a:r>
              <a:rPr lang="zh-CN" altLang="en-US" sz="2800" dirty="0">
                <a:solidFill>
                  <a:srgbClr val="000000"/>
                </a:solidFill>
              </a:rPr>
              <a:t>；显示一位字符</a:t>
            </a:r>
          </a:p>
          <a:p>
            <a:pPr eaLnBrk="1" hangingPunct="1"/>
            <a:r>
              <a:rPr lang="zh-CN" altLang="en-US" sz="2800" dirty="0">
                <a:solidFill>
                  <a:srgbClr val="000000"/>
                </a:solidFill>
              </a:rPr>
              <a:t>   </a:t>
            </a:r>
            <a:r>
              <a:rPr lang="en-US" altLang="zh-CN" sz="2800" dirty="0">
                <a:solidFill>
                  <a:srgbClr val="FF0000"/>
                </a:solidFill>
              </a:rPr>
              <a:t>POP DX</a:t>
            </a:r>
          </a:p>
          <a:p>
            <a:pPr eaLnBrk="1" hangingPunct="1"/>
            <a:r>
              <a:rPr lang="en-US" altLang="zh-CN" sz="2800" dirty="0">
                <a:solidFill>
                  <a:srgbClr val="FF0000"/>
                </a:solidFill>
              </a:rPr>
              <a:t>   POP CX</a:t>
            </a:r>
          </a:p>
          <a:p>
            <a:pPr eaLnBrk="1" hangingPunct="1"/>
            <a:r>
              <a:rPr lang="en-US" altLang="zh-CN" sz="2800" dirty="0">
                <a:solidFill>
                  <a:srgbClr val="FF0000"/>
                </a:solidFill>
              </a:rPr>
              <a:t>   POP AX</a:t>
            </a:r>
          </a:p>
          <a:p>
            <a:pPr eaLnBrk="1" hangingPunct="1"/>
            <a:r>
              <a:rPr lang="en-US" altLang="zh-CN" sz="2800" dirty="0">
                <a:solidFill>
                  <a:srgbClr val="000000"/>
                </a:solidFill>
              </a:rPr>
              <a:t>   RET</a:t>
            </a:r>
          </a:p>
          <a:p>
            <a:pPr eaLnBrk="1" hangingPunct="1"/>
            <a:r>
              <a:rPr lang="en-US" altLang="zh-CN" sz="2800" dirty="0">
                <a:solidFill>
                  <a:srgbClr val="000000"/>
                </a:solidFill>
              </a:rPr>
              <a:t>DISPAL 	ENDP</a:t>
            </a:r>
          </a:p>
        </p:txBody>
      </p:sp>
    </p:spTree>
    <p:extLst>
      <p:ext uri="{BB962C8B-B14F-4D97-AF65-F5344CB8AC3E}">
        <p14:creationId xmlns:p14="http://schemas.microsoft.com/office/powerpoint/2010/main" val="334399997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11560" y="2293849"/>
            <a:ext cx="777716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smtClean="0">
                <a:solidFill>
                  <a:srgbClr val="000000"/>
                </a:solidFill>
              </a:rPr>
              <a:t>DISPAX </a:t>
            </a:r>
            <a:r>
              <a:rPr lang="en-US" altLang="zh-CN" sz="2800" dirty="0">
                <a:solidFill>
                  <a:srgbClr val="000000"/>
                </a:solidFill>
              </a:rPr>
              <a:t>	PROC NEAR</a:t>
            </a:r>
          </a:p>
          <a:p>
            <a:pPr eaLnBrk="1" hangingPunct="1"/>
            <a:r>
              <a:rPr lang="en-US" altLang="zh-CN" sz="2800" dirty="0">
                <a:solidFill>
                  <a:srgbClr val="000000"/>
                </a:solidFill>
              </a:rPr>
              <a:t>		XCHG AL,AH</a:t>
            </a:r>
          </a:p>
          <a:p>
            <a:pPr eaLnBrk="1" hangingPunct="1"/>
            <a:r>
              <a:rPr lang="en-US" altLang="zh-CN" sz="2800" dirty="0">
                <a:solidFill>
                  <a:srgbClr val="000000"/>
                </a:solidFill>
              </a:rPr>
              <a:t>		CALL DISPAL</a:t>
            </a:r>
          </a:p>
          <a:p>
            <a:pPr eaLnBrk="1" hangingPunct="1"/>
            <a:r>
              <a:rPr lang="en-US" altLang="zh-CN" sz="2800" dirty="0">
                <a:solidFill>
                  <a:srgbClr val="000000"/>
                </a:solidFill>
              </a:rPr>
              <a:t>		XCHG AH,AL</a:t>
            </a:r>
          </a:p>
          <a:p>
            <a:pPr eaLnBrk="1" hangingPunct="1"/>
            <a:r>
              <a:rPr lang="en-US" altLang="zh-CN" sz="2800" dirty="0">
                <a:solidFill>
                  <a:srgbClr val="000000"/>
                </a:solidFill>
              </a:rPr>
              <a:t>		CALL DISPAL</a:t>
            </a:r>
          </a:p>
          <a:p>
            <a:pPr eaLnBrk="1" hangingPunct="1"/>
            <a:r>
              <a:rPr lang="en-US" altLang="zh-CN" sz="2800" dirty="0">
                <a:solidFill>
                  <a:srgbClr val="000000"/>
                </a:solidFill>
              </a:rPr>
              <a:t>        RET</a:t>
            </a:r>
          </a:p>
          <a:p>
            <a:pPr eaLnBrk="1" hangingPunct="1"/>
            <a:r>
              <a:rPr lang="en-US" altLang="zh-CN" sz="2800" dirty="0">
                <a:solidFill>
                  <a:srgbClr val="000000"/>
                </a:solidFill>
              </a:rPr>
              <a:t>DISPAX  ENDP</a:t>
            </a:r>
          </a:p>
        </p:txBody>
      </p:sp>
      <p:sp>
        <p:nvSpPr>
          <p:cNvPr id="4" name="矩形 3"/>
          <p:cNvSpPr/>
          <p:nvPr/>
        </p:nvSpPr>
        <p:spPr>
          <a:xfrm>
            <a:off x="1115616" y="1414100"/>
            <a:ext cx="6480720" cy="8640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子程序</a:t>
            </a:r>
            <a:r>
              <a:rPr lang="en-US" altLang="zh-CN" sz="2400" b="1" dirty="0" smtClean="0">
                <a:solidFill>
                  <a:srgbClr val="FF0000"/>
                </a:solidFill>
              </a:rPr>
              <a:t>3</a:t>
            </a:r>
            <a:r>
              <a:rPr lang="zh-CN" altLang="en-US" sz="2400" b="1" dirty="0" smtClean="0">
                <a:solidFill>
                  <a:srgbClr val="FF0000"/>
                </a:solidFill>
              </a:rPr>
              <a:t>：</a:t>
            </a:r>
            <a:r>
              <a:rPr lang="en-US" altLang="zh-CN" sz="2400" b="1" dirty="0" smtClean="0">
                <a:solidFill>
                  <a:srgbClr val="FF0000"/>
                </a:solidFill>
              </a:rPr>
              <a:t>DISPAX, </a:t>
            </a:r>
            <a:r>
              <a:rPr lang="zh-CN" altLang="en-US" sz="2400" b="1" dirty="0" smtClean="0">
                <a:solidFill>
                  <a:srgbClr val="FF0000"/>
                </a:solidFill>
              </a:rPr>
              <a:t>通过调用</a:t>
            </a:r>
            <a:r>
              <a:rPr lang="en-US" altLang="zh-CN" sz="2400" b="1" dirty="0" smtClean="0">
                <a:solidFill>
                  <a:srgbClr val="FF0000"/>
                </a:solidFill>
              </a:rPr>
              <a:t>DISPAL,</a:t>
            </a:r>
            <a:r>
              <a:rPr lang="zh-CN" altLang="en-US" sz="2400" b="1" dirty="0" smtClean="0">
                <a:solidFill>
                  <a:srgbClr val="FF0000"/>
                </a:solidFill>
              </a:rPr>
              <a:t>实现将</a:t>
            </a:r>
            <a:r>
              <a:rPr lang="en-US" altLang="zh-CN" sz="2400" b="1" dirty="0" smtClean="0">
                <a:solidFill>
                  <a:srgbClr val="FF0000"/>
                </a:solidFill>
              </a:rPr>
              <a:t>AX</a:t>
            </a:r>
            <a:r>
              <a:rPr lang="zh-CN" altLang="en-US" sz="2400" b="1" dirty="0" smtClean="0">
                <a:solidFill>
                  <a:srgbClr val="FF0000"/>
                </a:solidFill>
              </a:rPr>
              <a:t>的内容显示出来</a:t>
            </a:r>
            <a:endParaRPr lang="zh-CN" altLang="en-US" sz="2400" b="1" dirty="0">
              <a:solidFill>
                <a:srgbClr val="FF0000"/>
              </a:solidFill>
            </a:endParaRPr>
          </a:p>
        </p:txBody>
      </p:sp>
    </p:spTree>
    <p:extLst>
      <p:ext uri="{BB962C8B-B14F-4D97-AF65-F5344CB8AC3E}">
        <p14:creationId xmlns:p14="http://schemas.microsoft.com/office/powerpoint/2010/main" val="2292605802"/>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4"/>
          <p:cNvSpPr txBox="1">
            <a:spLocks noChangeArrowheads="1"/>
          </p:cNvSpPr>
          <p:nvPr/>
        </p:nvSpPr>
        <p:spPr bwMode="auto">
          <a:xfrm>
            <a:off x="595660" y="1880732"/>
            <a:ext cx="77057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000000"/>
                </a:solidFill>
              </a:rPr>
              <a:t>计算机在程序运行过程中，由于发生了某些</a:t>
            </a:r>
            <a:r>
              <a:rPr lang="zh-CN" altLang="en-US" sz="2800" dirty="0">
                <a:solidFill>
                  <a:srgbClr val="000000"/>
                </a:solidFill>
                <a:latin typeface="Times New Roman" pitchFamily="18" charset="0"/>
              </a:rPr>
              <a:t>“</a:t>
            </a:r>
            <a:r>
              <a:rPr lang="zh-CN" altLang="en-US" sz="2800" dirty="0">
                <a:solidFill>
                  <a:srgbClr val="FF0101"/>
                </a:solidFill>
              </a:rPr>
              <a:t>紧急事件</a:t>
            </a:r>
            <a:r>
              <a:rPr lang="zh-CN" altLang="en-US" sz="2800" dirty="0">
                <a:solidFill>
                  <a:srgbClr val="000000"/>
                </a:solidFill>
                <a:latin typeface="Times New Roman" pitchFamily="18" charset="0"/>
              </a:rPr>
              <a:t>”</a:t>
            </a:r>
            <a:r>
              <a:rPr lang="zh-CN" altLang="en-US" sz="2800" dirty="0">
                <a:solidFill>
                  <a:srgbClr val="000000"/>
                </a:solidFill>
              </a:rPr>
              <a:t>，需要进行特殊处理（转向中断服务子程序执行），处理后返回到程序中断处继续执行，这种过程称为中断处理过程</a:t>
            </a:r>
            <a:r>
              <a:rPr lang="zh-CN" altLang="en-US" sz="2800" dirty="0" smtClean="0">
                <a:solidFill>
                  <a:srgbClr val="000000"/>
                </a:solidFill>
              </a:rPr>
              <a:t>。</a:t>
            </a:r>
            <a:endParaRPr lang="zh-CN" altLang="en-US" sz="2800" dirty="0">
              <a:solidFill>
                <a:srgbClr val="000000"/>
              </a:solidFill>
            </a:endParaRPr>
          </a:p>
        </p:txBody>
      </p:sp>
      <p:sp>
        <p:nvSpPr>
          <p:cNvPr id="4" name="矩形 3"/>
          <p:cNvSpPr/>
          <p:nvPr/>
        </p:nvSpPr>
        <p:spPr>
          <a:xfrm>
            <a:off x="251520" y="1124744"/>
            <a:ext cx="360040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中断</a:t>
            </a:r>
          </a:p>
        </p:txBody>
      </p:sp>
      <p:grpSp>
        <p:nvGrpSpPr>
          <p:cNvPr id="5" name="Group 4"/>
          <p:cNvGrpSpPr>
            <a:grpSpLocks/>
          </p:cNvGrpSpPr>
          <p:nvPr/>
        </p:nvGrpSpPr>
        <p:grpSpPr bwMode="auto">
          <a:xfrm>
            <a:off x="73113" y="3863538"/>
            <a:ext cx="3680028" cy="2350741"/>
            <a:chOff x="3199" y="1405"/>
            <a:chExt cx="2386" cy="1754"/>
          </a:xfrm>
        </p:grpSpPr>
        <p:sp>
          <p:nvSpPr>
            <p:cNvPr id="6" name="Oval 5"/>
            <p:cNvSpPr>
              <a:spLocks noChangeArrowheads="1"/>
            </p:cNvSpPr>
            <p:nvPr/>
          </p:nvSpPr>
          <p:spPr bwMode="auto">
            <a:xfrm>
              <a:off x="4078" y="2187"/>
              <a:ext cx="126" cy="14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 name="Line 6"/>
            <p:cNvSpPr>
              <a:spLocks noChangeShapeType="1"/>
            </p:cNvSpPr>
            <p:nvPr/>
          </p:nvSpPr>
          <p:spPr bwMode="auto">
            <a:xfrm>
              <a:off x="4141" y="1405"/>
              <a:ext cx="0" cy="75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 name="Line 7"/>
            <p:cNvSpPr>
              <a:spLocks noChangeShapeType="1"/>
            </p:cNvSpPr>
            <p:nvPr/>
          </p:nvSpPr>
          <p:spPr bwMode="auto">
            <a:xfrm>
              <a:off x="3525" y="1947"/>
              <a:ext cx="521" cy="30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 name="Line 8"/>
            <p:cNvSpPr>
              <a:spLocks noChangeShapeType="1"/>
            </p:cNvSpPr>
            <p:nvPr/>
          </p:nvSpPr>
          <p:spPr bwMode="auto">
            <a:xfrm flipV="1">
              <a:off x="4266" y="1872"/>
              <a:ext cx="547" cy="368"/>
            </a:xfrm>
            <a:prstGeom prst="line">
              <a:avLst/>
            </a:prstGeom>
            <a:noFill/>
            <a:ln w="2857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 name="Line 9"/>
            <p:cNvSpPr>
              <a:spLocks noChangeShapeType="1"/>
            </p:cNvSpPr>
            <p:nvPr/>
          </p:nvSpPr>
          <p:spPr bwMode="auto">
            <a:xfrm>
              <a:off x="4141" y="2361"/>
              <a:ext cx="0" cy="7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Line 10"/>
            <p:cNvSpPr>
              <a:spLocks noChangeShapeType="1"/>
            </p:cNvSpPr>
            <p:nvPr/>
          </p:nvSpPr>
          <p:spPr bwMode="auto">
            <a:xfrm>
              <a:off x="4796" y="1900"/>
              <a:ext cx="0" cy="762"/>
            </a:xfrm>
            <a:prstGeom prst="line">
              <a:avLst/>
            </a:prstGeom>
            <a:noFill/>
            <a:ln w="2857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2" name="Line 11"/>
            <p:cNvSpPr>
              <a:spLocks noChangeShapeType="1"/>
            </p:cNvSpPr>
            <p:nvPr/>
          </p:nvSpPr>
          <p:spPr bwMode="auto">
            <a:xfrm flipH="1" flipV="1">
              <a:off x="4246" y="2285"/>
              <a:ext cx="534" cy="359"/>
            </a:xfrm>
            <a:prstGeom prst="line">
              <a:avLst/>
            </a:prstGeom>
            <a:noFill/>
            <a:ln w="2857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3" name="Text Box 12"/>
            <p:cNvSpPr txBox="1">
              <a:spLocks noChangeArrowheads="1"/>
            </p:cNvSpPr>
            <p:nvPr/>
          </p:nvSpPr>
          <p:spPr bwMode="auto">
            <a:xfrm>
              <a:off x="3199" y="1663"/>
              <a:ext cx="888"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ea typeface="黑体" pitchFamily="2" charset="-122"/>
                </a:rPr>
                <a:t>中断申请</a:t>
              </a:r>
            </a:p>
          </p:txBody>
        </p:sp>
        <p:sp>
          <p:nvSpPr>
            <p:cNvPr id="14" name="Text Box 13"/>
            <p:cNvSpPr txBox="1">
              <a:spLocks noChangeArrowheads="1"/>
            </p:cNvSpPr>
            <p:nvPr/>
          </p:nvSpPr>
          <p:spPr bwMode="auto">
            <a:xfrm>
              <a:off x="4208" y="1424"/>
              <a:ext cx="319" cy="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000" b="1" dirty="0">
                  <a:ea typeface="黑体" pitchFamily="2" charset="-122"/>
                </a:rPr>
                <a:t>主程序</a:t>
              </a:r>
            </a:p>
          </p:txBody>
        </p:sp>
        <p:sp>
          <p:nvSpPr>
            <p:cNvPr id="15" name="Text Box 14"/>
            <p:cNvSpPr txBox="1">
              <a:spLocks noChangeArrowheads="1"/>
            </p:cNvSpPr>
            <p:nvPr/>
          </p:nvSpPr>
          <p:spPr bwMode="auto">
            <a:xfrm>
              <a:off x="4871" y="1898"/>
              <a:ext cx="714"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FF"/>
                  </a:solidFill>
                  <a:ea typeface="黑体" pitchFamily="2" charset="-122"/>
                </a:rPr>
                <a:t>中断服务程序</a:t>
              </a:r>
            </a:p>
          </p:txBody>
        </p:sp>
        <p:sp>
          <p:nvSpPr>
            <p:cNvPr id="16" name="Text Box 15"/>
            <p:cNvSpPr txBox="1">
              <a:spLocks noChangeArrowheads="1"/>
            </p:cNvSpPr>
            <p:nvPr/>
          </p:nvSpPr>
          <p:spPr bwMode="auto">
            <a:xfrm>
              <a:off x="4196" y="2572"/>
              <a:ext cx="422"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ea typeface="黑体" pitchFamily="2" charset="-122"/>
                </a:rPr>
                <a:t>返回</a:t>
              </a:r>
            </a:p>
          </p:txBody>
        </p:sp>
      </p:grpSp>
      <p:graphicFrame>
        <p:nvGraphicFramePr>
          <p:cNvPr id="17" name="对象 16"/>
          <p:cNvGraphicFramePr>
            <a:graphicFrameLocks noChangeAspect="1"/>
          </p:cNvGraphicFramePr>
          <p:nvPr>
            <p:extLst>
              <p:ext uri="{D42A27DB-BD31-4B8C-83A1-F6EECF244321}">
                <p14:modId xmlns:p14="http://schemas.microsoft.com/office/powerpoint/2010/main" val="688094816"/>
              </p:ext>
            </p:extLst>
          </p:nvPr>
        </p:nvGraphicFramePr>
        <p:xfrm>
          <a:off x="3851920" y="4082165"/>
          <a:ext cx="4860404" cy="2034812"/>
        </p:xfrm>
        <a:graphic>
          <a:graphicData uri="http://schemas.openxmlformats.org/presentationml/2006/ole">
            <mc:AlternateContent xmlns:mc="http://schemas.openxmlformats.org/markup-compatibility/2006">
              <mc:Choice xmlns:v="urn:schemas-microsoft-com:vml" Requires="v">
                <p:oleObj spid="_x0000_s17411" r:id="rId4" imgW="3986019" imgH="1471138" progId="Visio.Drawing.11">
                  <p:embed/>
                </p:oleObj>
              </mc:Choice>
              <mc:Fallback>
                <p:oleObj r:id="rId4" imgW="3986019" imgH="147113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4082165"/>
                        <a:ext cx="4860404" cy="2034812"/>
                      </a:xfrm>
                      <a:prstGeom prst="rect">
                        <a:avLst/>
                      </a:prstGeom>
                      <a:noFill/>
                      <a:ln>
                        <a:noFill/>
                      </a:ln>
                    </p:spPr>
                  </p:pic>
                </p:oleObj>
              </mc:Fallback>
            </mc:AlternateContent>
          </a:graphicData>
        </a:graphic>
      </p:graphicFrame>
      <p:sp>
        <p:nvSpPr>
          <p:cNvPr id="18" name="矩形 17"/>
          <p:cNvSpPr/>
          <p:nvPr/>
        </p:nvSpPr>
        <p:spPr>
          <a:xfrm>
            <a:off x="3851920" y="5166621"/>
            <a:ext cx="596602" cy="10258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标注 18"/>
          <p:cNvSpPr/>
          <p:nvPr/>
        </p:nvSpPr>
        <p:spPr>
          <a:xfrm>
            <a:off x="5508104" y="3307892"/>
            <a:ext cx="3024336" cy="555646"/>
          </a:xfrm>
          <a:prstGeom prst="wedgeRoundRectCallout">
            <a:avLst>
              <a:gd name="adj1" fmla="val -82040"/>
              <a:gd name="adj2" fmla="val 28727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中断调用指令</a:t>
            </a:r>
            <a:endParaRPr lang="zh-CN" altLang="en-US" b="1" dirty="0">
              <a:solidFill>
                <a:srgbClr val="FF0000"/>
              </a:solidFill>
            </a:endParaRPr>
          </a:p>
        </p:txBody>
      </p:sp>
    </p:spTree>
    <p:extLst>
      <p:ext uri="{BB962C8B-B14F-4D97-AF65-F5344CB8AC3E}">
        <p14:creationId xmlns:p14="http://schemas.microsoft.com/office/powerpoint/2010/main" val="265803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179512" y="1196752"/>
            <a:ext cx="5976664" cy="646331"/>
          </a:xfrm>
          <a:prstGeom prst="rect">
            <a:avLst/>
          </a:prstGeom>
        </p:spPr>
        <p:txBody>
          <a:bodyPr wrap="square">
            <a:spAutoFit/>
          </a:bodyPr>
          <a:lstStyle/>
          <a:p>
            <a:pPr fontAlgn="base">
              <a:spcBef>
                <a:spcPct val="0"/>
              </a:spcBef>
              <a:spcAft>
                <a:spcPct val="0"/>
              </a:spcAft>
            </a:pPr>
            <a:r>
              <a:rPr lang="zh-CN" altLang="en-US" sz="3600" dirty="0" smtClean="0">
                <a:solidFill>
                  <a:srgbClr val="C00000"/>
                </a:solidFill>
                <a:latin typeface="华文琥珀" pitchFamily="2" charset="-122"/>
                <a:ea typeface="华文琥珀" pitchFamily="2" charset="-122"/>
              </a:rPr>
              <a:t>标号、变量及伪指令</a:t>
            </a:r>
            <a:endParaRPr lang="zh-CN" altLang="en-US" sz="3600" dirty="0">
              <a:solidFill>
                <a:srgbClr val="C00000"/>
              </a:solidFill>
              <a:latin typeface="华文琥珀" pitchFamily="2" charset="-122"/>
              <a:ea typeface="华文琥珀" pitchFamily="2" charset="-122"/>
            </a:endParaRPr>
          </a:p>
        </p:txBody>
      </p:sp>
      <p:sp>
        <p:nvSpPr>
          <p:cNvPr id="4" name="Rectangle 9"/>
          <p:cNvSpPr>
            <a:spLocks noChangeArrowheads="1"/>
          </p:cNvSpPr>
          <p:nvPr/>
        </p:nvSpPr>
        <p:spPr bwMode="auto">
          <a:xfrm>
            <a:off x="381000" y="1956023"/>
            <a:ext cx="491108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4000" b="1" dirty="0">
                <a:solidFill>
                  <a:srgbClr val="1D528D"/>
                </a:solidFill>
                <a:latin typeface="Arial" charset="0"/>
              </a:rPr>
              <a:t>1.</a:t>
            </a:r>
            <a:r>
              <a:rPr lang="zh-CN" altLang="en-US" sz="4000" b="1" dirty="0">
                <a:solidFill>
                  <a:srgbClr val="1D528D"/>
                </a:solidFill>
                <a:latin typeface="Arial" charset="0"/>
              </a:rPr>
              <a:t>标号</a:t>
            </a:r>
          </a:p>
        </p:txBody>
      </p:sp>
      <p:sp>
        <p:nvSpPr>
          <p:cNvPr id="7" name="Rectangle 12"/>
          <p:cNvSpPr>
            <a:spLocks noChangeArrowheads="1"/>
          </p:cNvSpPr>
          <p:nvPr/>
        </p:nvSpPr>
        <p:spPr bwMode="auto">
          <a:xfrm>
            <a:off x="683568" y="2859574"/>
            <a:ext cx="3661792" cy="3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        </a:t>
            </a:r>
            <a:r>
              <a:rPr lang="en-US" altLang="zh-CN" b="1" dirty="0" smtClean="0">
                <a:solidFill>
                  <a:srgbClr val="000000"/>
                </a:solidFill>
                <a:latin typeface="Arial" charset="0"/>
              </a:rPr>
              <a:t>      </a:t>
            </a:r>
            <a:r>
              <a:rPr lang="zh-CN" altLang="en-US" sz="2400" b="1" dirty="0" smtClean="0">
                <a:solidFill>
                  <a:srgbClr val="000000"/>
                </a:solidFill>
                <a:latin typeface="Arial" charset="0"/>
              </a:rPr>
              <a:t>用以</a:t>
            </a:r>
            <a:r>
              <a:rPr lang="zh-CN" altLang="en-US" sz="2400" b="1" dirty="0">
                <a:solidFill>
                  <a:srgbClr val="FF0000"/>
                </a:solidFill>
                <a:latin typeface="Arial" charset="0"/>
              </a:rPr>
              <a:t>指示某条指令语句</a:t>
            </a:r>
            <a:r>
              <a:rPr lang="zh-CN" altLang="en-US" sz="2400" b="1" dirty="0" smtClean="0">
                <a:solidFill>
                  <a:srgbClr val="FF0000"/>
                </a:solidFill>
                <a:latin typeface="Arial" charset="0"/>
              </a:rPr>
              <a:t>的</a:t>
            </a:r>
            <a:r>
              <a:rPr lang="zh-CN" altLang="en-US" sz="2400" b="1" dirty="0">
                <a:solidFill>
                  <a:srgbClr val="FF0000"/>
                </a:solidFill>
                <a:latin typeface="Arial" charset="0"/>
              </a:rPr>
              <a:t>地址</a:t>
            </a:r>
            <a:r>
              <a:rPr lang="zh-CN" altLang="en-US" sz="2400" b="1" dirty="0" smtClean="0">
                <a:solidFill>
                  <a:srgbClr val="000000"/>
                </a:solidFill>
                <a:latin typeface="Arial" charset="0"/>
              </a:rPr>
              <a:t>。</a:t>
            </a:r>
            <a:r>
              <a:rPr lang="zh-CN" altLang="en-US" sz="2400" b="1" dirty="0">
                <a:solidFill>
                  <a:srgbClr val="000000"/>
                </a:solidFill>
                <a:latin typeface="Arial" charset="0"/>
              </a:rPr>
              <a:t>其定义方法就是在指令语 句的操作助记符前加上标号名，以冒号结尾。它可以作为程序转移指令的操作数。</a:t>
            </a:r>
          </a:p>
        </p:txBody>
      </p:sp>
      <p:sp>
        <p:nvSpPr>
          <p:cNvPr id="6" name="Line 11"/>
          <p:cNvSpPr>
            <a:spLocks noChangeShapeType="1"/>
          </p:cNvSpPr>
          <p:nvPr/>
        </p:nvSpPr>
        <p:spPr bwMode="auto">
          <a:xfrm>
            <a:off x="986950" y="3140968"/>
            <a:ext cx="502599" cy="0"/>
          </a:xfrm>
          <a:prstGeom prst="line">
            <a:avLst/>
          </a:prstGeom>
          <a:noFill/>
          <a:ln w="5715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200">
              <a:solidFill>
                <a:srgbClr val="1D528D"/>
              </a:solidFill>
              <a:latin typeface="Arial" charset="0"/>
            </a:endParaRPr>
          </a:p>
        </p:txBody>
      </p:sp>
      <p:sp>
        <p:nvSpPr>
          <p:cNvPr id="8" name="Rectangle 6"/>
          <p:cNvSpPr>
            <a:spLocks noChangeArrowheads="1"/>
          </p:cNvSpPr>
          <p:nvPr/>
        </p:nvSpPr>
        <p:spPr bwMode="auto">
          <a:xfrm>
            <a:off x="4572000" y="1689519"/>
            <a:ext cx="4419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 </a:t>
            </a:r>
          </a:p>
          <a:p>
            <a:pPr algn="ctr" fontAlgn="base">
              <a:spcBef>
                <a:spcPct val="0"/>
              </a:spcBef>
              <a:spcAft>
                <a:spcPct val="0"/>
              </a:spcAft>
            </a:pPr>
            <a:r>
              <a:rPr lang="en-US" altLang="zh-CN" sz="2400" b="1" dirty="0">
                <a:solidFill>
                  <a:srgbClr val="000000"/>
                </a:solidFill>
                <a:latin typeface="Arial" charset="0"/>
              </a:rPr>
              <a:t>● </a:t>
            </a:r>
          </a:p>
          <a:p>
            <a:pPr algn="ctr" fontAlgn="base">
              <a:spcBef>
                <a:spcPct val="0"/>
              </a:spcBef>
              <a:spcAft>
                <a:spcPct val="0"/>
              </a:spcAft>
            </a:pPr>
            <a:r>
              <a:rPr lang="en-US" altLang="zh-CN" sz="2400" b="1" dirty="0">
                <a:solidFill>
                  <a:srgbClr val="000000"/>
                </a:solidFill>
                <a:latin typeface="Arial" charset="0"/>
              </a:rPr>
              <a:t>      </a:t>
            </a:r>
            <a:r>
              <a:rPr lang="en-US" altLang="zh-CN" sz="2400" b="1" dirty="0">
                <a:solidFill>
                  <a:srgbClr val="1D528D"/>
                </a:solidFill>
                <a:latin typeface="Arial" charset="0"/>
              </a:rPr>
              <a:t>JMP LAB1</a:t>
            </a:r>
            <a:r>
              <a:rPr lang="en-US" altLang="zh-CN" sz="2400" b="1" dirty="0">
                <a:solidFill>
                  <a:srgbClr val="000000"/>
                </a:solidFill>
                <a:latin typeface="Arial" charset="0"/>
              </a:rPr>
              <a:t> </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  </a:t>
            </a:r>
            <a:r>
              <a:rPr lang="en-US" altLang="zh-CN" sz="2400" b="1" dirty="0">
                <a:solidFill>
                  <a:srgbClr val="1D528D"/>
                </a:solidFill>
                <a:latin typeface="Arial" charset="0"/>
              </a:rPr>
              <a:t>LAB1: MOV AX ,0</a:t>
            </a:r>
            <a:r>
              <a:rPr lang="en-US" altLang="zh-CN" sz="2400" b="1" dirty="0">
                <a:solidFill>
                  <a:srgbClr val="000000"/>
                </a:solidFill>
                <a:latin typeface="Arial" charset="0"/>
              </a:rPr>
              <a:t> </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a:t>
            </a:r>
          </a:p>
          <a:p>
            <a:pPr algn="ctr" fontAlgn="base">
              <a:spcBef>
                <a:spcPct val="0"/>
              </a:spcBef>
              <a:spcAft>
                <a:spcPct val="0"/>
              </a:spcAft>
            </a:pPr>
            <a:r>
              <a:rPr lang="en-US" altLang="zh-CN" sz="2400" b="1" dirty="0">
                <a:solidFill>
                  <a:srgbClr val="000000"/>
                </a:solidFill>
                <a:latin typeface="Arial" charset="0"/>
              </a:rPr>
              <a:t>●</a:t>
            </a:r>
          </a:p>
        </p:txBody>
      </p:sp>
      <p:cxnSp>
        <p:nvCxnSpPr>
          <p:cNvPr id="10" name="直接箭头连接符 9"/>
          <p:cNvCxnSpPr/>
          <p:nvPr/>
        </p:nvCxnSpPr>
        <p:spPr>
          <a:xfrm flipH="1">
            <a:off x="1979712" y="2306860"/>
            <a:ext cx="534752"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2699792" y="1956023"/>
            <a:ext cx="2592288" cy="7016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800" b="1" dirty="0" smtClean="0">
                <a:solidFill>
                  <a:srgbClr val="FFFFFF"/>
                </a:solidFill>
              </a:rPr>
              <a:t>针对指令语句</a:t>
            </a:r>
            <a:endParaRPr lang="zh-CN" altLang="en-US" sz="2800" b="1" dirty="0">
              <a:solidFill>
                <a:srgbClr val="FFFFFF"/>
              </a:solidFill>
            </a:endParaRPr>
          </a:p>
        </p:txBody>
      </p:sp>
    </p:spTree>
    <p:extLst>
      <p:ext uri="{BB962C8B-B14F-4D97-AF65-F5344CB8AC3E}">
        <p14:creationId xmlns:p14="http://schemas.microsoft.com/office/powerpoint/2010/main" val="1827897400"/>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标注 43"/>
          <p:cNvSpPr/>
          <p:nvPr/>
        </p:nvSpPr>
        <p:spPr>
          <a:xfrm>
            <a:off x="2026567" y="5371312"/>
            <a:ext cx="1843355" cy="1230491"/>
          </a:xfrm>
          <a:prstGeom prst="wedgeRoundRectCallout">
            <a:avLst>
              <a:gd name="adj1" fmla="val 3970"/>
              <a:gd name="adj2" fmla="val -14086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FF0000"/>
                </a:solidFill>
              </a:rPr>
              <a:t>在保护现场和恢复现场时，不希望被打断，所以要关中断。</a:t>
            </a:r>
            <a:endParaRPr lang="en-US" altLang="zh-CN" dirty="0">
              <a:solidFill>
                <a:srgbClr val="FF0000"/>
              </a:solidFill>
            </a:endParaRP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91982" y="1052736"/>
            <a:ext cx="7705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000" dirty="0">
                <a:solidFill>
                  <a:srgbClr val="800000"/>
                </a:solidFill>
              </a:rPr>
              <a:t>一、中断调用指令</a:t>
            </a:r>
            <a:r>
              <a:rPr lang="en-US" altLang="zh-CN" sz="2000" dirty="0">
                <a:solidFill>
                  <a:srgbClr val="800000"/>
                </a:solidFill>
              </a:rPr>
              <a:t>INT</a:t>
            </a:r>
          </a:p>
          <a:p>
            <a:pPr eaLnBrk="1" hangingPunct="1"/>
            <a:r>
              <a:rPr lang="zh-CN" altLang="en-US" sz="2000" dirty="0">
                <a:solidFill>
                  <a:srgbClr val="000000"/>
                </a:solidFill>
              </a:rPr>
              <a:t>中断调用指令</a:t>
            </a:r>
            <a:r>
              <a:rPr lang="en-US" altLang="zh-CN" sz="2000" dirty="0">
                <a:solidFill>
                  <a:srgbClr val="000000"/>
                </a:solidFill>
              </a:rPr>
              <a:t>INT</a:t>
            </a:r>
            <a:r>
              <a:rPr lang="zh-CN" altLang="en-US" sz="2000" dirty="0">
                <a:solidFill>
                  <a:srgbClr val="000000"/>
                </a:solidFill>
              </a:rPr>
              <a:t>（</a:t>
            </a:r>
            <a:r>
              <a:rPr lang="en-US" altLang="zh-CN" sz="2000" dirty="0">
                <a:solidFill>
                  <a:srgbClr val="000000"/>
                </a:solidFill>
              </a:rPr>
              <a:t>Interrupt</a:t>
            </a:r>
            <a:r>
              <a:rPr lang="zh-CN" altLang="en-US" sz="2000" dirty="0">
                <a:solidFill>
                  <a:srgbClr val="000000"/>
                </a:solidFill>
              </a:rPr>
              <a:t>）的格式为：</a:t>
            </a:r>
          </a:p>
          <a:p>
            <a:pPr eaLnBrk="1" hangingPunct="1"/>
            <a:r>
              <a:rPr lang="zh-CN" altLang="en-US" sz="2000" dirty="0">
                <a:solidFill>
                  <a:srgbClr val="000000"/>
                </a:solidFill>
              </a:rPr>
              <a:t>			</a:t>
            </a:r>
            <a:r>
              <a:rPr lang="en-US" altLang="zh-CN" sz="2000" dirty="0"/>
              <a:t>INT 	n</a:t>
            </a:r>
          </a:p>
          <a:p>
            <a:pPr eaLnBrk="1" hangingPunct="1"/>
            <a:r>
              <a:rPr lang="zh-CN" altLang="en-US" sz="2000" dirty="0">
                <a:solidFill>
                  <a:srgbClr val="000000"/>
                </a:solidFill>
              </a:rPr>
              <a:t>这表示调用第</a:t>
            </a:r>
            <a:r>
              <a:rPr lang="en-US" altLang="zh-CN" sz="2000" dirty="0">
                <a:solidFill>
                  <a:srgbClr val="000000"/>
                </a:solidFill>
              </a:rPr>
              <a:t>n</a:t>
            </a:r>
            <a:r>
              <a:rPr lang="zh-CN" altLang="en-US" sz="2000" dirty="0">
                <a:solidFill>
                  <a:srgbClr val="000000"/>
                </a:solidFill>
              </a:rPr>
              <a:t>号中断，</a:t>
            </a:r>
            <a:r>
              <a:rPr lang="en-US" altLang="zh-CN" sz="2000" dirty="0">
                <a:solidFill>
                  <a:srgbClr val="FF0000"/>
                </a:solidFill>
              </a:rPr>
              <a:t>n</a:t>
            </a:r>
            <a:r>
              <a:rPr lang="zh-CN" altLang="en-US" sz="2000" dirty="0">
                <a:solidFill>
                  <a:srgbClr val="FF0000"/>
                </a:solidFill>
              </a:rPr>
              <a:t>为中断类型号</a:t>
            </a:r>
            <a:r>
              <a:rPr lang="zh-CN" altLang="en-US" sz="2000" dirty="0">
                <a:solidFill>
                  <a:srgbClr val="000000"/>
                </a:solidFill>
              </a:rPr>
              <a:t>，其值可以是</a:t>
            </a:r>
            <a:r>
              <a:rPr lang="en-US" altLang="zh-CN" sz="2000" dirty="0">
                <a:solidFill>
                  <a:srgbClr val="000000"/>
                </a:solidFill>
              </a:rPr>
              <a:t>0</a:t>
            </a:r>
            <a:r>
              <a:rPr lang="zh-CN" altLang="en-US" sz="2000" dirty="0">
                <a:solidFill>
                  <a:srgbClr val="000000"/>
                </a:solidFill>
              </a:rPr>
              <a:t>～</a:t>
            </a:r>
            <a:r>
              <a:rPr lang="en-US" altLang="zh-CN" sz="2000" dirty="0">
                <a:solidFill>
                  <a:srgbClr val="000000"/>
                </a:solidFill>
              </a:rPr>
              <a:t>255</a:t>
            </a:r>
            <a:r>
              <a:rPr lang="zh-CN" altLang="en-US" sz="2000" dirty="0">
                <a:solidFill>
                  <a:srgbClr val="000000"/>
                </a:solidFill>
              </a:rPr>
              <a:t>。当执行该指令时，会进行下列操作</a:t>
            </a:r>
            <a:r>
              <a:rPr lang="zh-CN" altLang="en-US" sz="2000" dirty="0" smtClean="0">
                <a:solidFill>
                  <a:srgbClr val="000000"/>
                </a:solidFill>
              </a:rPr>
              <a:t>：</a:t>
            </a:r>
            <a:endParaRPr lang="zh-CN" altLang="en-US" sz="2000" dirty="0">
              <a:solidFill>
                <a:srgbClr val="000000"/>
              </a:solidFill>
            </a:endParaRPr>
          </a:p>
        </p:txBody>
      </p:sp>
      <p:grpSp>
        <p:nvGrpSpPr>
          <p:cNvPr id="4" name="Group 17"/>
          <p:cNvGrpSpPr>
            <a:grpSpLocks noChangeAspect="1"/>
          </p:cNvGrpSpPr>
          <p:nvPr/>
        </p:nvGrpSpPr>
        <p:grpSpPr bwMode="auto">
          <a:xfrm>
            <a:off x="395536" y="2927983"/>
            <a:ext cx="4814278" cy="2510886"/>
            <a:chOff x="856" y="2421"/>
            <a:chExt cx="2993" cy="1561"/>
          </a:xfrm>
        </p:grpSpPr>
        <p:sp>
          <p:nvSpPr>
            <p:cNvPr id="5" name="Rectangle 18"/>
            <p:cNvSpPr>
              <a:spLocks noChangeArrowheads="1"/>
            </p:cNvSpPr>
            <p:nvPr/>
          </p:nvSpPr>
          <p:spPr bwMode="auto">
            <a:xfrm>
              <a:off x="3169" y="2626"/>
              <a:ext cx="680" cy="1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b="1"/>
            </a:p>
          </p:txBody>
        </p:sp>
        <p:sp>
          <p:nvSpPr>
            <p:cNvPr id="6" name="Rectangle 19"/>
            <p:cNvSpPr>
              <a:spLocks noChangeArrowheads="1"/>
            </p:cNvSpPr>
            <p:nvPr/>
          </p:nvSpPr>
          <p:spPr bwMode="auto">
            <a:xfrm>
              <a:off x="3169" y="2626"/>
              <a:ext cx="680" cy="133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p>
          </p:txBody>
        </p:sp>
        <p:sp>
          <p:nvSpPr>
            <p:cNvPr id="7" name="Rectangle 21"/>
            <p:cNvSpPr>
              <a:spLocks noChangeArrowheads="1"/>
            </p:cNvSpPr>
            <p:nvPr/>
          </p:nvSpPr>
          <p:spPr bwMode="auto">
            <a:xfrm>
              <a:off x="1360" y="2626"/>
              <a:ext cx="1471" cy="109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p>
          </p:txBody>
        </p:sp>
        <p:sp>
          <p:nvSpPr>
            <p:cNvPr id="8" name="Rectangle 22"/>
            <p:cNvSpPr>
              <a:spLocks noChangeArrowheads="1"/>
            </p:cNvSpPr>
            <p:nvPr/>
          </p:nvSpPr>
          <p:spPr bwMode="auto">
            <a:xfrm>
              <a:off x="1381" y="2659"/>
              <a:ext cx="145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识别中断</a:t>
              </a:r>
              <a:r>
                <a:rPr lang="zh-CN" altLang="en-US" sz="1400" b="1" dirty="0" smtClean="0">
                  <a:solidFill>
                    <a:srgbClr val="000000"/>
                  </a:solidFill>
                  <a:latin typeface="楷体_GB2312" pitchFamily="49" charset="-122"/>
                </a:rPr>
                <a:t>源，获得中断类型号</a:t>
              </a:r>
              <a:endParaRPr lang="zh-CN" altLang="en-US" sz="1400" b="1" dirty="0">
                <a:latin typeface="楷体_GB2312" pitchFamily="49" charset="-122"/>
              </a:endParaRPr>
            </a:p>
          </p:txBody>
        </p:sp>
        <p:sp>
          <p:nvSpPr>
            <p:cNvPr id="9" name="Rectangle 23"/>
            <p:cNvSpPr>
              <a:spLocks noChangeArrowheads="1"/>
            </p:cNvSpPr>
            <p:nvPr/>
          </p:nvSpPr>
          <p:spPr bwMode="auto">
            <a:xfrm>
              <a:off x="1509" y="2946"/>
              <a:ext cx="2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en-US" altLang="zh-CN" sz="1400" b="1" dirty="0">
                  <a:solidFill>
                    <a:srgbClr val="000000"/>
                  </a:solidFill>
                  <a:latin typeface="楷体_GB2312" pitchFamily="49" charset="-122"/>
                </a:rPr>
                <a:t>FLAGS</a:t>
              </a:r>
              <a:endParaRPr lang="en-US" altLang="zh-CN" sz="1400" b="1" dirty="0">
                <a:latin typeface="楷体_GB2312" pitchFamily="49" charset="-122"/>
              </a:endParaRPr>
            </a:p>
          </p:txBody>
        </p:sp>
        <p:sp>
          <p:nvSpPr>
            <p:cNvPr id="10" name="Rectangle 24"/>
            <p:cNvSpPr>
              <a:spLocks noChangeArrowheads="1"/>
            </p:cNvSpPr>
            <p:nvPr/>
          </p:nvSpPr>
          <p:spPr bwMode="auto">
            <a:xfrm>
              <a:off x="1814" y="2937"/>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a:t>
              </a:r>
              <a:endParaRPr lang="zh-CN" altLang="en-US" sz="1400" b="1" dirty="0">
                <a:latin typeface="楷体_GB2312" pitchFamily="49" charset="-122"/>
              </a:endParaRPr>
            </a:p>
          </p:txBody>
        </p:sp>
        <p:sp>
          <p:nvSpPr>
            <p:cNvPr id="11" name="Rectangle 25"/>
            <p:cNvSpPr>
              <a:spLocks noChangeArrowheads="1"/>
            </p:cNvSpPr>
            <p:nvPr/>
          </p:nvSpPr>
          <p:spPr bwMode="auto">
            <a:xfrm>
              <a:off x="1938" y="293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en-US" altLang="zh-CN" sz="1400" b="1" dirty="0">
                  <a:solidFill>
                    <a:srgbClr val="000000"/>
                  </a:solidFill>
                  <a:latin typeface="楷体_GB2312" pitchFamily="49" charset="-122"/>
                </a:rPr>
                <a:t>CS</a:t>
              </a:r>
              <a:endParaRPr lang="en-US" altLang="zh-CN" sz="1400" b="1" dirty="0">
                <a:latin typeface="楷体_GB2312" pitchFamily="49" charset="-122"/>
              </a:endParaRPr>
            </a:p>
          </p:txBody>
        </p:sp>
        <p:sp>
          <p:nvSpPr>
            <p:cNvPr id="12" name="Rectangle 26"/>
            <p:cNvSpPr>
              <a:spLocks noChangeArrowheads="1"/>
            </p:cNvSpPr>
            <p:nvPr/>
          </p:nvSpPr>
          <p:spPr bwMode="auto">
            <a:xfrm>
              <a:off x="2088" y="2937"/>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a:t>
              </a:r>
              <a:endParaRPr lang="zh-CN" altLang="en-US" sz="1400" b="1" dirty="0">
                <a:latin typeface="楷体_GB2312" pitchFamily="49" charset="-122"/>
              </a:endParaRPr>
            </a:p>
          </p:txBody>
        </p:sp>
        <p:sp>
          <p:nvSpPr>
            <p:cNvPr id="13" name="Rectangle 27"/>
            <p:cNvSpPr>
              <a:spLocks noChangeArrowheads="1"/>
            </p:cNvSpPr>
            <p:nvPr/>
          </p:nvSpPr>
          <p:spPr bwMode="auto">
            <a:xfrm>
              <a:off x="2201" y="294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en-US" altLang="zh-CN" sz="1400" b="1" dirty="0">
                  <a:solidFill>
                    <a:srgbClr val="000000"/>
                  </a:solidFill>
                  <a:latin typeface="楷体_GB2312" pitchFamily="49" charset="-122"/>
                </a:rPr>
                <a:t>IP</a:t>
              </a:r>
              <a:endParaRPr lang="en-US" altLang="zh-CN" sz="1400" b="1" dirty="0">
                <a:latin typeface="楷体_GB2312" pitchFamily="49" charset="-122"/>
              </a:endParaRPr>
            </a:p>
          </p:txBody>
        </p:sp>
        <p:sp>
          <p:nvSpPr>
            <p:cNvPr id="14" name="Rectangle 28"/>
            <p:cNvSpPr>
              <a:spLocks noChangeArrowheads="1"/>
            </p:cNvSpPr>
            <p:nvPr/>
          </p:nvSpPr>
          <p:spPr bwMode="auto">
            <a:xfrm>
              <a:off x="2322" y="2937"/>
              <a:ext cx="2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进栈</a:t>
              </a:r>
              <a:endParaRPr lang="zh-CN" altLang="en-US" sz="1400" b="1" dirty="0">
                <a:latin typeface="楷体_GB2312" pitchFamily="49" charset="-122"/>
              </a:endParaRPr>
            </a:p>
          </p:txBody>
        </p:sp>
        <p:sp>
          <p:nvSpPr>
            <p:cNvPr id="15" name="Rectangle 29"/>
            <p:cNvSpPr>
              <a:spLocks noChangeArrowheads="1"/>
            </p:cNvSpPr>
            <p:nvPr/>
          </p:nvSpPr>
          <p:spPr bwMode="auto">
            <a:xfrm>
              <a:off x="1506" y="3110"/>
              <a:ext cx="2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smtClean="0">
                  <a:solidFill>
                    <a:srgbClr val="000000"/>
                  </a:solidFill>
                  <a:latin typeface="楷体_GB2312" pitchFamily="49" charset="-122"/>
                </a:rPr>
                <a:t>清除</a:t>
              </a:r>
              <a:endParaRPr lang="zh-CN" altLang="en-US" sz="1400" b="1" dirty="0">
                <a:latin typeface="楷体_GB2312" pitchFamily="49" charset="-122"/>
              </a:endParaRPr>
            </a:p>
          </p:txBody>
        </p:sp>
        <p:sp>
          <p:nvSpPr>
            <p:cNvPr id="16" name="Rectangle 30"/>
            <p:cNvSpPr>
              <a:spLocks noChangeArrowheads="1"/>
            </p:cNvSpPr>
            <p:nvPr/>
          </p:nvSpPr>
          <p:spPr bwMode="auto">
            <a:xfrm>
              <a:off x="1746" y="311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en-US" altLang="zh-CN" sz="1400" b="1" dirty="0">
                  <a:solidFill>
                    <a:srgbClr val="000000"/>
                  </a:solidFill>
                  <a:latin typeface="楷体_GB2312" pitchFamily="49" charset="-122"/>
                </a:rPr>
                <a:t>TF</a:t>
              </a:r>
              <a:endParaRPr lang="en-US" altLang="zh-CN" sz="1400" b="1" dirty="0">
                <a:latin typeface="楷体_GB2312" pitchFamily="49" charset="-122"/>
              </a:endParaRPr>
            </a:p>
          </p:txBody>
        </p:sp>
        <p:sp>
          <p:nvSpPr>
            <p:cNvPr id="17" name="Rectangle 31"/>
            <p:cNvSpPr>
              <a:spLocks noChangeArrowheads="1"/>
            </p:cNvSpPr>
            <p:nvPr/>
          </p:nvSpPr>
          <p:spPr bwMode="auto">
            <a:xfrm>
              <a:off x="1890" y="3114"/>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a:t>
              </a:r>
              <a:endParaRPr lang="zh-CN" altLang="en-US" sz="1400" b="1" dirty="0">
                <a:latin typeface="楷体_GB2312" pitchFamily="49" charset="-122"/>
              </a:endParaRPr>
            </a:p>
          </p:txBody>
        </p:sp>
        <p:sp>
          <p:nvSpPr>
            <p:cNvPr id="18" name="Rectangle 32"/>
            <p:cNvSpPr>
              <a:spLocks noChangeArrowheads="1"/>
            </p:cNvSpPr>
            <p:nvPr/>
          </p:nvSpPr>
          <p:spPr bwMode="auto">
            <a:xfrm>
              <a:off x="2198" y="310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en-US" altLang="zh-CN" sz="1400" b="1" dirty="0">
                  <a:solidFill>
                    <a:srgbClr val="000000"/>
                  </a:solidFill>
                  <a:latin typeface="楷体_GB2312" pitchFamily="49" charset="-122"/>
                </a:rPr>
                <a:t>IF</a:t>
              </a:r>
              <a:endParaRPr lang="en-US" altLang="zh-CN" sz="1400" b="1" dirty="0">
                <a:latin typeface="楷体_GB2312" pitchFamily="49" charset="-122"/>
              </a:endParaRPr>
            </a:p>
          </p:txBody>
        </p:sp>
        <p:sp>
          <p:nvSpPr>
            <p:cNvPr id="19" name="Rectangle 33"/>
            <p:cNvSpPr>
              <a:spLocks noChangeArrowheads="1"/>
            </p:cNvSpPr>
            <p:nvPr/>
          </p:nvSpPr>
          <p:spPr bwMode="auto">
            <a:xfrm>
              <a:off x="1985" y="3108"/>
              <a:ext cx="7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smtClean="0">
                  <a:solidFill>
                    <a:srgbClr val="000000"/>
                  </a:solidFill>
                  <a:latin typeface="楷体_GB2312" pitchFamily="49" charset="-122"/>
                </a:rPr>
                <a:t>标志  ，关中断</a:t>
              </a:r>
              <a:endParaRPr lang="zh-CN" altLang="en-US" sz="1400" b="1" dirty="0">
                <a:latin typeface="楷体_GB2312" pitchFamily="49" charset="-122"/>
              </a:endParaRPr>
            </a:p>
          </p:txBody>
        </p:sp>
        <p:sp>
          <p:nvSpPr>
            <p:cNvPr id="20" name="Rectangle 34"/>
            <p:cNvSpPr>
              <a:spLocks noChangeArrowheads="1"/>
            </p:cNvSpPr>
            <p:nvPr/>
          </p:nvSpPr>
          <p:spPr bwMode="auto">
            <a:xfrm>
              <a:off x="1505" y="3279"/>
              <a:ext cx="5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读中断向量</a:t>
              </a:r>
              <a:endParaRPr lang="zh-CN" altLang="en-US" sz="1400" b="1" dirty="0">
                <a:latin typeface="楷体_GB2312" pitchFamily="49" charset="-122"/>
              </a:endParaRPr>
            </a:p>
          </p:txBody>
        </p:sp>
        <p:sp>
          <p:nvSpPr>
            <p:cNvPr id="21" name="Rectangle 35"/>
            <p:cNvSpPr>
              <a:spLocks noChangeArrowheads="1"/>
            </p:cNvSpPr>
            <p:nvPr/>
          </p:nvSpPr>
          <p:spPr bwMode="auto">
            <a:xfrm>
              <a:off x="2053" y="327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a:t>
              </a:r>
              <a:endParaRPr lang="zh-CN" altLang="en-US" sz="1400" b="1" dirty="0">
                <a:latin typeface="楷体_GB2312" pitchFamily="49" charset="-122"/>
              </a:endParaRPr>
            </a:p>
          </p:txBody>
        </p:sp>
        <p:sp>
          <p:nvSpPr>
            <p:cNvPr id="22" name="Rectangle 36"/>
            <p:cNvSpPr>
              <a:spLocks noChangeArrowheads="1"/>
            </p:cNvSpPr>
            <p:nvPr/>
          </p:nvSpPr>
          <p:spPr bwMode="auto">
            <a:xfrm>
              <a:off x="1512" y="3415"/>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转入中断</a:t>
              </a:r>
              <a:endParaRPr lang="zh-CN" altLang="en-US" sz="1400" b="1" dirty="0">
                <a:latin typeface="楷体_GB2312" pitchFamily="49" charset="-122"/>
              </a:endParaRPr>
            </a:p>
          </p:txBody>
        </p:sp>
        <p:sp>
          <p:nvSpPr>
            <p:cNvPr id="23" name="Rectangle 37"/>
            <p:cNvSpPr>
              <a:spLocks noChangeArrowheads="1"/>
            </p:cNvSpPr>
            <p:nvPr/>
          </p:nvSpPr>
          <p:spPr bwMode="auto">
            <a:xfrm>
              <a:off x="1951" y="3419"/>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服务程序</a:t>
              </a:r>
              <a:endParaRPr lang="zh-CN" altLang="en-US" sz="1400" b="1" dirty="0">
                <a:latin typeface="楷体_GB2312" pitchFamily="49" charset="-122"/>
              </a:endParaRPr>
            </a:p>
          </p:txBody>
        </p:sp>
        <p:sp>
          <p:nvSpPr>
            <p:cNvPr id="24" name="Rectangle 38"/>
            <p:cNvSpPr>
              <a:spLocks noChangeArrowheads="1"/>
            </p:cNvSpPr>
            <p:nvPr/>
          </p:nvSpPr>
          <p:spPr bwMode="auto">
            <a:xfrm>
              <a:off x="3271" y="2884"/>
              <a:ext cx="3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开中断</a:t>
              </a:r>
              <a:endParaRPr lang="zh-CN" altLang="en-US" sz="1400" b="1">
                <a:latin typeface="楷体_GB2312" pitchFamily="49" charset="-122"/>
              </a:endParaRPr>
            </a:p>
          </p:txBody>
        </p:sp>
        <p:sp>
          <p:nvSpPr>
            <p:cNvPr id="25" name="Rectangle 39"/>
            <p:cNvSpPr>
              <a:spLocks noChangeArrowheads="1"/>
            </p:cNvSpPr>
            <p:nvPr/>
          </p:nvSpPr>
          <p:spPr bwMode="auto">
            <a:xfrm>
              <a:off x="3258" y="3085"/>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中断处理</a:t>
              </a:r>
              <a:endParaRPr lang="zh-CN" altLang="en-US" sz="1400" b="1">
                <a:latin typeface="楷体_GB2312" pitchFamily="49" charset="-122"/>
              </a:endParaRPr>
            </a:p>
          </p:txBody>
        </p:sp>
        <p:sp>
          <p:nvSpPr>
            <p:cNvPr id="26" name="Rectangle 40"/>
            <p:cNvSpPr>
              <a:spLocks noChangeArrowheads="1"/>
            </p:cNvSpPr>
            <p:nvPr/>
          </p:nvSpPr>
          <p:spPr bwMode="auto">
            <a:xfrm>
              <a:off x="3274" y="3271"/>
              <a:ext cx="3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关中断</a:t>
              </a:r>
              <a:endParaRPr lang="zh-CN" altLang="en-US" sz="1400" b="1">
                <a:latin typeface="楷体_GB2312" pitchFamily="49" charset="-122"/>
              </a:endParaRPr>
            </a:p>
          </p:txBody>
        </p:sp>
        <p:sp>
          <p:nvSpPr>
            <p:cNvPr id="27" name="Rectangle 41"/>
            <p:cNvSpPr>
              <a:spLocks noChangeArrowheads="1"/>
            </p:cNvSpPr>
            <p:nvPr/>
          </p:nvSpPr>
          <p:spPr bwMode="auto">
            <a:xfrm>
              <a:off x="3270" y="3482"/>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恢复现场</a:t>
              </a:r>
              <a:endParaRPr lang="zh-CN" altLang="en-US" sz="1400" b="1">
                <a:latin typeface="楷体_GB2312" pitchFamily="49" charset="-122"/>
              </a:endParaRPr>
            </a:p>
          </p:txBody>
        </p:sp>
        <p:sp>
          <p:nvSpPr>
            <p:cNvPr id="28" name="Rectangle 42"/>
            <p:cNvSpPr>
              <a:spLocks noChangeArrowheads="1"/>
            </p:cNvSpPr>
            <p:nvPr/>
          </p:nvSpPr>
          <p:spPr bwMode="auto">
            <a:xfrm>
              <a:off x="3258" y="3670"/>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中断返回</a:t>
              </a:r>
              <a:endParaRPr lang="zh-CN" altLang="en-US" sz="1400" b="1">
                <a:latin typeface="楷体_GB2312" pitchFamily="49" charset="-122"/>
              </a:endParaRPr>
            </a:p>
          </p:txBody>
        </p:sp>
        <p:sp>
          <p:nvSpPr>
            <p:cNvPr id="29" name="Rectangle 43"/>
            <p:cNvSpPr>
              <a:spLocks noChangeArrowheads="1"/>
            </p:cNvSpPr>
            <p:nvPr/>
          </p:nvSpPr>
          <p:spPr bwMode="auto">
            <a:xfrm>
              <a:off x="856" y="2472"/>
              <a:ext cx="3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主程序</a:t>
              </a:r>
              <a:endParaRPr lang="zh-CN" altLang="en-US" sz="1400" b="1" dirty="0">
                <a:latin typeface="楷体_GB2312" pitchFamily="49" charset="-122"/>
              </a:endParaRPr>
            </a:p>
          </p:txBody>
        </p:sp>
        <p:sp>
          <p:nvSpPr>
            <p:cNvPr id="30" name="Freeform 44"/>
            <p:cNvSpPr>
              <a:spLocks noEditPoints="1"/>
            </p:cNvSpPr>
            <p:nvPr/>
          </p:nvSpPr>
          <p:spPr bwMode="auto">
            <a:xfrm>
              <a:off x="1083" y="2712"/>
              <a:ext cx="4" cy="1128"/>
            </a:xfrm>
            <a:custGeom>
              <a:avLst/>
              <a:gdLst>
                <a:gd name="T0" fmla="*/ 4 w 4"/>
                <a:gd name="T1" fmla="*/ 59 h 1128"/>
                <a:gd name="T2" fmla="*/ 2 w 4"/>
                <a:gd name="T3" fmla="*/ 59 h 1128"/>
                <a:gd name="T4" fmla="*/ 0 w 4"/>
                <a:gd name="T5" fmla="*/ 1 h 1128"/>
                <a:gd name="T6" fmla="*/ 3 w 4"/>
                <a:gd name="T7" fmla="*/ 0 h 1128"/>
                <a:gd name="T8" fmla="*/ 4 w 4"/>
                <a:gd name="T9" fmla="*/ 1 h 1128"/>
                <a:gd name="T10" fmla="*/ 4 w 4"/>
                <a:gd name="T11" fmla="*/ 147 h 1128"/>
                <a:gd name="T12" fmla="*/ 0 w 4"/>
                <a:gd name="T13" fmla="*/ 146 h 1128"/>
                <a:gd name="T14" fmla="*/ 2 w 4"/>
                <a:gd name="T15" fmla="*/ 89 h 1128"/>
                <a:gd name="T16" fmla="*/ 4 w 4"/>
                <a:gd name="T17" fmla="*/ 90 h 1128"/>
                <a:gd name="T18" fmla="*/ 4 w 4"/>
                <a:gd name="T19" fmla="*/ 235 h 1128"/>
                <a:gd name="T20" fmla="*/ 3 w 4"/>
                <a:gd name="T21" fmla="*/ 237 h 1128"/>
                <a:gd name="T22" fmla="*/ 0 w 4"/>
                <a:gd name="T23" fmla="*/ 235 h 1128"/>
                <a:gd name="T24" fmla="*/ 2 w 4"/>
                <a:gd name="T25" fmla="*/ 178 h 1128"/>
                <a:gd name="T26" fmla="*/ 4 w 4"/>
                <a:gd name="T27" fmla="*/ 178 h 1128"/>
                <a:gd name="T28" fmla="*/ 4 w 4"/>
                <a:gd name="T29" fmla="*/ 324 h 1128"/>
                <a:gd name="T30" fmla="*/ 2 w 4"/>
                <a:gd name="T31" fmla="*/ 326 h 1128"/>
                <a:gd name="T32" fmla="*/ 0 w 4"/>
                <a:gd name="T33" fmla="*/ 268 h 1128"/>
                <a:gd name="T34" fmla="*/ 4 w 4"/>
                <a:gd name="T35" fmla="*/ 268 h 1128"/>
                <a:gd name="T36" fmla="*/ 4 w 4"/>
                <a:gd name="T37" fmla="*/ 414 h 1128"/>
                <a:gd name="T38" fmla="*/ 3 w 4"/>
                <a:gd name="T39" fmla="*/ 415 h 1128"/>
                <a:gd name="T40" fmla="*/ 0 w 4"/>
                <a:gd name="T41" fmla="*/ 414 h 1128"/>
                <a:gd name="T42" fmla="*/ 2 w 4"/>
                <a:gd name="T43" fmla="*/ 356 h 1128"/>
                <a:gd name="T44" fmla="*/ 4 w 4"/>
                <a:gd name="T45" fmla="*/ 357 h 1128"/>
                <a:gd name="T46" fmla="*/ 4 w 4"/>
                <a:gd name="T47" fmla="*/ 502 h 1128"/>
                <a:gd name="T48" fmla="*/ 3 w 4"/>
                <a:gd name="T49" fmla="*/ 504 h 1128"/>
                <a:gd name="T50" fmla="*/ 0 w 4"/>
                <a:gd name="T51" fmla="*/ 502 h 1128"/>
                <a:gd name="T52" fmla="*/ 2 w 4"/>
                <a:gd name="T53" fmla="*/ 445 h 1128"/>
                <a:gd name="T54" fmla="*/ 4 w 4"/>
                <a:gd name="T55" fmla="*/ 446 h 1128"/>
                <a:gd name="T56" fmla="*/ 4 w 4"/>
                <a:gd name="T57" fmla="*/ 591 h 1128"/>
                <a:gd name="T58" fmla="*/ 2 w 4"/>
                <a:gd name="T59" fmla="*/ 592 h 1128"/>
                <a:gd name="T60" fmla="*/ 0 w 4"/>
                <a:gd name="T61" fmla="*/ 536 h 1128"/>
                <a:gd name="T62" fmla="*/ 3 w 4"/>
                <a:gd name="T63" fmla="*/ 534 h 1128"/>
                <a:gd name="T64" fmla="*/ 4 w 4"/>
                <a:gd name="T65" fmla="*/ 536 h 1128"/>
                <a:gd name="T66" fmla="*/ 4 w 4"/>
                <a:gd name="T67" fmla="*/ 682 h 1128"/>
                <a:gd name="T68" fmla="*/ 2 w 4"/>
                <a:gd name="T69" fmla="*/ 682 h 1128"/>
                <a:gd name="T70" fmla="*/ 0 w 4"/>
                <a:gd name="T71" fmla="*/ 624 h 1128"/>
                <a:gd name="T72" fmla="*/ 3 w 4"/>
                <a:gd name="T73" fmla="*/ 624 h 1128"/>
                <a:gd name="T74" fmla="*/ 4 w 4"/>
                <a:gd name="T75" fmla="*/ 625 h 1128"/>
                <a:gd name="T76" fmla="*/ 4 w 4"/>
                <a:gd name="T77" fmla="*/ 771 h 1128"/>
                <a:gd name="T78" fmla="*/ 0 w 4"/>
                <a:gd name="T79" fmla="*/ 770 h 1128"/>
                <a:gd name="T80" fmla="*/ 3 w 4"/>
                <a:gd name="T81" fmla="*/ 712 h 1128"/>
                <a:gd name="T82" fmla="*/ 4 w 4"/>
                <a:gd name="T83" fmla="*/ 714 h 1128"/>
                <a:gd name="T84" fmla="*/ 4 w 4"/>
                <a:gd name="T85" fmla="*/ 860 h 1128"/>
                <a:gd name="T86" fmla="*/ 2 w 4"/>
                <a:gd name="T87" fmla="*/ 860 h 1128"/>
                <a:gd name="T88" fmla="*/ 0 w 4"/>
                <a:gd name="T89" fmla="*/ 802 h 1128"/>
                <a:gd name="T90" fmla="*/ 3 w 4"/>
                <a:gd name="T91" fmla="*/ 801 h 1128"/>
                <a:gd name="T92" fmla="*/ 4 w 4"/>
                <a:gd name="T93" fmla="*/ 804 h 1128"/>
                <a:gd name="T94" fmla="*/ 4 w 4"/>
                <a:gd name="T95" fmla="*/ 950 h 1128"/>
                <a:gd name="T96" fmla="*/ 2 w 4"/>
                <a:gd name="T97" fmla="*/ 950 h 1128"/>
                <a:gd name="T98" fmla="*/ 0 w 4"/>
                <a:gd name="T99" fmla="*/ 892 h 1128"/>
                <a:gd name="T100" fmla="*/ 3 w 4"/>
                <a:gd name="T101" fmla="*/ 891 h 1128"/>
                <a:gd name="T102" fmla="*/ 4 w 4"/>
                <a:gd name="T103" fmla="*/ 892 h 1128"/>
                <a:gd name="T104" fmla="*/ 4 w 4"/>
                <a:gd name="T105" fmla="*/ 1038 h 1128"/>
                <a:gd name="T106" fmla="*/ 0 w 4"/>
                <a:gd name="T107" fmla="*/ 1037 h 1128"/>
                <a:gd name="T108" fmla="*/ 2 w 4"/>
                <a:gd name="T109" fmla="*/ 980 h 1128"/>
                <a:gd name="T110" fmla="*/ 4 w 4"/>
                <a:gd name="T111" fmla="*/ 981 h 1128"/>
                <a:gd name="T112" fmla="*/ 4 w 4"/>
                <a:gd name="T113" fmla="*/ 1126 h 1128"/>
                <a:gd name="T114" fmla="*/ 3 w 4"/>
                <a:gd name="T115" fmla="*/ 1128 h 1128"/>
                <a:gd name="T116" fmla="*/ 0 w 4"/>
                <a:gd name="T117" fmla="*/ 1126 h 1128"/>
                <a:gd name="T118" fmla="*/ 2 w 4"/>
                <a:gd name="T119" fmla="*/ 1069 h 1128"/>
                <a:gd name="T120" fmla="*/ 4 w 4"/>
                <a:gd name="T121" fmla="*/ 1069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1128">
                  <a:moveTo>
                    <a:pt x="4" y="1"/>
                  </a:moveTo>
                  <a:lnTo>
                    <a:pt x="4" y="56"/>
                  </a:lnTo>
                  <a:lnTo>
                    <a:pt x="4" y="58"/>
                  </a:lnTo>
                  <a:lnTo>
                    <a:pt x="4" y="59"/>
                  </a:lnTo>
                  <a:lnTo>
                    <a:pt x="3" y="59"/>
                  </a:lnTo>
                  <a:lnTo>
                    <a:pt x="3" y="59"/>
                  </a:lnTo>
                  <a:lnTo>
                    <a:pt x="2" y="59"/>
                  </a:lnTo>
                  <a:lnTo>
                    <a:pt x="2" y="59"/>
                  </a:lnTo>
                  <a:lnTo>
                    <a:pt x="0" y="58"/>
                  </a:lnTo>
                  <a:lnTo>
                    <a:pt x="0" y="56"/>
                  </a:lnTo>
                  <a:lnTo>
                    <a:pt x="0" y="1"/>
                  </a:lnTo>
                  <a:lnTo>
                    <a:pt x="0" y="1"/>
                  </a:lnTo>
                  <a:lnTo>
                    <a:pt x="2" y="0"/>
                  </a:lnTo>
                  <a:lnTo>
                    <a:pt x="2" y="0"/>
                  </a:lnTo>
                  <a:lnTo>
                    <a:pt x="3" y="0"/>
                  </a:lnTo>
                  <a:lnTo>
                    <a:pt x="3" y="0"/>
                  </a:lnTo>
                  <a:lnTo>
                    <a:pt x="4" y="0"/>
                  </a:lnTo>
                  <a:lnTo>
                    <a:pt x="4" y="1"/>
                  </a:lnTo>
                  <a:lnTo>
                    <a:pt x="4" y="1"/>
                  </a:lnTo>
                  <a:lnTo>
                    <a:pt x="4" y="1"/>
                  </a:lnTo>
                  <a:close/>
                  <a:moveTo>
                    <a:pt x="4" y="90"/>
                  </a:moveTo>
                  <a:lnTo>
                    <a:pt x="4" y="146"/>
                  </a:lnTo>
                  <a:lnTo>
                    <a:pt x="4" y="147"/>
                  </a:lnTo>
                  <a:lnTo>
                    <a:pt x="4" y="147"/>
                  </a:lnTo>
                  <a:lnTo>
                    <a:pt x="3" y="148"/>
                  </a:lnTo>
                  <a:lnTo>
                    <a:pt x="2" y="147"/>
                  </a:lnTo>
                  <a:lnTo>
                    <a:pt x="0" y="147"/>
                  </a:lnTo>
                  <a:lnTo>
                    <a:pt x="0" y="146"/>
                  </a:lnTo>
                  <a:lnTo>
                    <a:pt x="0" y="90"/>
                  </a:lnTo>
                  <a:lnTo>
                    <a:pt x="0" y="90"/>
                  </a:lnTo>
                  <a:lnTo>
                    <a:pt x="2" y="89"/>
                  </a:lnTo>
                  <a:lnTo>
                    <a:pt x="2" y="89"/>
                  </a:lnTo>
                  <a:lnTo>
                    <a:pt x="3" y="89"/>
                  </a:lnTo>
                  <a:lnTo>
                    <a:pt x="3" y="89"/>
                  </a:lnTo>
                  <a:lnTo>
                    <a:pt x="4" y="89"/>
                  </a:lnTo>
                  <a:lnTo>
                    <a:pt x="4" y="90"/>
                  </a:lnTo>
                  <a:lnTo>
                    <a:pt x="4" y="90"/>
                  </a:lnTo>
                  <a:lnTo>
                    <a:pt x="4" y="90"/>
                  </a:lnTo>
                  <a:close/>
                  <a:moveTo>
                    <a:pt x="4" y="179"/>
                  </a:moveTo>
                  <a:lnTo>
                    <a:pt x="4" y="235"/>
                  </a:lnTo>
                  <a:lnTo>
                    <a:pt x="4" y="236"/>
                  </a:lnTo>
                  <a:lnTo>
                    <a:pt x="4" y="236"/>
                  </a:lnTo>
                  <a:lnTo>
                    <a:pt x="3" y="236"/>
                  </a:lnTo>
                  <a:lnTo>
                    <a:pt x="3" y="237"/>
                  </a:lnTo>
                  <a:lnTo>
                    <a:pt x="2" y="236"/>
                  </a:lnTo>
                  <a:lnTo>
                    <a:pt x="2" y="236"/>
                  </a:lnTo>
                  <a:lnTo>
                    <a:pt x="0" y="236"/>
                  </a:lnTo>
                  <a:lnTo>
                    <a:pt x="0" y="235"/>
                  </a:lnTo>
                  <a:lnTo>
                    <a:pt x="0" y="179"/>
                  </a:lnTo>
                  <a:lnTo>
                    <a:pt x="0" y="178"/>
                  </a:lnTo>
                  <a:lnTo>
                    <a:pt x="2" y="178"/>
                  </a:lnTo>
                  <a:lnTo>
                    <a:pt x="2" y="178"/>
                  </a:lnTo>
                  <a:lnTo>
                    <a:pt x="3" y="177"/>
                  </a:lnTo>
                  <a:lnTo>
                    <a:pt x="3" y="178"/>
                  </a:lnTo>
                  <a:lnTo>
                    <a:pt x="4" y="178"/>
                  </a:lnTo>
                  <a:lnTo>
                    <a:pt x="4" y="178"/>
                  </a:lnTo>
                  <a:lnTo>
                    <a:pt x="4" y="179"/>
                  </a:lnTo>
                  <a:lnTo>
                    <a:pt x="4" y="179"/>
                  </a:lnTo>
                  <a:close/>
                  <a:moveTo>
                    <a:pt x="4" y="269"/>
                  </a:moveTo>
                  <a:lnTo>
                    <a:pt x="4" y="324"/>
                  </a:lnTo>
                  <a:lnTo>
                    <a:pt x="4" y="324"/>
                  </a:lnTo>
                  <a:lnTo>
                    <a:pt x="4" y="326"/>
                  </a:lnTo>
                  <a:lnTo>
                    <a:pt x="3" y="326"/>
                  </a:lnTo>
                  <a:lnTo>
                    <a:pt x="2" y="326"/>
                  </a:lnTo>
                  <a:lnTo>
                    <a:pt x="0" y="324"/>
                  </a:lnTo>
                  <a:lnTo>
                    <a:pt x="0" y="324"/>
                  </a:lnTo>
                  <a:lnTo>
                    <a:pt x="0" y="269"/>
                  </a:lnTo>
                  <a:lnTo>
                    <a:pt x="0" y="268"/>
                  </a:lnTo>
                  <a:lnTo>
                    <a:pt x="2" y="268"/>
                  </a:lnTo>
                  <a:lnTo>
                    <a:pt x="3" y="266"/>
                  </a:lnTo>
                  <a:lnTo>
                    <a:pt x="4" y="268"/>
                  </a:lnTo>
                  <a:lnTo>
                    <a:pt x="4" y="268"/>
                  </a:lnTo>
                  <a:lnTo>
                    <a:pt x="4" y="269"/>
                  </a:lnTo>
                  <a:lnTo>
                    <a:pt x="4" y="269"/>
                  </a:lnTo>
                  <a:close/>
                  <a:moveTo>
                    <a:pt x="4" y="358"/>
                  </a:moveTo>
                  <a:lnTo>
                    <a:pt x="4" y="414"/>
                  </a:lnTo>
                  <a:lnTo>
                    <a:pt x="4" y="414"/>
                  </a:lnTo>
                  <a:lnTo>
                    <a:pt x="4" y="415"/>
                  </a:lnTo>
                  <a:lnTo>
                    <a:pt x="3" y="415"/>
                  </a:lnTo>
                  <a:lnTo>
                    <a:pt x="3" y="415"/>
                  </a:lnTo>
                  <a:lnTo>
                    <a:pt x="2" y="415"/>
                  </a:lnTo>
                  <a:lnTo>
                    <a:pt x="2" y="415"/>
                  </a:lnTo>
                  <a:lnTo>
                    <a:pt x="0" y="414"/>
                  </a:lnTo>
                  <a:lnTo>
                    <a:pt x="0" y="414"/>
                  </a:lnTo>
                  <a:lnTo>
                    <a:pt x="0" y="358"/>
                  </a:lnTo>
                  <a:lnTo>
                    <a:pt x="0" y="357"/>
                  </a:lnTo>
                  <a:lnTo>
                    <a:pt x="2" y="356"/>
                  </a:lnTo>
                  <a:lnTo>
                    <a:pt x="2" y="356"/>
                  </a:lnTo>
                  <a:lnTo>
                    <a:pt x="3" y="356"/>
                  </a:lnTo>
                  <a:lnTo>
                    <a:pt x="3" y="356"/>
                  </a:lnTo>
                  <a:lnTo>
                    <a:pt x="4" y="356"/>
                  </a:lnTo>
                  <a:lnTo>
                    <a:pt x="4" y="357"/>
                  </a:lnTo>
                  <a:lnTo>
                    <a:pt x="4" y="358"/>
                  </a:lnTo>
                  <a:lnTo>
                    <a:pt x="4" y="358"/>
                  </a:lnTo>
                  <a:close/>
                  <a:moveTo>
                    <a:pt x="4" y="446"/>
                  </a:moveTo>
                  <a:lnTo>
                    <a:pt x="4" y="502"/>
                  </a:lnTo>
                  <a:lnTo>
                    <a:pt x="4" y="503"/>
                  </a:lnTo>
                  <a:lnTo>
                    <a:pt x="4" y="504"/>
                  </a:lnTo>
                  <a:lnTo>
                    <a:pt x="3" y="504"/>
                  </a:lnTo>
                  <a:lnTo>
                    <a:pt x="3" y="504"/>
                  </a:lnTo>
                  <a:lnTo>
                    <a:pt x="2" y="504"/>
                  </a:lnTo>
                  <a:lnTo>
                    <a:pt x="2" y="504"/>
                  </a:lnTo>
                  <a:lnTo>
                    <a:pt x="0" y="503"/>
                  </a:lnTo>
                  <a:lnTo>
                    <a:pt x="0" y="502"/>
                  </a:lnTo>
                  <a:lnTo>
                    <a:pt x="0" y="446"/>
                  </a:lnTo>
                  <a:lnTo>
                    <a:pt x="0" y="446"/>
                  </a:lnTo>
                  <a:lnTo>
                    <a:pt x="2" y="445"/>
                  </a:lnTo>
                  <a:lnTo>
                    <a:pt x="2" y="445"/>
                  </a:lnTo>
                  <a:lnTo>
                    <a:pt x="3" y="445"/>
                  </a:lnTo>
                  <a:lnTo>
                    <a:pt x="3" y="445"/>
                  </a:lnTo>
                  <a:lnTo>
                    <a:pt x="4" y="445"/>
                  </a:lnTo>
                  <a:lnTo>
                    <a:pt x="4" y="446"/>
                  </a:lnTo>
                  <a:lnTo>
                    <a:pt x="4" y="446"/>
                  </a:lnTo>
                  <a:lnTo>
                    <a:pt x="4" y="446"/>
                  </a:lnTo>
                  <a:close/>
                  <a:moveTo>
                    <a:pt x="4" y="536"/>
                  </a:moveTo>
                  <a:lnTo>
                    <a:pt x="4" y="591"/>
                  </a:lnTo>
                  <a:lnTo>
                    <a:pt x="4" y="592"/>
                  </a:lnTo>
                  <a:lnTo>
                    <a:pt x="4" y="592"/>
                  </a:lnTo>
                  <a:lnTo>
                    <a:pt x="3" y="594"/>
                  </a:lnTo>
                  <a:lnTo>
                    <a:pt x="2" y="592"/>
                  </a:lnTo>
                  <a:lnTo>
                    <a:pt x="0" y="592"/>
                  </a:lnTo>
                  <a:lnTo>
                    <a:pt x="0" y="591"/>
                  </a:lnTo>
                  <a:lnTo>
                    <a:pt x="0" y="536"/>
                  </a:lnTo>
                  <a:lnTo>
                    <a:pt x="0" y="536"/>
                  </a:lnTo>
                  <a:lnTo>
                    <a:pt x="2" y="534"/>
                  </a:lnTo>
                  <a:lnTo>
                    <a:pt x="2" y="534"/>
                  </a:lnTo>
                  <a:lnTo>
                    <a:pt x="3" y="534"/>
                  </a:lnTo>
                  <a:lnTo>
                    <a:pt x="3" y="534"/>
                  </a:lnTo>
                  <a:lnTo>
                    <a:pt x="4" y="534"/>
                  </a:lnTo>
                  <a:lnTo>
                    <a:pt x="4" y="536"/>
                  </a:lnTo>
                  <a:lnTo>
                    <a:pt x="4" y="536"/>
                  </a:lnTo>
                  <a:lnTo>
                    <a:pt x="4" y="536"/>
                  </a:lnTo>
                  <a:close/>
                  <a:moveTo>
                    <a:pt x="4" y="625"/>
                  </a:moveTo>
                  <a:lnTo>
                    <a:pt x="4" y="681"/>
                  </a:lnTo>
                  <a:lnTo>
                    <a:pt x="4" y="682"/>
                  </a:lnTo>
                  <a:lnTo>
                    <a:pt x="4" y="682"/>
                  </a:lnTo>
                  <a:lnTo>
                    <a:pt x="3" y="682"/>
                  </a:lnTo>
                  <a:lnTo>
                    <a:pt x="3" y="683"/>
                  </a:lnTo>
                  <a:lnTo>
                    <a:pt x="2" y="682"/>
                  </a:lnTo>
                  <a:lnTo>
                    <a:pt x="2" y="682"/>
                  </a:lnTo>
                  <a:lnTo>
                    <a:pt x="0" y="682"/>
                  </a:lnTo>
                  <a:lnTo>
                    <a:pt x="0" y="681"/>
                  </a:lnTo>
                  <a:lnTo>
                    <a:pt x="0" y="625"/>
                  </a:lnTo>
                  <a:lnTo>
                    <a:pt x="0" y="624"/>
                  </a:lnTo>
                  <a:lnTo>
                    <a:pt x="2" y="624"/>
                  </a:lnTo>
                  <a:lnTo>
                    <a:pt x="2" y="624"/>
                  </a:lnTo>
                  <a:lnTo>
                    <a:pt x="3" y="623"/>
                  </a:lnTo>
                  <a:lnTo>
                    <a:pt x="3" y="624"/>
                  </a:lnTo>
                  <a:lnTo>
                    <a:pt x="4" y="624"/>
                  </a:lnTo>
                  <a:lnTo>
                    <a:pt x="4" y="624"/>
                  </a:lnTo>
                  <a:lnTo>
                    <a:pt x="4" y="625"/>
                  </a:lnTo>
                  <a:lnTo>
                    <a:pt x="4" y="625"/>
                  </a:lnTo>
                  <a:close/>
                  <a:moveTo>
                    <a:pt x="4" y="714"/>
                  </a:moveTo>
                  <a:lnTo>
                    <a:pt x="4" y="770"/>
                  </a:lnTo>
                  <a:lnTo>
                    <a:pt x="4" y="770"/>
                  </a:lnTo>
                  <a:lnTo>
                    <a:pt x="4" y="771"/>
                  </a:lnTo>
                  <a:lnTo>
                    <a:pt x="3" y="771"/>
                  </a:lnTo>
                  <a:lnTo>
                    <a:pt x="2" y="771"/>
                  </a:lnTo>
                  <a:lnTo>
                    <a:pt x="0" y="770"/>
                  </a:lnTo>
                  <a:lnTo>
                    <a:pt x="0" y="770"/>
                  </a:lnTo>
                  <a:lnTo>
                    <a:pt x="0" y="714"/>
                  </a:lnTo>
                  <a:lnTo>
                    <a:pt x="0" y="713"/>
                  </a:lnTo>
                  <a:lnTo>
                    <a:pt x="2" y="713"/>
                  </a:lnTo>
                  <a:lnTo>
                    <a:pt x="3" y="712"/>
                  </a:lnTo>
                  <a:lnTo>
                    <a:pt x="4" y="713"/>
                  </a:lnTo>
                  <a:lnTo>
                    <a:pt x="4" y="713"/>
                  </a:lnTo>
                  <a:lnTo>
                    <a:pt x="4" y="714"/>
                  </a:lnTo>
                  <a:lnTo>
                    <a:pt x="4" y="714"/>
                  </a:lnTo>
                  <a:close/>
                  <a:moveTo>
                    <a:pt x="4" y="804"/>
                  </a:moveTo>
                  <a:lnTo>
                    <a:pt x="4" y="859"/>
                  </a:lnTo>
                  <a:lnTo>
                    <a:pt x="4" y="859"/>
                  </a:lnTo>
                  <a:lnTo>
                    <a:pt x="4" y="860"/>
                  </a:lnTo>
                  <a:lnTo>
                    <a:pt x="3" y="860"/>
                  </a:lnTo>
                  <a:lnTo>
                    <a:pt x="3" y="860"/>
                  </a:lnTo>
                  <a:lnTo>
                    <a:pt x="2" y="860"/>
                  </a:lnTo>
                  <a:lnTo>
                    <a:pt x="2" y="860"/>
                  </a:lnTo>
                  <a:lnTo>
                    <a:pt x="0" y="859"/>
                  </a:lnTo>
                  <a:lnTo>
                    <a:pt x="0" y="859"/>
                  </a:lnTo>
                  <a:lnTo>
                    <a:pt x="0" y="804"/>
                  </a:lnTo>
                  <a:lnTo>
                    <a:pt x="0" y="802"/>
                  </a:lnTo>
                  <a:lnTo>
                    <a:pt x="2" y="801"/>
                  </a:lnTo>
                  <a:lnTo>
                    <a:pt x="2" y="801"/>
                  </a:lnTo>
                  <a:lnTo>
                    <a:pt x="3" y="801"/>
                  </a:lnTo>
                  <a:lnTo>
                    <a:pt x="3" y="801"/>
                  </a:lnTo>
                  <a:lnTo>
                    <a:pt x="4" y="801"/>
                  </a:lnTo>
                  <a:lnTo>
                    <a:pt x="4" y="802"/>
                  </a:lnTo>
                  <a:lnTo>
                    <a:pt x="4" y="804"/>
                  </a:lnTo>
                  <a:lnTo>
                    <a:pt x="4" y="804"/>
                  </a:lnTo>
                  <a:close/>
                  <a:moveTo>
                    <a:pt x="4" y="892"/>
                  </a:moveTo>
                  <a:lnTo>
                    <a:pt x="4" y="947"/>
                  </a:lnTo>
                  <a:lnTo>
                    <a:pt x="4" y="949"/>
                  </a:lnTo>
                  <a:lnTo>
                    <a:pt x="4" y="950"/>
                  </a:lnTo>
                  <a:lnTo>
                    <a:pt x="3" y="950"/>
                  </a:lnTo>
                  <a:lnTo>
                    <a:pt x="3" y="950"/>
                  </a:lnTo>
                  <a:lnTo>
                    <a:pt x="2" y="950"/>
                  </a:lnTo>
                  <a:lnTo>
                    <a:pt x="2" y="950"/>
                  </a:lnTo>
                  <a:lnTo>
                    <a:pt x="0" y="949"/>
                  </a:lnTo>
                  <a:lnTo>
                    <a:pt x="0" y="947"/>
                  </a:lnTo>
                  <a:lnTo>
                    <a:pt x="0" y="892"/>
                  </a:lnTo>
                  <a:lnTo>
                    <a:pt x="0" y="892"/>
                  </a:lnTo>
                  <a:lnTo>
                    <a:pt x="2" y="891"/>
                  </a:lnTo>
                  <a:lnTo>
                    <a:pt x="2" y="891"/>
                  </a:lnTo>
                  <a:lnTo>
                    <a:pt x="3" y="891"/>
                  </a:lnTo>
                  <a:lnTo>
                    <a:pt x="3" y="891"/>
                  </a:lnTo>
                  <a:lnTo>
                    <a:pt x="4" y="891"/>
                  </a:lnTo>
                  <a:lnTo>
                    <a:pt x="4" y="892"/>
                  </a:lnTo>
                  <a:lnTo>
                    <a:pt x="4" y="892"/>
                  </a:lnTo>
                  <a:lnTo>
                    <a:pt x="4" y="892"/>
                  </a:lnTo>
                  <a:close/>
                  <a:moveTo>
                    <a:pt x="4" y="981"/>
                  </a:moveTo>
                  <a:lnTo>
                    <a:pt x="4" y="1037"/>
                  </a:lnTo>
                  <a:lnTo>
                    <a:pt x="4" y="1038"/>
                  </a:lnTo>
                  <a:lnTo>
                    <a:pt x="4" y="1038"/>
                  </a:lnTo>
                  <a:lnTo>
                    <a:pt x="3" y="1039"/>
                  </a:lnTo>
                  <a:lnTo>
                    <a:pt x="2" y="1038"/>
                  </a:lnTo>
                  <a:lnTo>
                    <a:pt x="0" y="1038"/>
                  </a:lnTo>
                  <a:lnTo>
                    <a:pt x="0" y="1037"/>
                  </a:lnTo>
                  <a:lnTo>
                    <a:pt x="0" y="981"/>
                  </a:lnTo>
                  <a:lnTo>
                    <a:pt x="0" y="981"/>
                  </a:lnTo>
                  <a:lnTo>
                    <a:pt x="2" y="980"/>
                  </a:lnTo>
                  <a:lnTo>
                    <a:pt x="2" y="980"/>
                  </a:lnTo>
                  <a:lnTo>
                    <a:pt x="3" y="980"/>
                  </a:lnTo>
                  <a:lnTo>
                    <a:pt x="3" y="980"/>
                  </a:lnTo>
                  <a:lnTo>
                    <a:pt x="4" y="980"/>
                  </a:lnTo>
                  <a:lnTo>
                    <a:pt x="4" y="981"/>
                  </a:lnTo>
                  <a:lnTo>
                    <a:pt x="4" y="981"/>
                  </a:lnTo>
                  <a:lnTo>
                    <a:pt x="4" y="981"/>
                  </a:lnTo>
                  <a:close/>
                  <a:moveTo>
                    <a:pt x="4" y="1070"/>
                  </a:moveTo>
                  <a:lnTo>
                    <a:pt x="4" y="1126"/>
                  </a:lnTo>
                  <a:lnTo>
                    <a:pt x="4" y="1127"/>
                  </a:lnTo>
                  <a:lnTo>
                    <a:pt x="4" y="1127"/>
                  </a:lnTo>
                  <a:lnTo>
                    <a:pt x="3" y="1127"/>
                  </a:lnTo>
                  <a:lnTo>
                    <a:pt x="3" y="1128"/>
                  </a:lnTo>
                  <a:lnTo>
                    <a:pt x="2" y="1127"/>
                  </a:lnTo>
                  <a:lnTo>
                    <a:pt x="2" y="1127"/>
                  </a:lnTo>
                  <a:lnTo>
                    <a:pt x="0" y="1127"/>
                  </a:lnTo>
                  <a:lnTo>
                    <a:pt x="0" y="1126"/>
                  </a:lnTo>
                  <a:lnTo>
                    <a:pt x="0" y="1070"/>
                  </a:lnTo>
                  <a:lnTo>
                    <a:pt x="0" y="1069"/>
                  </a:lnTo>
                  <a:lnTo>
                    <a:pt x="2" y="1069"/>
                  </a:lnTo>
                  <a:lnTo>
                    <a:pt x="2" y="1069"/>
                  </a:lnTo>
                  <a:lnTo>
                    <a:pt x="3" y="1068"/>
                  </a:lnTo>
                  <a:lnTo>
                    <a:pt x="3" y="1069"/>
                  </a:lnTo>
                  <a:lnTo>
                    <a:pt x="4" y="1069"/>
                  </a:lnTo>
                  <a:lnTo>
                    <a:pt x="4" y="1069"/>
                  </a:lnTo>
                  <a:lnTo>
                    <a:pt x="4" y="1070"/>
                  </a:lnTo>
                  <a:lnTo>
                    <a:pt x="4" y="1070"/>
                  </a:lnTo>
                  <a:close/>
                </a:path>
              </a:pathLst>
            </a:custGeom>
            <a:solidFill>
              <a:srgbClr val="000000"/>
            </a:solidFill>
            <a:ln w="1588">
              <a:solidFill>
                <a:srgbClr val="000000"/>
              </a:solidFill>
              <a:prstDash val="solid"/>
              <a:round/>
              <a:headEnd/>
              <a:tailEnd/>
            </a:ln>
          </p:spPr>
          <p:txBody>
            <a:bodyPr/>
            <a:lstStyle/>
            <a:p>
              <a:endParaRPr lang="zh-CN" altLang="en-US" sz="1400" b="1"/>
            </a:p>
          </p:txBody>
        </p:sp>
        <p:sp>
          <p:nvSpPr>
            <p:cNvPr id="31" name="Line 45"/>
            <p:cNvSpPr>
              <a:spLocks noChangeShapeType="1"/>
            </p:cNvSpPr>
            <p:nvPr/>
          </p:nvSpPr>
          <p:spPr bwMode="auto">
            <a:xfrm flipV="1">
              <a:off x="1115" y="2707"/>
              <a:ext cx="223" cy="11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p>
          </p:txBody>
        </p:sp>
        <p:sp>
          <p:nvSpPr>
            <p:cNvPr id="32" name="Freeform 46"/>
            <p:cNvSpPr>
              <a:spLocks/>
            </p:cNvSpPr>
            <p:nvPr/>
          </p:nvSpPr>
          <p:spPr bwMode="auto">
            <a:xfrm>
              <a:off x="1292" y="2644"/>
              <a:ext cx="84" cy="92"/>
            </a:xfrm>
            <a:custGeom>
              <a:avLst/>
              <a:gdLst>
                <a:gd name="T0" fmla="*/ 59 w 84"/>
                <a:gd name="T1" fmla="*/ 0 h 92"/>
                <a:gd name="T2" fmla="*/ 84 w 84"/>
                <a:gd name="T3" fmla="*/ 92 h 92"/>
                <a:gd name="T4" fmla="*/ 80 w 84"/>
                <a:gd name="T5" fmla="*/ 88 h 92"/>
                <a:gd name="T6" fmla="*/ 75 w 84"/>
                <a:gd name="T7" fmla="*/ 86 h 92"/>
                <a:gd name="T8" fmla="*/ 69 w 84"/>
                <a:gd name="T9" fmla="*/ 83 h 92"/>
                <a:gd name="T10" fmla="*/ 65 w 84"/>
                <a:gd name="T11" fmla="*/ 80 h 92"/>
                <a:gd name="T12" fmla="*/ 60 w 84"/>
                <a:gd name="T13" fmla="*/ 78 h 92"/>
                <a:gd name="T14" fmla="*/ 54 w 84"/>
                <a:gd name="T15" fmla="*/ 77 h 92"/>
                <a:gd name="T16" fmla="*/ 50 w 84"/>
                <a:gd name="T17" fmla="*/ 75 h 92"/>
                <a:gd name="T18" fmla="*/ 44 w 84"/>
                <a:gd name="T19" fmla="*/ 73 h 92"/>
                <a:gd name="T20" fmla="*/ 39 w 84"/>
                <a:gd name="T21" fmla="*/ 73 h 92"/>
                <a:gd name="T22" fmla="*/ 33 w 84"/>
                <a:gd name="T23" fmla="*/ 72 h 92"/>
                <a:gd name="T24" fmla="*/ 28 w 84"/>
                <a:gd name="T25" fmla="*/ 72 h 92"/>
                <a:gd name="T26" fmla="*/ 22 w 84"/>
                <a:gd name="T27" fmla="*/ 72 h 92"/>
                <a:gd name="T28" fmla="*/ 17 w 84"/>
                <a:gd name="T29" fmla="*/ 72 h 92"/>
                <a:gd name="T30" fmla="*/ 11 w 84"/>
                <a:gd name="T31" fmla="*/ 73 h 92"/>
                <a:gd name="T32" fmla="*/ 6 w 84"/>
                <a:gd name="T33" fmla="*/ 75 h 92"/>
                <a:gd name="T34" fmla="*/ 0 w 84"/>
                <a:gd name="T35" fmla="*/ 76 h 92"/>
                <a:gd name="T36" fmla="*/ 0 w 84"/>
                <a:gd name="T37" fmla="*/ 76 h 92"/>
                <a:gd name="T38" fmla="*/ 59 w 84"/>
                <a:gd name="T39" fmla="*/ 0 h 92"/>
                <a:gd name="T40" fmla="*/ 59 w 84"/>
                <a:gd name="T4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92">
                  <a:moveTo>
                    <a:pt x="59" y="0"/>
                  </a:moveTo>
                  <a:lnTo>
                    <a:pt x="84" y="92"/>
                  </a:lnTo>
                  <a:lnTo>
                    <a:pt x="80" y="88"/>
                  </a:lnTo>
                  <a:lnTo>
                    <a:pt x="75" y="86"/>
                  </a:lnTo>
                  <a:lnTo>
                    <a:pt x="69" y="83"/>
                  </a:lnTo>
                  <a:lnTo>
                    <a:pt x="65" y="80"/>
                  </a:lnTo>
                  <a:lnTo>
                    <a:pt x="60" y="78"/>
                  </a:lnTo>
                  <a:lnTo>
                    <a:pt x="54" y="77"/>
                  </a:lnTo>
                  <a:lnTo>
                    <a:pt x="50" y="75"/>
                  </a:lnTo>
                  <a:lnTo>
                    <a:pt x="44" y="73"/>
                  </a:lnTo>
                  <a:lnTo>
                    <a:pt x="39" y="73"/>
                  </a:lnTo>
                  <a:lnTo>
                    <a:pt x="33" y="72"/>
                  </a:lnTo>
                  <a:lnTo>
                    <a:pt x="28" y="72"/>
                  </a:lnTo>
                  <a:lnTo>
                    <a:pt x="22" y="72"/>
                  </a:lnTo>
                  <a:lnTo>
                    <a:pt x="17" y="72"/>
                  </a:lnTo>
                  <a:lnTo>
                    <a:pt x="11" y="73"/>
                  </a:lnTo>
                  <a:lnTo>
                    <a:pt x="6" y="75"/>
                  </a:lnTo>
                  <a:lnTo>
                    <a:pt x="0" y="76"/>
                  </a:lnTo>
                  <a:lnTo>
                    <a:pt x="0" y="76"/>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p>
          </p:txBody>
        </p:sp>
        <p:sp>
          <p:nvSpPr>
            <p:cNvPr id="33" name="Rectangle 47"/>
            <p:cNvSpPr>
              <a:spLocks noChangeArrowheads="1"/>
            </p:cNvSpPr>
            <p:nvPr/>
          </p:nvSpPr>
          <p:spPr bwMode="auto">
            <a:xfrm>
              <a:off x="3256" y="2708"/>
              <a:ext cx="4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保护现场</a:t>
              </a:r>
              <a:endParaRPr lang="zh-CN" altLang="en-US" sz="1400" b="1">
                <a:latin typeface="楷体_GB2312" pitchFamily="49" charset="-122"/>
              </a:endParaRPr>
            </a:p>
          </p:txBody>
        </p:sp>
        <p:sp>
          <p:nvSpPr>
            <p:cNvPr id="34" name="Line 48"/>
            <p:cNvSpPr>
              <a:spLocks noChangeShapeType="1"/>
            </p:cNvSpPr>
            <p:nvPr/>
          </p:nvSpPr>
          <p:spPr bwMode="auto">
            <a:xfrm flipH="1">
              <a:off x="1522" y="3897"/>
              <a:ext cx="164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p>
          </p:txBody>
        </p:sp>
        <p:sp>
          <p:nvSpPr>
            <p:cNvPr id="35" name="Freeform 49"/>
            <p:cNvSpPr>
              <a:spLocks/>
            </p:cNvSpPr>
            <p:nvPr/>
          </p:nvSpPr>
          <p:spPr bwMode="auto">
            <a:xfrm>
              <a:off x="1457" y="3854"/>
              <a:ext cx="86" cy="86"/>
            </a:xfrm>
            <a:custGeom>
              <a:avLst/>
              <a:gdLst>
                <a:gd name="T0" fmla="*/ 0 w 86"/>
                <a:gd name="T1" fmla="*/ 43 h 86"/>
                <a:gd name="T2" fmla="*/ 86 w 86"/>
                <a:gd name="T3" fmla="*/ 0 h 86"/>
                <a:gd name="T4" fmla="*/ 83 w 86"/>
                <a:gd name="T5" fmla="*/ 6 h 86"/>
                <a:gd name="T6" fmla="*/ 81 w 86"/>
                <a:gd name="T7" fmla="*/ 11 h 86"/>
                <a:gd name="T8" fmla="*/ 79 w 86"/>
                <a:gd name="T9" fmla="*/ 17 h 86"/>
                <a:gd name="T10" fmla="*/ 78 w 86"/>
                <a:gd name="T11" fmla="*/ 21 h 86"/>
                <a:gd name="T12" fmla="*/ 77 w 86"/>
                <a:gd name="T13" fmla="*/ 27 h 86"/>
                <a:gd name="T14" fmla="*/ 76 w 86"/>
                <a:gd name="T15" fmla="*/ 33 h 86"/>
                <a:gd name="T16" fmla="*/ 76 w 86"/>
                <a:gd name="T17" fmla="*/ 38 h 86"/>
                <a:gd name="T18" fmla="*/ 76 w 86"/>
                <a:gd name="T19" fmla="*/ 43 h 86"/>
                <a:gd name="T20" fmla="*/ 76 w 86"/>
                <a:gd name="T21" fmla="*/ 49 h 86"/>
                <a:gd name="T22" fmla="*/ 76 w 86"/>
                <a:gd name="T23" fmla="*/ 55 h 86"/>
                <a:gd name="T24" fmla="*/ 77 w 86"/>
                <a:gd name="T25" fmla="*/ 60 h 86"/>
                <a:gd name="T26" fmla="*/ 78 w 86"/>
                <a:gd name="T27" fmla="*/ 65 h 86"/>
                <a:gd name="T28" fmla="*/ 79 w 86"/>
                <a:gd name="T29" fmla="*/ 71 h 86"/>
                <a:gd name="T30" fmla="*/ 81 w 86"/>
                <a:gd name="T31" fmla="*/ 76 h 86"/>
                <a:gd name="T32" fmla="*/ 83 w 86"/>
                <a:gd name="T33" fmla="*/ 82 h 86"/>
                <a:gd name="T34" fmla="*/ 86 w 86"/>
                <a:gd name="T35" fmla="*/ 86 h 86"/>
                <a:gd name="T36" fmla="*/ 86 w 86"/>
                <a:gd name="T37" fmla="*/ 86 h 86"/>
                <a:gd name="T38" fmla="*/ 0 w 86"/>
                <a:gd name="T39" fmla="*/ 43 h 86"/>
                <a:gd name="T40" fmla="*/ 0 w 86"/>
                <a:gd name="T4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6">
                  <a:moveTo>
                    <a:pt x="0" y="43"/>
                  </a:moveTo>
                  <a:lnTo>
                    <a:pt x="86" y="0"/>
                  </a:lnTo>
                  <a:lnTo>
                    <a:pt x="83" y="6"/>
                  </a:lnTo>
                  <a:lnTo>
                    <a:pt x="81" y="11"/>
                  </a:lnTo>
                  <a:lnTo>
                    <a:pt x="79" y="17"/>
                  </a:lnTo>
                  <a:lnTo>
                    <a:pt x="78" y="21"/>
                  </a:lnTo>
                  <a:lnTo>
                    <a:pt x="77" y="27"/>
                  </a:lnTo>
                  <a:lnTo>
                    <a:pt x="76" y="33"/>
                  </a:lnTo>
                  <a:lnTo>
                    <a:pt x="76" y="38"/>
                  </a:lnTo>
                  <a:lnTo>
                    <a:pt x="76" y="43"/>
                  </a:lnTo>
                  <a:lnTo>
                    <a:pt x="76" y="49"/>
                  </a:lnTo>
                  <a:lnTo>
                    <a:pt x="76" y="55"/>
                  </a:lnTo>
                  <a:lnTo>
                    <a:pt x="77" y="60"/>
                  </a:lnTo>
                  <a:lnTo>
                    <a:pt x="78" y="65"/>
                  </a:lnTo>
                  <a:lnTo>
                    <a:pt x="79" y="71"/>
                  </a:lnTo>
                  <a:lnTo>
                    <a:pt x="81" y="76"/>
                  </a:lnTo>
                  <a:lnTo>
                    <a:pt x="83" y="82"/>
                  </a:lnTo>
                  <a:lnTo>
                    <a:pt x="86" y="86"/>
                  </a:lnTo>
                  <a:lnTo>
                    <a:pt x="86" y="86"/>
                  </a:lnTo>
                  <a:lnTo>
                    <a:pt x="0" y="4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p>
          </p:txBody>
        </p:sp>
        <p:sp>
          <p:nvSpPr>
            <p:cNvPr id="36" name="Rectangle 50"/>
            <p:cNvSpPr>
              <a:spLocks noChangeArrowheads="1"/>
            </p:cNvSpPr>
            <p:nvPr/>
          </p:nvSpPr>
          <p:spPr bwMode="auto">
            <a:xfrm>
              <a:off x="1198" y="3848"/>
              <a:ext cx="2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a:solidFill>
                    <a:srgbClr val="000000"/>
                  </a:solidFill>
                  <a:latin typeface="楷体_GB2312" pitchFamily="49" charset="-122"/>
                </a:rPr>
                <a:t>断点</a:t>
              </a:r>
              <a:endParaRPr lang="zh-CN" altLang="en-US" sz="1400" b="1">
                <a:latin typeface="楷体_GB2312" pitchFamily="49" charset="-122"/>
              </a:endParaRPr>
            </a:p>
          </p:txBody>
        </p:sp>
        <p:sp>
          <p:nvSpPr>
            <p:cNvPr id="37" name="Rectangle 51"/>
            <p:cNvSpPr>
              <a:spLocks noChangeArrowheads="1"/>
            </p:cNvSpPr>
            <p:nvPr/>
          </p:nvSpPr>
          <p:spPr bwMode="auto">
            <a:xfrm>
              <a:off x="1809" y="2421"/>
              <a:ext cx="67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中断响应周期</a:t>
              </a:r>
              <a:endParaRPr lang="zh-CN" altLang="en-US" sz="1400" b="1" dirty="0">
                <a:latin typeface="楷体_GB2312" pitchFamily="49" charset="-122"/>
              </a:endParaRPr>
            </a:p>
          </p:txBody>
        </p:sp>
        <p:sp>
          <p:nvSpPr>
            <p:cNvPr id="38" name="Rectangle 52"/>
            <p:cNvSpPr>
              <a:spLocks noChangeArrowheads="1"/>
            </p:cNvSpPr>
            <p:nvPr/>
          </p:nvSpPr>
          <p:spPr bwMode="auto">
            <a:xfrm>
              <a:off x="3079" y="2421"/>
              <a:ext cx="67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533400" algn="l"/>
                </a:tabLst>
              </a:pPr>
              <a:r>
                <a:rPr lang="zh-CN" altLang="en-US" sz="1400" b="1" dirty="0">
                  <a:solidFill>
                    <a:srgbClr val="000000"/>
                  </a:solidFill>
                  <a:latin typeface="楷体_GB2312" pitchFamily="49" charset="-122"/>
                </a:rPr>
                <a:t>中断服务程序</a:t>
              </a:r>
              <a:endParaRPr lang="zh-CN" altLang="en-US" sz="1400" b="1" dirty="0">
                <a:latin typeface="楷体_GB2312" pitchFamily="49" charset="-122"/>
              </a:endParaRPr>
            </a:p>
          </p:txBody>
        </p:sp>
        <p:sp>
          <p:nvSpPr>
            <p:cNvPr id="39" name="Line 53"/>
            <p:cNvSpPr>
              <a:spLocks noChangeShapeType="1"/>
            </p:cNvSpPr>
            <p:nvPr/>
          </p:nvSpPr>
          <p:spPr bwMode="auto">
            <a:xfrm flipV="1">
              <a:off x="2835" y="2681"/>
              <a:ext cx="315" cy="103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p>
          </p:txBody>
        </p:sp>
        <p:sp>
          <p:nvSpPr>
            <p:cNvPr id="40" name="Freeform 54"/>
            <p:cNvSpPr>
              <a:spLocks/>
            </p:cNvSpPr>
            <p:nvPr/>
          </p:nvSpPr>
          <p:spPr bwMode="auto">
            <a:xfrm>
              <a:off x="3104" y="2620"/>
              <a:ext cx="81" cy="94"/>
            </a:xfrm>
            <a:custGeom>
              <a:avLst/>
              <a:gdLst>
                <a:gd name="T0" fmla="*/ 66 w 81"/>
                <a:gd name="T1" fmla="*/ 0 h 94"/>
                <a:gd name="T2" fmla="*/ 81 w 81"/>
                <a:gd name="T3" fmla="*/ 94 h 94"/>
                <a:gd name="T4" fmla="*/ 73 w 81"/>
                <a:gd name="T5" fmla="*/ 87 h 94"/>
                <a:gd name="T6" fmla="*/ 64 w 81"/>
                <a:gd name="T7" fmla="*/ 81 h 94"/>
                <a:gd name="T8" fmla="*/ 59 w 81"/>
                <a:gd name="T9" fmla="*/ 78 h 94"/>
                <a:gd name="T10" fmla="*/ 54 w 81"/>
                <a:gd name="T11" fmla="*/ 75 h 94"/>
                <a:gd name="T12" fmla="*/ 49 w 81"/>
                <a:gd name="T13" fmla="*/ 74 h 94"/>
                <a:gd name="T14" fmla="*/ 44 w 81"/>
                <a:gd name="T15" fmla="*/ 72 h 94"/>
                <a:gd name="T16" fmla="*/ 38 w 81"/>
                <a:gd name="T17" fmla="*/ 71 h 94"/>
                <a:gd name="T18" fmla="*/ 34 w 81"/>
                <a:gd name="T19" fmla="*/ 70 h 94"/>
                <a:gd name="T20" fmla="*/ 28 w 81"/>
                <a:gd name="T21" fmla="*/ 68 h 94"/>
                <a:gd name="T22" fmla="*/ 22 w 81"/>
                <a:gd name="T23" fmla="*/ 68 h 94"/>
                <a:gd name="T24" fmla="*/ 16 w 81"/>
                <a:gd name="T25" fmla="*/ 67 h 94"/>
                <a:gd name="T26" fmla="*/ 12 w 81"/>
                <a:gd name="T27" fmla="*/ 68 h 94"/>
                <a:gd name="T28" fmla="*/ 6 w 81"/>
                <a:gd name="T29" fmla="*/ 68 h 94"/>
                <a:gd name="T30" fmla="*/ 0 w 81"/>
                <a:gd name="T31" fmla="*/ 70 h 94"/>
                <a:gd name="T32" fmla="*/ 0 w 81"/>
                <a:gd name="T33" fmla="*/ 70 h 94"/>
                <a:gd name="T34" fmla="*/ 66 w 81"/>
                <a:gd name="T35" fmla="*/ 0 h 94"/>
                <a:gd name="T36" fmla="*/ 66 w 81"/>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94">
                  <a:moveTo>
                    <a:pt x="66" y="0"/>
                  </a:moveTo>
                  <a:lnTo>
                    <a:pt x="81" y="94"/>
                  </a:lnTo>
                  <a:lnTo>
                    <a:pt x="73" y="87"/>
                  </a:lnTo>
                  <a:lnTo>
                    <a:pt x="64" y="81"/>
                  </a:lnTo>
                  <a:lnTo>
                    <a:pt x="59" y="78"/>
                  </a:lnTo>
                  <a:lnTo>
                    <a:pt x="54" y="75"/>
                  </a:lnTo>
                  <a:lnTo>
                    <a:pt x="49" y="74"/>
                  </a:lnTo>
                  <a:lnTo>
                    <a:pt x="44" y="72"/>
                  </a:lnTo>
                  <a:lnTo>
                    <a:pt x="38" y="71"/>
                  </a:lnTo>
                  <a:lnTo>
                    <a:pt x="34" y="70"/>
                  </a:lnTo>
                  <a:lnTo>
                    <a:pt x="28" y="68"/>
                  </a:lnTo>
                  <a:lnTo>
                    <a:pt x="22" y="68"/>
                  </a:lnTo>
                  <a:lnTo>
                    <a:pt x="16" y="67"/>
                  </a:lnTo>
                  <a:lnTo>
                    <a:pt x="12" y="68"/>
                  </a:lnTo>
                  <a:lnTo>
                    <a:pt x="6" y="68"/>
                  </a:lnTo>
                  <a:lnTo>
                    <a:pt x="0" y="70"/>
                  </a:lnTo>
                  <a:lnTo>
                    <a:pt x="0" y="70"/>
                  </a:lnTo>
                  <a:lnTo>
                    <a:pt x="66" y="0"/>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p>
          </p:txBody>
        </p:sp>
      </p:grpSp>
      <p:sp>
        <p:nvSpPr>
          <p:cNvPr id="45" name="圆角矩形标注 44"/>
          <p:cNvSpPr/>
          <p:nvPr/>
        </p:nvSpPr>
        <p:spPr>
          <a:xfrm>
            <a:off x="4510110" y="5408307"/>
            <a:ext cx="1843355" cy="1230491"/>
          </a:xfrm>
          <a:prstGeom prst="wedgeRoundRectCallout">
            <a:avLst>
              <a:gd name="adj1" fmla="val -45205"/>
              <a:gd name="adj2" fmla="val -1705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FF0000"/>
                </a:solidFill>
              </a:rPr>
              <a:t>在保护</a:t>
            </a:r>
            <a:r>
              <a:rPr lang="zh-CN" altLang="en-US" dirty="0" smtClean="0">
                <a:solidFill>
                  <a:srgbClr val="FF0000"/>
                </a:solidFill>
              </a:rPr>
              <a:t>现场之后，为了实现中断嵌套，需要开中断。</a:t>
            </a:r>
            <a:endParaRPr lang="en-US" altLang="zh-CN" dirty="0">
              <a:solidFill>
                <a:srgbClr val="FF0000"/>
              </a:solidFill>
            </a:endParaRPr>
          </a:p>
        </p:txBody>
      </p:sp>
      <p:sp>
        <p:nvSpPr>
          <p:cNvPr id="46" name="矩形 45"/>
          <p:cNvSpPr/>
          <p:nvPr/>
        </p:nvSpPr>
        <p:spPr>
          <a:xfrm>
            <a:off x="6121443" y="2784036"/>
            <a:ext cx="2376264" cy="13953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一</a:t>
            </a:r>
            <a:r>
              <a:rPr lang="zh-CN" altLang="en-US" b="1" dirty="0" smtClean="0"/>
              <a:t>个中断类型号对应一个中断服务子程序</a:t>
            </a:r>
            <a:endParaRPr lang="zh-CN" altLang="en-US" b="1" dirty="0"/>
          </a:p>
        </p:txBody>
      </p:sp>
    </p:spTree>
    <p:extLst>
      <p:ext uri="{BB962C8B-B14F-4D97-AF65-F5344CB8AC3E}">
        <p14:creationId xmlns:p14="http://schemas.microsoft.com/office/powerpoint/2010/main" val="417909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412776"/>
            <a:ext cx="7561262"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800000"/>
                </a:solidFill>
              </a:rPr>
              <a:t>二、中断返回指令</a:t>
            </a:r>
            <a:r>
              <a:rPr lang="en-US" altLang="zh-CN" sz="2800" dirty="0">
                <a:solidFill>
                  <a:srgbClr val="800000"/>
                </a:solidFill>
              </a:rPr>
              <a:t>IRET</a:t>
            </a:r>
          </a:p>
          <a:p>
            <a:pPr eaLnBrk="1" hangingPunct="1"/>
            <a:endParaRPr lang="en-US" altLang="zh-CN" sz="2800" dirty="0">
              <a:solidFill>
                <a:srgbClr val="000000"/>
              </a:solidFill>
            </a:endParaRPr>
          </a:p>
          <a:p>
            <a:pPr eaLnBrk="1" hangingPunct="1"/>
            <a:r>
              <a:rPr lang="zh-CN" altLang="en-US" sz="2800" dirty="0">
                <a:solidFill>
                  <a:srgbClr val="000000"/>
                </a:solidFill>
              </a:rPr>
              <a:t>中断返回指令</a:t>
            </a:r>
            <a:r>
              <a:rPr lang="en-US" altLang="zh-CN" sz="2800" dirty="0">
                <a:solidFill>
                  <a:srgbClr val="000000"/>
                </a:solidFill>
              </a:rPr>
              <a:t>IRET</a:t>
            </a:r>
            <a:r>
              <a:rPr lang="zh-CN" altLang="en-US" sz="2800" dirty="0">
                <a:solidFill>
                  <a:srgbClr val="000000"/>
                </a:solidFill>
              </a:rPr>
              <a:t>（</a:t>
            </a:r>
            <a:r>
              <a:rPr lang="en-US" altLang="zh-CN" sz="2800" dirty="0">
                <a:solidFill>
                  <a:srgbClr val="000000"/>
                </a:solidFill>
              </a:rPr>
              <a:t>Interrupt return</a:t>
            </a:r>
            <a:r>
              <a:rPr lang="zh-CN" altLang="en-US" sz="2800" dirty="0">
                <a:solidFill>
                  <a:srgbClr val="000000"/>
                </a:solidFill>
              </a:rPr>
              <a:t>）的格式为：</a:t>
            </a:r>
          </a:p>
          <a:p>
            <a:pPr eaLnBrk="1" hangingPunct="1"/>
            <a:r>
              <a:rPr lang="zh-CN" altLang="en-US" sz="2800" dirty="0">
                <a:solidFill>
                  <a:srgbClr val="000000"/>
                </a:solidFill>
              </a:rPr>
              <a:t>		</a:t>
            </a:r>
            <a:r>
              <a:rPr lang="en-US" altLang="zh-CN" sz="2800" dirty="0"/>
              <a:t>IRET</a:t>
            </a:r>
          </a:p>
          <a:p>
            <a:pPr eaLnBrk="1" hangingPunct="1"/>
            <a:r>
              <a:rPr lang="zh-CN" altLang="en-US" sz="2800" dirty="0">
                <a:solidFill>
                  <a:srgbClr val="000000"/>
                </a:solidFill>
              </a:rPr>
              <a:t>表示从中断服务子程序返回主程序。执行该指令时，会完成</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CS</a:t>
            </a:r>
            <a:r>
              <a:rPr lang="zh-CN" altLang="en-US" sz="2800" dirty="0">
                <a:solidFill>
                  <a:srgbClr val="000000"/>
                </a:solidFill>
              </a:rPr>
              <a:t>、</a:t>
            </a:r>
            <a:r>
              <a:rPr lang="en-US" altLang="zh-CN" sz="2800" dirty="0">
                <a:solidFill>
                  <a:srgbClr val="000000"/>
                </a:solidFill>
              </a:rPr>
              <a:t>PSW</a:t>
            </a:r>
            <a:r>
              <a:rPr lang="zh-CN" altLang="en-US" sz="2800" dirty="0">
                <a:solidFill>
                  <a:srgbClr val="000000"/>
                </a:solidFill>
              </a:rPr>
              <a:t>的出栈操作，其次序与</a:t>
            </a:r>
            <a:r>
              <a:rPr lang="en-US" altLang="zh-CN" sz="2800" dirty="0">
                <a:solidFill>
                  <a:srgbClr val="000000"/>
                </a:solidFill>
              </a:rPr>
              <a:t>INT  n </a:t>
            </a:r>
            <a:r>
              <a:rPr lang="zh-CN" altLang="en-US" sz="2800" dirty="0">
                <a:solidFill>
                  <a:srgbClr val="000000"/>
                </a:solidFill>
              </a:rPr>
              <a:t>指令的入栈次序相反。由于修改了</a:t>
            </a:r>
            <a:r>
              <a:rPr lang="en-US" altLang="zh-CN" sz="2800" dirty="0">
                <a:solidFill>
                  <a:srgbClr val="000000"/>
                </a:solidFill>
              </a:rPr>
              <a:t>IP</a:t>
            </a:r>
            <a:r>
              <a:rPr lang="zh-CN" altLang="en-US" sz="2800" dirty="0">
                <a:solidFill>
                  <a:srgbClr val="000000"/>
                </a:solidFill>
              </a:rPr>
              <a:t>和</a:t>
            </a:r>
            <a:r>
              <a:rPr lang="en-US" altLang="zh-CN" sz="2800" dirty="0">
                <a:solidFill>
                  <a:srgbClr val="000000"/>
                </a:solidFill>
              </a:rPr>
              <a:t>CS</a:t>
            </a:r>
            <a:r>
              <a:rPr lang="zh-CN" altLang="en-US" sz="2800" dirty="0">
                <a:solidFill>
                  <a:srgbClr val="000000"/>
                </a:solidFill>
              </a:rPr>
              <a:t>的内容，从而实现的程序的返回功能。	 </a:t>
            </a:r>
          </a:p>
        </p:txBody>
      </p:sp>
    </p:spTree>
    <p:extLst>
      <p:ext uri="{BB962C8B-B14F-4D97-AF65-F5344CB8AC3E}">
        <p14:creationId xmlns:p14="http://schemas.microsoft.com/office/powerpoint/2010/main" val="362245429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20648" y="1223159"/>
            <a:ext cx="7848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t>INT 	n</a:t>
            </a:r>
          </a:p>
          <a:p>
            <a:pPr eaLnBrk="1" hangingPunct="1"/>
            <a:r>
              <a:rPr lang="zh-CN" altLang="en-US" sz="2800" dirty="0">
                <a:solidFill>
                  <a:srgbClr val="000000"/>
                </a:solidFill>
              </a:rPr>
              <a:t>这表示调用第</a:t>
            </a:r>
            <a:r>
              <a:rPr lang="en-US" altLang="zh-CN" sz="2800" dirty="0">
                <a:solidFill>
                  <a:srgbClr val="000000"/>
                </a:solidFill>
              </a:rPr>
              <a:t>n</a:t>
            </a:r>
            <a:r>
              <a:rPr lang="zh-CN" altLang="en-US" sz="2800" dirty="0">
                <a:solidFill>
                  <a:srgbClr val="000000"/>
                </a:solidFill>
              </a:rPr>
              <a:t>号中断，</a:t>
            </a:r>
            <a:r>
              <a:rPr lang="en-US" altLang="zh-CN" sz="2800" dirty="0">
                <a:solidFill>
                  <a:srgbClr val="FF0000"/>
                </a:solidFill>
              </a:rPr>
              <a:t>n</a:t>
            </a:r>
            <a:r>
              <a:rPr lang="zh-CN" altLang="en-US" sz="2800" dirty="0">
                <a:solidFill>
                  <a:srgbClr val="FF0000"/>
                </a:solidFill>
              </a:rPr>
              <a:t>为中断类型号</a:t>
            </a:r>
            <a:endParaRPr lang="zh-CN" altLang="en-US" sz="2800" dirty="0">
              <a:solidFill>
                <a:srgbClr val="800000"/>
              </a:solidFill>
            </a:endParaRPr>
          </a:p>
        </p:txBody>
      </p:sp>
      <p:cxnSp>
        <p:nvCxnSpPr>
          <p:cNvPr id="5" name="直接连接符 4"/>
          <p:cNvCxnSpPr/>
          <p:nvPr/>
        </p:nvCxnSpPr>
        <p:spPr>
          <a:xfrm>
            <a:off x="827584" y="2177266"/>
            <a:ext cx="59766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1475656" y="2177266"/>
            <a:ext cx="1800200" cy="8916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815916" y="2177266"/>
            <a:ext cx="0" cy="8916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716016" y="2200993"/>
            <a:ext cx="1728192" cy="87492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467544" y="3068960"/>
            <a:ext cx="2195168" cy="864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中断类型号</a:t>
            </a:r>
            <a:endParaRPr lang="zh-CN" altLang="en-US" sz="2000" b="1" dirty="0">
              <a:solidFill>
                <a:srgbClr val="FF0000"/>
              </a:solidFill>
            </a:endParaRPr>
          </a:p>
        </p:txBody>
      </p:sp>
      <p:sp>
        <p:nvSpPr>
          <p:cNvPr id="14" name="圆角矩形 13"/>
          <p:cNvSpPr/>
          <p:nvPr/>
        </p:nvSpPr>
        <p:spPr>
          <a:xfrm>
            <a:off x="3131840" y="3075919"/>
            <a:ext cx="2195168" cy="864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中断</a:t>
            </a:r>
            <a:r>
              <a:rPr lang="zh-CN" altLang="en-US" b="1" dirty="0">
                <a:solidFill>
                  <a:srgbClr val="FF0000"/>
                </a:solidFill>
              </a:rPr>
              <a:t>向量</a:t>
            </a:r>
          </a:p>
        </p:txBody>
      </p:sp>
      <p:sp>
        <p:nvSpPr>
          <p:cNvPr id="15" name="圆角矩形 14"/>
          <p:cNvSpPr/>
          <p:nvPr/>
        </p:nvSpPr>
        <p:spPr>
          <a:xfrm>
            <a:off x="5706664" y="3075919"/>
            <a:ext cx="2195168" cy="864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中断向量 表</a:t>
            </a:r>
            <a:endParaRPr lang="zh-CN" altLang="en-US" b="1" dirty="0">
              <a:solidFill>
                <a:srgbClr val="FF0000"/>
              </a:solidFill>
            </a:endParaRPr>
          </a:p>
        </p:txBody>
      </p:sp>
    </p:spTree>
    <p:extLst>
      <p:ext uri="{BB962C8B-B14F-4D97-AF65-F5344CB8AC3E}">
        <p14:creationId xmlns:p14="http://schemas.microsoft.com/office/powerpoint/2010/main" val="36340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6"/>
          <p:cNvSpPr txBox="1">
            <a:spLocks noChangeArrowheads="1"/>
          </p:cNvSpPr>
          <p:nvPr/>
        </p:nvSpPr>
        <p:spPr bwMode="auto">
          <a:xfrm>
            <a:off x="554571" y="1268760"/>
            <a:ext cx="34559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FF0000"/>
                </a:solidFill>
                <a:latin typeface="楷体_GB2312" pitchFamily="49" charset="-122"/>
              </a:rPr>
              <a:t>●中断类型号 </a:t>
            </a:r>
          </a:p>
        </p:txBody>
      </p:sp>
      <p:sp>
        <p:nvSpPr>
          <p:cNvPr id="4" name="Rectangle 8"/>
          <p:cNvSpPr>
            <a:spLocks noChangeArrowheads="1"/>
          </p:cNvSpPr>
          <p:nvPr/>
        </p:nvSpPr>
        <p:spPr bwMode="auto">
          <a:xfrm>
            <a:off x="179512" y="1849119"/>
            <a:ext cx="85109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chemeClr val="tx1"/>
                </a:solidFill>
                <a:latin typeface="楷体_GB2312" pitchFamily="49" charset="-122"/>
              </a:rPr>
              <a:t>   </a:t>
            </a:r>
            <a:r>
              <a:rPr lang="zh-CN" altLang="en-US" sz="2800" b="1" dirty="0">
                <a:solidFill>
                  <a:schemeClr val="tx1"/>
                </a:solidFill>
                <a:latin typeface="楷体_GB2312" pitchFamily="49" charset="-122"/>
              </a:rPr>
              <a:t>为了能使</a:t>
            </a:r>
            <a:r>
              <a:rPr lang="en-US" altLang="zh-CN" sz="2800" b="1" dirty="0">
                <a:solidFill>
                  <a:schemeClr val="tx1"/>
                </a:solidFill>
                <a:latin typeface="楷体_GB2312" pitchFamily="49" charset="-122"/>
              </a:rPr>
              <a:t>CPU</a:t>
            </a:r>
            <a:r>
              <a:rPr lang="zh-CN" altLang="en-US" sz="2800" b="1" dirty="0">
                <a:solidFill>
                  <a:schemeClr val="tx1"/>
                </a:solidFill>
                <a:latin typeface="楷体_GB2312" pitchFamily="49" charset="-122"/>
              </a:rPr>
              <a:t>识别中断源，从而能正确地转向该中断源对应的中断服务程序入口，通常用若干位二进制编码来给中断源编号，该编号称为中断类型号。</a:t>
            </a:r>
          </a:p>
        </p:txBody>
      </p:sp>
      <p:sp>
        <p:nvSpPr>
          <p:cNvPr id="5" name="Text Box 6"/>
          <p:cNvSpPr txBox="1">
            <a:spLocks noChangeArrowheads="1"/>
          </p:cNvSpPr>
          <p:nvPr/>
        </p:nvSpPr>
        <p:spPr bwMode="auto">
          <a:xfrm>
            <a:off x="489129" y="3218419"/>
            <a:ext cx="34559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FF0000"/>
                </a:solidFill>
                <a:latin typeface="楷体_GB2312" pitchFamily="49" charset="-122"/>
              </a:rPr>
              <a:t>●</a:t>
            </a:r>
            <a:r>
              <a:rPr lang="zh-CN" altLang="en-US" sz="3200" b="1" dirty="0" smtClean="0">
                <a:solidFill>
                  <a:srgbClr val="FF0000"/>
                </a:solidFill>
                <a:latin typeface="楷体_GB2312" pitchFamily="49" charset="-122"/>
              </a:rPr>
              <a:t>中断</a:t>
            </a:r>
            <a:r>
              <a:rPr lang="zh-CN" altLang="en-US" sz="3200" b="1" dirty="0">
                <a:solidFill>
                  <a:srgbClr val="FF0000"/>
                </a:solidFill>
                <a:latin typeface="楷体_GB2312" pitchFamily="49" charset="-122"/>
              </a:rPr>
              <a:t>向量表</a:t>
            </a:r>
          </a:p>
        </p:txBody>
      </p:sp>
      <p:sp>
        <p:nvSpPr>
          <p:cNvPr id="6" name="Rectangle 8"/>
          <p:cNvSpPr>
            <a:spLocks noChangeArrowheads="1"/>
          </p:cNvSpPr>
          <p:nvPr/>
        </p:nvSpPr>
        <p:spPr bwMode="auto">
          <a:xfrm>
            <a:off x="480603" y="3725743"/>
            <a:ext cx="64826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chemeClr val="tx1"/>
                </a:solidFill>
                <a:latin typeface="楷体_GB2312" pitchFamily="49" charset="-122"/>
              </a:rPr>
              <a:t>   </a:t>
            </a:r>
            <a:r>
              <a:rPr lang="zh-CN" altLang="en-US" sz="2800" b="1" dirty="0">
                <a:solidFill>
                  <a:srgbClr val="FF6600"/>
                </a:solidFill>
                <a:latin typeface="楷体_GB2312" pitchFamily="49" charset="-122"/>
              </a:rPr>
              <a:t>存储器从</a:t>
            </a:r>
            <a:r>
              <a:rPr lang="en-US" altLang="zh-CN" sz="2800" b="1" dirty="0">
                <a:solidFill>
                  <a:srgbClr val="FF6600"/>
                </a:solidFill>
                <a:latin typeface="楷体_GB2312" pitchFamily="49" charset="-122"/>
              </a:rPr>
              <a:t>00000H</a:t>
            </a:r>
            <a:r>
              <a:rPr lang="zh-CN" altLang="en-US" sz="2800" b="1" dirty="0">
                <a:solidFill>
                  <a:srgbClr val="FF6600"/>
                </a:solidFill>
                <a:latin typeface="楷体_GB2312" pitchFamily="49" charset="-122"/>
              </a:rPr>
              <a:t>开始的最低地址区的</a:t>
            </a:r>
            <a:r>
              <a:rPr lang="en-US" altLang="zh-CN" sz="2800" b="1" dirty="0">
                <a:solidFill>
                  <a:srgbClr val="FF6600"/>
                </a:solidFill>
                <a:latin typeface="楷体_GB2312" pitchFamily="49" charset="-122"/>
              </a:rPr>
              <a:t>1024</a:t>
            </a:r>
            <a:r>
              <a:rPr lang="zh-CN" altLang="en-US" sz="2800" b="1" dirty="0">
                <a:solidFill>
                  <a:srgbClr val="FF6600"/>
                </a:solidFill>
                <a:latin typeface="楷体_GB2312" pitchFamily="49" charset="-122"/>
              </a:rPr>
              <a:t>个单元，存放</a:t>
            </a:r>
            <a:r>
              <a:rPr lang="en-US" altLang="zh-CN" sz="2800" b="1" dirty="0">
                <a:solidFill>
                  <a:srgbClr val="FF6600"/>
                </a:solidFill>
                <a:latin typeface="楷体_GB2312" pitchFamily="49" charset="-122"/>
              </a:rPr>
              <a:t>256</a:t>
            </a:r>
            <a:r>
              <a:rPr lang="zh-CN" altLang="en-US" sz="2800" b="1" dirty="0">
                <a:solidFill>
                  <a:srgbClr val="FF6600"/>
                </a:solidFill>
                <a:latin typeface="楷体_GB2312" pitchFamily="49" charset="-122"/>
              </a:rPr>
              <a:t>个中断服务程序的入口</a:t>
            </a:r>
            <a:r>
              <a:rPr lang="zh-CN" altLang="en-US" sz="2800" b="1" dirty="0" smtClean="0">
                <a:solidFill>
                  <a:srgbClr val="FF6600"/>
                </a:solidFill>
                <a:latin typeface="楷体_GB2312" pitchFamily="49" charset="-122"/>
              </a:rPr>
              <a:t>地址（</a:t>
            </a:r>
            <a:r>
              <a:rPr lang="zh-CN" altLang="en-US" sz="2800" b="1" dirty="0" smtClean="0">
                <a:solidFill>
                  <a:srgbClr val="FF0000"/>
                </a:solidFill>
                <a:latin typeface="楷体_GB2312" pitchFamily="49" charset="-122"/>
              </a:rPr>
              <a:t>中断向量</a:t>
            </a:r>
            <a:r>
              <a:rPr lang="zh-CN" altLang="en-US" sz="2800" b="1" dirty="0" smtClean="0">
                <a:solidFill>
                  <a:srgbClr val="FF6600"/>
                </a:solidFill>
                <a:latin typeface="楷体_GB2312" pitchFamily="49" charset="-122"/>
              </a:rPr>
              <a:t>）。</a:t>
            </a:r>
            <a:endParaRPr lang="en-US" altLang="zh-CN" sz="2800" b="1" dirty="0">
              <a:solidFill>
                <a:srgbClr val="FF6600"/>
              </a:solidFill>
              <a:latin typeface="楷体_GB2312" pitchFamily="49" charset="-122"/>
            </a:endParaRPr>
          </a:p>
          <a:p>
            <a:r>
              <a:rPr lang="zh-CN" altLang="en-US" sz="2800" b="1" dirty="0" smtClean="0">
                <a:latin typeface="楷体_GB2312" pitchFamily="49" charset="-122"/>
              </a:rPr>
              <a:t>   已知</a:t>
            </a:r>
            <a:r>
              <a:rPr lang="zh-CN" altLang="en-US" sz="2800" b="1" dirty="0">
                <a:latin typeface="楷体_GB2312" pitchFamily="49" charset="-122"/>
              </a:rPr>
              <a:t>中断类型号，可以直接找到该中断服务子程序的入口地址</a:t>
            </a:r>
          </a:p>
        </p:txBody>
      </p:sp>
      <p:pic>
        <p:nvPicPr>
          <p:cNvPr id="7" name="Picture 3" descr="D:\My Dropbox\Dropbox\微机原理\材料\142516_76_1309336791_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283" y="3917880"/>
            <a:ext cx="1924050" cy="19240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bwMode="auto">
          <a:xfrm>
            <a:off x="480603" y="3803194"/>
            <a:ext cx="6482680" cy="1362709"/>
          </a:xfrm>
          <a:prstGeom prst="rect">
            <a:avLst/>
          </a:prstGeom>
          <a:noFill/>
          <a:ln w="19050">
            <a:solidFill>
              <a:srgbClr val="FF0000"/>
            </a:solidFill>
            <a:miter lim="800000"/>
            <a:headEnd/>
            <a:tailEnd/>
          </a:ln>
          <a:effectLst/>
          <a:extLst/>
        </p:spPr>
        <p:txBody>
          <a:bodyPr lIns="90000" tIns="46800" rIns="90000" bIns="46800" rtlCol="0" anchor="ctr">
            <a:spAutoFit/>
          </a:bodyPr>
          <a:lstStyle/>
          <a:p>
            <a:pPr indent="304800" algn="ctr">
              <a:lnSpc>
                <a:spcPct val="110000"/>
              </a:lnSpc>
              <a:buFontTx/>
              <a:buAutoNum type="arabicParenBoth"/>
            </a:pPr>
            <a:endParaRPr lang="zh-CN" altLang="en-US" sz="2400" b="1" dirty="0">
              <a:solidFill>
                <a:srgbClr val="FFFF00"/>
              </a:solidFill>
              <a:ea typeface="宋体" charset="-122"/>
            </a:endParaRPr>
          </a:p>
        </p:txBody>
      </p:sp>
    </p:spTree>
    <p:extLst>
      <p:ext uri="{BB962C8B-B14F-4D97-AF65-F5344CB8AC3E}">
        <p14:creationId xmlns:p14="http://schemas.microsoft.com/office/powerpoint/2010/main" val="58984619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graphicFrame>
        <p:nvGraphicFramePr>
          <p:cNvPr id="3" name="对象 2"/>
          <p:cNvGraphicFramePr>
            <a:graphicFrameLocks noChangeAspect="1"/>
          </p:cNvGraphicFramePr>
          <p:nvPr>
            <p:extLst>
              <p:ext uri="{D42A27DB-BD31-4B8C-83A1-F6EECF244321}">
                <p14:modId xmlns:p14="http://schemas.microsoft.com/office/powerpoint/2010/main" val="2307556130"/>
              </p:ext>
            </p:extLst>
          </p:nvPr>
        </p:nvGraphicFramePr>
        <p:xfrm>
          <a:off x="251520" y="1971815"/>
          <a:ext cx="4959735" cy="2249273"/>
        </p:xfrm>
        <a:graphic>
          <a:graphicData uri="http://schemas.openxmlformats.org/presentationml/2006/ole">
            <mc:AlternateContent xmlns:mc="http://schemas.openxmlformats.org/markup-compatibility/2006">
              <mc:Choice xmlns:v="urn:schemas-microsoft-com:vml" Requires="v">
                <p:oleObj spid="_x0000_s18436" r:id="rId3" imgW="3541754" imgH="1291182" progId="Visio.Drawing.11">
                  <p:embed/>
                </p:oleObj>
              </mc:Choice>
              <mc:Fallback>
                <p:oleObj r:id="rId3" imgW="3541754" imgH="129118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971815"/>
                        <a:ext cx="4959735" cy="2249273"/>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862098169"/>
              </p:ext>
            </p:extLst>
          </p:nvPr>
        </p:nvGraphicFramePr>
        <p:xfrm>
          <a:off x="5652120" y="1484784"/>
          <a:ext cx="3008312" cy="4464050"/>
        </p:xfrm>
        <a:graphic>
          <a:graphicData uri="http://schemas.openxmlformats.org/presentationml/2006/ole">
            <mc:AlternateContent xmlns:mc="http://schemas.openxmlformats.org/markup-compatibility/2006">
              <mc:Choice xmlns:v="urn:schemas-microsoft-com:vml" Requires="v">
                <p:oleObj spid="_x0000_s18437" r:id="rId5" imgW="1966016" imgH="2908534" progId="Visio.Drawing.11">
                  <p:embed/>
                </p:oleObj>
              </mc:Choice>
              <mc:Fallback>
                <p:oleObj r:id="rId5" imgW="1966016" imgH="290853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484784"/>
                        <a:ext cx="30083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圆角矩形 4"/>
          <p:cNvSpPr/>
          <p:nvPr/>
        </p:nvSpPr>
        <p:spPr bwMode="auto">
          <a:xfrm>
            <a:off x="609600" y="5150531"/>
            <a:ext cx="3890392" cy="517377"/>
          </a:xfrm>
          <a:prstGeom prst="roundRect">
            <a:avLst/>
          </a:prstGeom>
          <a:gradFill rotWithShape="1">
            <a:gsLst>
              <a:gs pos="0">
                <a:schemeClr val="tx2">
                  <a:alpha val="39999"/>
                </a:schemeClr>
              </a:gs>
              <a:gs pos="50000">
                <a:schemeClr val="tx2"/>
              </a:gs>
              <a:gs pos="100000">
                <a:schemeClr val="tx2">
                  <a:alpha val="39999"/>
                </a:scheme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rtlCol="0" anchor="ctr">
            <a:spAutoFit/>
          </a:bodyPr>
          <a:lstStyle/>
          <a:p>
            <a:pPr algn="ctr">
              <a:lnSpc>
                <a:spcPct val="110000"/>
              </a:lnSpc>
            </a:pPr>
            <a:r>
              <a:rPr lang="zh-CN" altLang="en-US" sz="2400" b="1" dirty="0" smtClean="0">
                <a:solidFill>
                  <a:srgbClr val="FFFF00"/>
                </a:solidFill>
                <a:ea typeface="宋体" charset="-122"/>
              </a:rPr>
              <a:t>中断向量表结构</a:t>
            </a:r>
            <a:endParaRPr lang="zh-CN" altLang="en-US" sz="2400" b="1" dirty="0">
              <a:solidFill>
                <a:srgbClr val="FFFF00"/>
              </a:solidFill>
              <a:ea typeface="宋体" charset="-122"/>
            </a:endParaRPr>
          </a:p>
        </p:txBody>
      </p:sp>
    </p:spTree>
    <p:extLst>
      <p:ext uri="{BB962C8B-B14F-4D97-AF65-F5344CB8AC3E}">
        <p14:creationId xmlns:p14="http://schemas.microsoft.com/office/powerpoint/2010/main" val="213787603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矩形 3"/>
          <p:cNvSpPr/>
          <p:nvPr/>
        </p:nvSpPr>
        <p:spPr>
          <a:xfrm>
            <a:off x="13188" y="1196178"/>
            <a:ext cx="3033203" cy="369332"/>
          </a:xfrm>
          <a:prstGeom prst="rect">
            <a:avLst/>
          </a:prstGeom>
        </p:spPr>
        <p:txBody>
          <a:bodyPr wrap="none">
            <a:spAutoFit/>
          </a:bodyPr>
          <a:lstStyle/>
          <a:p>
            <a:r>
              <a:rPr lang="en-US" altLang="zh-CN" b="1" dirty="0">
                <a:solidFill>
                  <a:srgbClr val="FF0000"/>
                </a:solidFill>
              </a:rPr>
              <a:t>Step3. </a:t>
            </a:r>
            <a:r>
              <a:rPr lang="zh-CN" altLang="en-US" b="1" dirty="0">
                <a:solidFill>
                  <a:srgbClr val="FF0000"/>
                </a:solidFill>
              </a:rPr>
              <a:t>中断</a:t>
            </a:r>
            <a:r>
              <a:rPr lang="zh-CN" altLang="en-US" b="1" dirty="0" smtClean="0">
                <a:solidFill>
                  <a:srgbClr val="FF0000"/>
                </a:solidFill>
              </a:rPr>
              <a:t>服务子程序结构</a:t>
            </a:r>
            <a:endParaRPr lang="zh-CN" altLang="en-US" b="1" dirty="0">
              <a:solidFill>
                <a:srgbClr val="FF00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870612"/>
            <a:ext cx="187325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3848" y="1304176"/>
            <a:ext cx="4176464" cy="5509200"/>
          </a:xfrm>
          <a:prstGeom prst="rect">
            <a:avLst/>
          </a:prstGeom>
          <a:noFill/>
        </p:spPr>
        <p:txBody>
          <a:bodyPr wrap="square" rtlCol="0">
            <a:spAutoFit/>
          </a:bodyPr>
          <a:lstStyle/>
          <a:p>
            <a:r>
              <a:rPr lang="zh-CN" altLang="en-US" sz="1600" b="1" dirty="0" smtClean="0"/>
              <a:t>入口地址：</a:t>
            </a:r>
            <a:r>
              <a:rPr lang="en-US" altLang="zh-CN" sz="1600" b="1" dirty="0" smtClean="0"/>
              <a:t>PUSH   AX;</a:t>
            </a:r>
          </a:p>
          <a:p>
            <a:r>
              <a:rPr lang="en-US" altLang="zh-CN" sz="1600" b="1" dirty="0"/>
              <a:t> </a:t>
            </a:r>
            <a:r>
              <a:rPr lang="en-US" altLang="zh-CN" sz="1600" b="1" dirty="0" smtClean="0"/>
              <a:t>                    PUSH   BX;</a:t>
            </a:r>
          </a:p>
          <a:p>
            <a:r>
              <a:rPr lang="en-US" altLang="zh-CN" sz="1600" b="1" dirty="0"/>
              <a:t> </a:t>
            </a:r>
            <a:r>
              <a:rPr lang="en-US" altLang="zh-CN" sz="1600" b="1" dirty="0" smtClean="0"/>
              <a:t>                    PUSH   CX;</a:t>
            </a:r>
          </a:p>
          <a:p>
            <a:r>
              <a:rPr lang="en-US" altLang="zh-CN" sz="1600" b="1" dirty="0"/>
              <a:t> </a:t>
            </a:r>
            <a:r>
              <a:rPr lang="en-US" altLang="zh-CN" sz="1600" b="1" dirty="0" smtClean="0"/>
              <a:t>                    PUSH   DX;</a:t>
            </a:r>
          </a:p>
          <a:p>
            <a:r>
              <a:rPr lang="en-US" altLang="zh-CN" sz="1600" b="1" dirty="0"/>
              <a:t> </a:t>
            </a:r>
            <a:r>
              <a:rPr lang="en-US" altLang="zh-CN" sz="1600" b="1" dirty="0" smtClean="0"/>
              <a:t>                    PUSH   SI;</a:t>
            </a:r>
          </a:p>
          <a:p>
            <a:r>
              <a:rPr lang="en-US" altLang="zh-CN" sz="1600" b="1" dirty="0"/>
              <a:t> </a:t>
            </a:r>
            <a:r>
              <a:rPr lang="en-US" altLang="zh-CN" sz="1600" b="1" dirty="0" smtClean="0"/>
              <a:t>                    PUSH   DI;</a:t>
            </a:r>
          </a:p>
          <a:p>
            <a:r>
              <a:rPr lang="en-US" altLang="zh-CN" sz="1600" b="1" dirty="0"/>
              <a:t> </a:t>
            </a:r>
            <a:r>
              <a:rPr lang="en-US" altLang="zh-CN" sz="1600" b="1" dirty="0" smtClean="0"/>
              <a:t>                    PUSH   SP;</a:t>
            </a:r>
          </a:p>
          <a:p>
            <a:r>
              <a:rPr lang="en-US" altLang="zh-CN" sz="1600" b="1" dirty="0"/>
              <a:t> </a:t>
            </a:r>
            <a:r>
              <a:rPr lang="en-US" altLang="zh-CN" sz="1600" b="1" dirty="0" smtClean="0"/>
              <a:t>                    PUSH   BP;</a:t>
            </a:r>
          </a:p>
          <a:p>
            <a:r>
              <a:rPr lang="en-US" altLang="zh-CN" sz="1600" b="1" dirty="0"/>
              <a:t> </a:t>
            </a:r>
            <a:r>
              <a:rPr lang="en-US" altLang="zh-CN" sz="1600" b="1" dirty="0" smtClean="0"/>
              <a:t>                    STI;</a:t>
            </a:r>
          </a:p>
          <a:p>
            <a:r>
              <a:rPr lang="en-US" altLang="zh-CN" sz="1600" b="1" dirty="0"/>
              <a:t> </a:t>
            </a:r>
            <a:r>
              <a:rPr lang="en-US" altLang="zh-CN" sz="1600" b="1" dirty="0" smtClean="0"/>
              <a:t>                     </a:t>
            </a:r>
            <a:r>
              <a:rPr lang="zh-CN" altLang="en-US" sz="1600" b="1" dirty="0" smtClean="0"/>
              <a:t>：</a:t>
            </a:r>
            <a:endParaRPr lang="en-US" altLang="zh-CN" sz="1600" b="1" dirty="0" smtClean="0"/>
          </a:p>
          <a:p>
            <a:r>
              <a:rPr lang="en-US" altLang="zh-CN" sz="1600" b="1" dirty="0" smtClean="0"/>
              <a:t>                      </a:t>
            </a:r>
            <a:r>
              <a:rPr lang="zh-CN" altLang="en-US" sz="1600" b="1" dirty="0" smtClean="0"/>
              <a:t>：</a:t>
            </a:r>
            <a:endParaRPr lang="en-US" altLang="zh-CN" sz="1600" b="1" dirty="0" smtClean="0"/>
          </a:p>
          <a:p>
            <a:r>
              <a:rPr lang="en-US" altLang="zh-CN" sz="1600" b="1" dirty="0"/>
              <a:t> </a:t>
            </a:r>
            <a:r>
              <a:rPr lang="en-US" altLang="zh-CN" sz="1600" b="1" dirty="0" smtClean="0"/>
              <a:t>                    CLI;</a:t>
            </a:r>
          </a:p>
          <a:p>
            <a:r>
              <a:rPr lang="en-US" altLang="zh-CN" sz="1600" b="1" dirty="0" smtClean="0"/>
              <a:t>                     POP   BP;</a:t>
            </a:r>
            <a:endParaRPr lang="en-US" altLang="zh-CN" sz="1600" b="1" dirty="0"/>
          </a:p>
          <a:p>
            <a:r>
              <a:rPr lang="en-US" altLang="zh-CN" sz="1600" b="1" dirty="0"/>
              <a:t>                     </a:t>
            </a:r>
            <a:r>
              <a:rPr lang="en-US" altLang="zh-CN" sz="1600" b="1" dirty="0" smtClean="0"/>
              <a:t>POP   SP;</a:t>
            </a:r>
            <a:endParaRPr lang="en-US" altLang="zh-CN" sz="1600" b="1" dirty="0"/>
          </a:p>
          <a:p>
            <a:r>
              <a:rPr lang="en-US" altLang="zh-CN" sz="1600" b="1" dirty="0"/>
              <a:t>                     </a:t>
            </a:r>
            <a:r>
              <a:rPr lang="en-US" altLang="zh-CN" sz="1600" b="1" dirty="0" smtClean="0"/>
              <a:t>POP   DI;</a:t>
            </a:r>
            <a:endParaRPr lang="en-US" altLang="zh-CN" sz="1600" b="1" dirty="0"/>
          </a:p>
          <a:p>
            <a:r>
              <a:rPr lang="en-US" altLang="zh-CN" sz="1600" b="1" dirty="0"/>
              <a:t>                     </a:t>
            </a:r>
            <a:r>
              <a:rPr lang="en-US" altLang="zh-CN" sz="1600" b="1" dirty="0" smtClean="0"/>
              <a:t>POP   </a:t>
            </a:r>
            <a:r>
              <a:rPr lang="en-US" altLang="zh-CN" sz="1600" b="1" dirty="0"/>
              <a:t>DX;</a:t>
            </a:r>
          </a:p>
          <a:p>
            <a:r>
              <a:rPr lang="en-US" altLang="zh-CN" sz="1600" b="1" dirty="0"/>
              <a:t>                     </a:t>
            </a:r>
            <a:r>
              <a:rPr lang="en-US" altLang="zh-CN" sz="1600" b="1" dirty="0" smtClean="0"/>
              <a:t>POP   </a:t>
            </a:r>
            <a:r>
              <a:rPr lang="en-US" altLang="zh-CN" sz="1600" b="1" dirty="0"/>
              <a:t>SI;</a:t>
            </a:r>
          </a:p>
          <a:p>
            <a:r>
              <a:rPr lang="en-US" altLang="zh-CN" sz="1600" b="1" dirty="0"/>
              <a:t>                     </a:t>
            </a:r>
            <a:r>
              <a:rPr lang="en-US" altLang="zh-CN" sz="1600" b="1" dirty="0" smtClean="0"/>
              <a:t>POP   CX;</a:t>
            </a:r>
            <a:endParaRPr lang="en-US" altLang="zh-CN" sz="1600" b="1" dirty="0"/>
          </a:p>
          <a:p>
            <a:r>
              <a:rPr lang="en-US" altLang="zh-CN" sz="1600" b="1" dirty="0"/>
              <a:t>                     </a:t>
            </a:r>
            <a:r>
              <a:rPr lang="en-US" altLang="zh-CN" sz="1600" b="1" dirty="0" smtClean="0"/>
              <a:t>POP   BX;</a:t>
            </a:r>
            <a:endParaRPr lang="en-US" altLang="zh-CN" sz="1600" b="1" dirty="0"/>
          </a:p>
          <a:p>
            <a:r>
              <a:rPr lang="en-US" altLang="zh-CN" sz="1600" b="1" dirty="0"/>
              <a:t>                     </a:t>
            </a:r>
            <a:r>
              <a:rPr lang="en-US" altLang="zh-CN" sz="1600" b="1" dirty="0" smtClean="0"/>
              <a:t>POP   AX;</a:t>
            </a:r>
          </a:p>
          <a:p>
            <a:r>
              <a:rPr lang="en-US" altLang="zh-CN" sz="1600" b="1" dirty="0"/>
              <a:t> </a:t>
            </a:r>
            <a:r>
              <a:rPr lang="en-US" altLang="zh-CN" sz="1600" b="1" dirty="0" smtClean="0"/>
              <a:t>                    STI ;</a:t>
            </a:r>
          </a:p>
          <a:p>
            <a:r>
              <a:rPr lang="en-US" altLang="zh-CN" sz="1600" b="1" dirty="0"/>
              <a:t> </a:t>
            </a:r>
            <a:r>
              <a:rPr lang="en-US" altLang="zh-CN" sz="1600" b="1" dirty="0" smtClean="0"/>
              <a:t>                    IRET</a:t>
            </a:r>
            <a:endParaRPr lang="zh-CN" altLang="en-US" b="1" dirty="0"/>
          </a:p>
        </p:txBody>
      </p:sp>
      <p:sp>
        <p:nvSpPr>
          <p:cNvPr id="7" name="右大括号 6"/>
          <p:cNvSpPr/>
          <p:nvPr/>
        </p:nvSpPr>
        <p:spPr bwMode="auto">
          <a:xfrm>
            <a:off x="5724128" y="1380844"/>
            <a:ext cx="648072" cy="1867899"/>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8" name="矩形 7"/>
          <p:cNvSpPr/>
          <p:nvPr/>
        </p:nvSpPr>
        <p:spPr bwMode="auto">
          <a:xfrm>
            <a:off x="6367694" y="1771368"/>
            <a:ext cx="1732698" cy="1082541"/>
          </a:xfrm>
          <a:prstGeom prst="rect">
            <a:avLst/>
          </a:prstGeom>
          <a:solidFill>
            <a:srgbClr val="FF0000"/>
          </a:solidFill>
          <a:ln w="19050">
            <a:solidFill>
              <a:schemeClr val="folHlink"/>
            </a:solidFill>
            <a:miter lim="800000"/>
            <a:headEnd/>
            <a:tailEnd/>
          </a:ln>
          <a:effectLst/>
          <a:extLst/>
        </p:spPr>
        <p:txBody>
          <a:bodyPr lIns="90000" tIns="46800" rIns="90000" bIns="46800" rtlCol="0" anchor="ctr">
            <a:spAutoFit/>
          </a:bodyPr>
          <a:lstStyle/>
          <a:p>
            <a:pPr>
              <a:lnSpc>
                <a:spcPct val="110000"/>
              </a:lnSpc>
            </a:pPr>
            <a:r>
              <a:rPr lang="zh-CN" altLang="en-US" sz="2000" b="1" dirty="0" smtClean="0">
                <a:solidFill>
                  <a:srgbClr val="FFFF00"/>
                </a:solidFill>
                <a:ea typeface="宋体" charset="-122"/>
              </a:rPr>
              <a:t>保护现场，将有可能用到的寄存器入栈</a:t>
            </a:r>
            <a:endParaRPr lang="zh-CN" altLang="en-US" sz="2000" b="1" dirty="0">
              <a:solidFill>
                <a:srgbClr val="FFFF00"/>
              </a:solidFill>
              <a:ea typeface="宋体" charset="-122"/>
            </a:endParaRPr>
          </a:p>
        </p:txBody>
      </p:sp>
      <p:sp>
        <p:nvSpPr>
          <p:cNvPr id="9" name="右大括号 8"/>
          <p:cNvSpPr/>
          <p:nvPr/>
        </p:nvSpPr>
        <p:spPr bwMode="auto">
          <a:xfrm>
            <a:off x="5724128" y="4405180"/>
            <a:ext cx="648072" cy="1728192"/>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10" name="矩形 9"/>
          <p:cNvSpPr/>
          <p:nvPr/>
        </p:nvSpPr>
        <p:spPr bwMode="auto">
          <a:xfrm>
            <a:off x="6295686" y="3199295"/>
            <a:ext cx="1876714" cy="405433"/>
          </a:xfrm>
          <a:prstGeom prst="rect">
            <a:avLst/>
          </a:prstGeom>
          <a:gradFill rotWithShape="1">
            <a:gsLst>
              <a:gs pos="0">
                <a:schemeClr val="tx2">
                  <a:alpha val="39999"/>
                </a:schemeClr>
              </a:gs>
              <a:gs pos="50000">
                <a:schemeClr val="tx2"/>
              </a:gs>
              <a:gs pos="100000">
                <a:schemeClr val="tx2">
                  <a:alpha val="39999"/>
                </a:scheme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rtlCol="0" anchor="ctr">
            <a:spAutoFit/>
          </a:bodyPr>
          <a:lstStyle/>
          <a:p>
            <a:pPr algn="ctr">
              <a:lnSpc>
                <a:spcPct val="110000"/>
              </a:lnSpc>
            </a:pPr>
            <a:r>
              <a:rPr lang="zh-CN" altLang="en-US" sz="2000" b="1" dirty="0" smtClean="0">
                <a:solidFill>
                  <a:srgbClr val="FFFF00"/>
                </a:solidFill>
                <a:ea typeface="宋体" charset="-122"/>
              </a:rPr>
              <a:t>开中断</a:t>
            </a:r>
            <a:endParaRPr lang="zh-CN" altLang="en-US" sz="2000" b="1" dirty="0">
              <a:solidFill>
                <a:srgbClr val="FFFF00"/>
              </a:solidFill>
              <a:ea typeface="宋体" charset="-122"/>
            </a:endParaRPr>
          </a:p>
        </p:txBody>
      </p:sp>
      <p:cxnSp>
        <p:nvCxnSpPr>
          <p:cNvPr id="11" name="直接箭头连接符 10"/>
          <p:cNvCxnSpPr/>
          <p:nvPr/>
        </p:nvCxnSpPr>
        <p:spPr bwMode="auto">
          <a:xfrm>
            <a:off x="5071550" y="3402012"/>
            <a:ext cx="1224136"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6295686" y="3945929"/>
            <a:ext cx="1876714" cy="405433"/>
          </a:xfrm>
          <a:prstGeom prst="rect">
            <a:avLst/>
          </a:prstGeom>
          <a:gradFill rotWithShape="1">
            <a:gsLst>
              <a:gs pos="0">
                <a:schemeClr val="tx2">
                  <a:alpha val="39999"/>
                </a:schemeClr>
              </a:gs>
              <a:gs pos="50000">
                <a:schemeClr val="tx2"/>
              </a:gs>
              <a:gs pos="100000">
                <a:schemeClr val="tx2">
                  <a:alpha val="39999"/>
                </a:scheme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rtlCol="0" anchor="ctr">
            <a:spAutoFit/>
          </a:bodyPr>
          <a:lstStyle/>
          <a:p>
            <a:pPr algn="ctr">
              <a:lnSpc>
                <a:spcPct val="110000"/>
              </a:lnSpc>
            </a:pPr>
            <a:r>
              <a:rPr lang="zh-CN" altLang="en-US" sz="2000" b="1" dirty="0">
                <a:solidFill>
                  <a:srgbClr val="FFFF00"/>
                </a:solidFill>
                <a:ea typeface="宋体" charset="-122"/>
              </a:rPr>
              <a:t>关</a:t>
            </a:r>
            <a:r>
              <a:rPr lang="zh-CN" altLang="en-US" sz="2000" b="1" dirty="0" smtClean="0">
                <a:solidFill>
                  <a:srgbClr val="FFFF00"/>
                </a:solidFill>
                <a:ea typeface="宋体" charset="-122"/>
              </a:rPr>
              <a:t>中断</a:t>
            </a:r>
            <a:endParaRPr lang="zh-CN" altLang="en-US" sz="2000" b="1" dirty="0">
              <a:solidFill>
                <a:srgbClr val="FFFF00"/>
              </a:solidFill>
              <a:ea typeface="宋体" charset="-122"/>
            </a:endParaRPr>
          </a:p>
        </p:txBody>
      </p:sp>
      <p:cxnSp>
        <p:nvCxnSpPr>
          <p:cNvPr id="13" name="直接箭头连接符 12"/>
          <p:cNvCxnSpPr/>
          <p:nvPr/>
        </p:nvCxnSpPr>
        <p:spPr bwMode="auto">
          <a:xfrm>
            <a:off x="5071550" y="4152117"/>
            <a:ext cx="1224136"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6398853" y="5065020"/>
            <a:ext cx="1732698" cy="408511"/>
          </a:xfrm>
          <a:prstGeom prst="rect">
            <a:avLst/>
          </a:prstGeom>
          <a:solidFill>
            <a:srgbClr val="FF0000"/>
          </a:solidFill>
          <a:ln w="19050">
            <a:solidFill>
              <a:schemeClr val="folHlink"/>
            </a:solidFill>
            <a:miter lim="800000"/>
            <a:headEnd/>
            <a:tailEnd/>
          </a:ln>
          <a:effectLst/>
          <a:extLst/>
        </p:spPr>
        <p:txBody>
          <a:bodyPr lIns="90000" tIns="46800" rIns="90000" bIns="46800" rtlCol="0" anchor="ctr">
            <a:spAutoFit/>
          </a:bodyPr>
          <a:lstStyle/>
          <a:p>
            <a:pPr algn="ctr">
              <a:lnSpc>
                <a:spcPct val="110000"/>
              </a:lnSpc>
            </a:pPr>
            <a:r>
              <a:rPr lang="zh-CN" altLang="en-US" sz="2000" b="1" dirty="0" smtClean="0">
                <a:solidFill>
                  <a:srgbClr val="FFFF00"/>
                </a:solidFill>
                <a:ea typeface="宋体" charset="-122"/>
              </a:rPr>
              <a:t>恢复现场</a:t>
            </a:r>
            <a:endParaRPr lang="zh-CN" altLang="en-US" sz="2000" b="1" dirty="0">
              <a:solidFill>
                <a:srgbClr val="FFFF00"/>
              </a:solidFill>
              <a:ea typeface="宋体" charset="-122"/>
            </a:endParaRPr>
          </a:p>
        </p:txBody>
      </p:sp>
      <p:sp>
        <p:nvSpPr>
          <p:cNvPr id="15" name="左大括号 14"/>
          <p:cNvSpPr/>
          <p:nvPr/>
        </p:nvSpPr>
        <p:spPr bwMode="auto">
          <a:xfrm>
            <a:off x="3887924" y="3581923"/>
            <a:ext cx="360040" cy="476853"/>
          </a:xfrm>
          <a:prstGeom prst="lef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cxnSp>
        <p:nvCxnSpPr>
          <p:cNvPr id="16" name="直接箭头连接符 15"/>
          <p:cNvCxnSpPr>
            <a:stCxn id="15" idx="1"/>
          </p:cNvCxnSpPr>
          <p:nvPr/>
        </p:nvCxnSpPr>
        <p:spPr bwMode="auto">
          <a:xfrm flipH="1" flipV="1">
            <a:off x="2988866" y="3820349"/>
            <a:ext cx="899058" cy="1"/>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bwMode="auto">
          <a:xfrm>
            <a:off x="6300192" y="6133372"/>
            <a:ext cx="1876714" cy="405433"/>
          </a:xfrm>
          <a:prstGeom prst="rect">
            <a:avLst/>
          </a:prstGeom>
          <a:gradFill rotWithShape="1">
            <a:gsLst>
              <a:gs pos="0">
                <a:schemeClr val="tx2">
                  <a:alpha val="39999"/>
                </a:schemeClr>
              </a:gs>
              <a:gs pos="50000">
                <a:schemeClr val="tx2"/>
              </a:gs>
              <a:gs pos="100000">
                <a:schemeClr val="tx2">
                  <a:alpha val="39999"/>
                </a:scheme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rtlCol="0" anchor="ctr">
            <a:spAutoFit/>
          </a:bodyPr>
          <a:lstStyle/>
          <a:p>
            <a:pPr algn="ctr">
              <a:lnSpc>
                <a:spcPct val="110000"/>
              </a:lnSpc>
            </a:pPr>
            <a:r>
              <a:rPr lang="zh-CN" altLang="en-US" sz="2000" b="1" dirty="0" smtClean="0">
                <a:solidFill>
                  <a:srgbClr val="FFFF00"/>
                </a:solidFill>
                <a:ea typeface="宋体" charset="-122"/>
              </a:rPr>
              <a:t>开中断</a:t>
            </a:r>
            <a:endParaRPr lang="zh-CN" altLang="en-US" sz="2000" b="1" dirty="0">
              <a:solidFill>
                <a:srgbClr val="FFFF00"/>
              </a:solidFill>
              <a:ea typeface="宋体" charset="-122"/>
            </a:endParaRPr>
          </a:p>
        </p:txBody>
      </p:sp>
      <p:cxnSp>
        <p:nvCxnSpPr>
          <p:cNvPr id="18" name="直接箭头连接符 17"/>
          <p:cNvCxnSpPr/>
          <p:nvPr/>
        </p:nvCxnSpPr>
        <p:spPr bwMode="auto">
          <a:xfrm>
            <a:off x="5076056" y="6336089"/>
            <a:ext cx="1224136"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92839371"/>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700213"/>
            <a:ext cx="77771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800000"/>
                </a:solidFill>
              </a:rPr>
              <a:t>五、系统功能调用</a:t>
            </a:r>
          </a:p>
          <a:p>
            <a:pPr eaLnBrk="1" hangingPunct="1"/>
            <a:r>
              <a:rPr lang="en-US" altLang="zh-CN" sz="2800" dirty="0">
                <a:solidFill>
                  <a:srgbClr val="000000"/>
                </a:solidFill>
              </a:rPr>
              <a:t>IBM PC/XT</a:t>
            </a:r>
            <a:r>
              <a:rPr lang="zh-CN" altLang="en-US" sz="2800" dirty="0">
                <a:solidFill>
                  <a:srgbClr val="000000"/>
                </a:solidFill>
              </a:rPr>
              <a:t>机器提供了许多中断服务子程序，在编写程序时可以直接进行调用。</a:t>
            </a:r>
          </a:p>
          <a:p>
            <a:pPr eaLnBrk="1" hangingPunct="1"/>
            <a:r>
              <a:rPr lang="zh-CN" altLang="en-US" sz="2800" dirty="0">
                <a:solidFill>
                  <a:srgbClr val="000000"/>
                </a:solidFill>
              </a:rPr>
              <a:t>系统功能调用分两类：</a:t>
            </a:r>
          </a:p>
          <a:p>
            <a:pPr eaLnBrk="1" hangingPunct="1"/>
            <a:r>
              <a:rPr lang="zh-CN" altLang="en-US" sz="2800" dirty="0">
                <a:solidFill>
                  <a:srgbClr val="000000"/>
                </a:solidFill>
              </a:rPr>
              <a:t>（</a:t>
            </a:r>
            <a:r>
              <a:rPr lang="en-US" altLang="zh-CN" sz="2800" dirty="0">
                <a:solidFill>
                  <a:srgbClr val="000000"/>
                </a:solidFill>
              </a:rPr>
              <a:t>1</a:t>
            </a:r>
            <a:r>
              <a:rPr lang="zh-CN" altLang="en-US" sz="2800" dirty="0">
                <a:solidFill>
                  <a:srgbClr val="000000"/>
                </a:solidFill>
              </a:rPr>
              <a:t>）</a:t>
            </a:r>
            <a:r>
              <a:rPr lang="en-US" altLang="zh-CN" sz="2800" dirty="0">
                <a:solidFill>
                  <a:srgbClr val="000000"/>
                </a:solidFill>
              </a:rPr>
              <a:t>BIOS</a:t>
            </a:r>
            <a:r>
              <a:rPr lang="zh-CN" altLang="en-US" sz="2800" dirty="0">
                <a:solidFill>
                  <a:srgbClr val="000000"/>
                </a:solidFill>
              </a:rPr>
              <a:t>功能调用，它是以系统中所支持的硬件为对象的，例如</a:t>
            </a:r>
            <a:r>
              <a:rPr lang="en-US" altLang="zh-CN" sz="2800" dirty="0">
                <a:solidFill>
                  <a:srgbClr val="000000"/>
                </a:solidFill>
              </a:rPr>
              <a:t>13H</a:t>
            </a:r>
            <a:r>
              <a:rPr lang="zh-CN" altLang="en-US" sz="2800" dirty="0">
                <a:solidFill>
                  <a:srgbClr val="000000"/>
                </a:solidFill>
              </a:rPr>
              <a:t>号功能为磁盘服务，</a:t>
            </a:r>
            <a:r>
              <a:rPr lang="en-US" altLang="zh-CN" sz="2800" dirty="0">
                <a:solidFill>
                  <a:srgbClr val="000000"/>
                </a:solidFill>
              </a:rPr>
              <a:t>17H</a:t>
            </a:r>
            <a:r>
              <a:rPr lang="zh-CN" altLang="en-US" sz="2800" dirty="0">
                <a:solidFill>
                  <a:srgbClr val="000000"/>
                </a:solidFill>
              </a:rPr>
              <a:t>号功能为打印机服务；</a:t>
            </a:r>
          </a:p>
          <a:p>
            <a:pPr eaLnBrk="1" hangingPunct="1"/>
            <a:r>
              <a:rPr lang="zh-CN" altLang="en-US" sz="2800" dirty="0">
                <a:solidFill>
                  <a:srgbClr val="000000"/>
                </a:solidFill>
              </a:rPr>
              <a:t>（</a:t>
            </a:r>
            <a:r>
              <a:rPr lang="en-US" altLang="zh-CN" sz="2800" dirty="0">
                <a:solidFill>
                  <a:srgbClr val="000000"/>
                </a:solidFill>
              </a:rPr>
              <a:t>2</a:t>
            </a:r>
            <a:r>
              <a:rPr lang="zh-CN" altLang="en-US" sz="2800" dirty="0">
                <a:solidFill>
                  <a:srgbClr val="000000"/>
                </a:solidFill>
              </a:rPr>
              <a:t>）</a:t>
            </a:r>
            <a:r>
              <a:rPr lang="en-US" altLang="zh-CN" sz="2800" dirty="0">
                <a:solidFill>
                  <a:srgbClr val="000000"/>
                </a:solidFill>
              </a:rPr>
              <a:t>DOS </a:t>
            </a:r>
            <a:r>
              <a:rPr lang="zh-CN" altLang="en-US" sz="2800" dirty="0">
                <a:solidFill>
                  <a:srgbClr val="000000"/>
                </a:solidFill>
              </a:rPr>
              <a:t>功能调用，它以软件方式支持的功能，例如常用的</a:t>
            </a:r>
            <a:r>
              <a:rPr lang="en-US" altLang="zh-CN" sz="2800" dirty="0">
                <a:solidFill>
                  <a:srgbClr val="FF0000"/>
                </a:solidFill>
              </a:rPr>
              <a:t>DOS</a:t>
            </a:r>
            <a:r>
              <a:rPr lang="zh-CN" altLang="en-US" sz="2800" dirty="0">
                <a:solidFill>
                  <a:srgbClr val="FF0000"/>
                </a:solidFill>
              </a:rPr>
              <a:t>功能调用</a:t>
            </a:r>
            <a:r>
              <a:rPr lang="zh-CN" altLang="en-US" sz="2800" dirty="0">
                <a:solidFill>
                  <a:srgbClr val="000000"/>
                </a:solidFill>
              </a:rPr>
              <a:t>有</a:t>
            </a:r>
            <a:r>
              <a:rPr lang="en-US" altLang="zh-CN" sz="2800" dirty="0">
                <a:solidFill>
                  <a:srgbClr val="000000"/>
                </a:solidFill>
              </a:rPr>
              <a:t>21H</a:t>
            </a:r>
            <a:r>
              <a:rPr lang="zh-CN" altLang="en-US" sz="2800" dirty="0">
                <a:solidFill>
                  <a:srgbClr val="000000"/>
                </a:solidFill>
              </a:rPr>
              <a:t>、</a:t>
            </a:r>
            <a:r>
              <a:rPr lang="en-US" altLang="zh-CN" sz="2800" dirty="0">
                <a:solidFill>
                  <a:srgbClr val="000000"/>
                </a:solidFill>
              </a:rPr>
              <a:t>20H</a:t>
            </a:r>
            <a:r>
              <a:rPr lang="zh-CN" altLang="en-US" sz="2800" dirty="0">
                <a:solidFill>
                  <a:srgbClr val="000000"/>
                </a:solidFill>
              </a:rPr>
              <a:t>、</a:t>
            </a:r>
            <a:r>
              <a:rPr lang="en-US" altLang="zh-CN" sz="2800" dirty="0">
                <a:solidFill>
                  <a:srgbClr val="000000"/>
                </a:solidFill>
              </a:rPr>
              <a:t>25H</a:t>
            </a:r>
            <a:r>
              <a:rPr lang="zh-CN" altLang="en-US" sz="2800" dirty="0">
                <a:solidFill>
                  <a:srgbClr val="000000"/>
                </a:solidFill>
              </a:rPr>
              <a:t>、</a:t>
            </a:r>
            <a:r>
              <a:rPr lang="en-US" altLang="zh-CN" sz="2800" dirty="0">
                <a:solidFill>
                  <a:srgbClr val="000000"/>
                </a:solidFill>
              </a:rPr>
              <a:t>26H</a:t>
            </a:r>
            <a:r>
              <a:rPr lang="zh-CN" altLang="en-US" sz="2800" dirty="0">
                <a:solidFill>
                  <a:srgbClr val="000000"/>
                </a:solidFill>
              </a:rPr>
              <a:t>等，详细说明参见</a:t>
            </a:r>
            <a:r>
              <a:rPr lang="zh-CN" altLang="en-US" sz="2800" dirty="0">
                <a:solidFill>
                  <a:srgbClr val="FF0000"/>
                </a:solidFill>
              </a:rPr>
              <a:t>附录</a:t>
            </a:r>
            <a:r>
              <a:rPr lang="en-US" altLang="zh-CN" sz="2800" dirty="0">
                <a:solidFill>
                  <a:srgbClr val="FF0000"/>
                </a:solidFill>
              </a:rPr>
              <a:t>B</a:t>
            </a:r>
            <a:r>
              <a:rPr lang="zh-CN" altLang="en-US" sz="2800" dirty="0">
                <a:solidFill>
                  <a:srgbClr val="000000"/>
                </a:solidFill>
              </a:rPr>
              <a:t>。 </a:t>
            </a:r>
          </a:p>
        </p:txBody>
      </p:sp>
      <p:sp>
        <p:nvSpPr>
          <p:cNvPr id="4" name="矩形 3"/>
          <p:cNvSpPr/>
          <p:nvPr/>
        </p:nvSpPr>
        <p:spPr>
          <a:xfrm>
            <a:off x="5508104" y="5157192"/>
            <a:ext cx="93610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7465228"/>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5" name="矩形 4"/>
          <p:cNvSpPr/>
          <p:nvPr/>
        </p:nvSpPr>
        <p:spPr>
          <a:xfrm>
            <a:off x="1547664" y="1275884"/>
            <a:ext cx="2160240" cy="115212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smtClean="0">
                <a:solidFill>
                  <a:srgbClr val="FF0000"/>
                </a:solidFill>
              </a:rPr>
              <a:t>MOV  AH</a:t>
            </a:r>
            <a:r>
              <a:rPr lang="zh-CN" altLang="en-US" dirty="0" smtClean="0">
                <a:solidFill>
                  <a:srgbClr val="FF0000"/>
                </a:solidFill>
              </a:rPr>
              <a:t>， </a:t>
            </a:r>
            <a:r>
              <a:rPr lang="en-US" altLang="zh-CN" dirty="0" smtClean="0">
                <a:solidFill>
                  <a:srgbClr val="FF0000"/>
                </a:solidFill>
              </a:rPr>
              <a:t>XXH</a:t>
            </a:r>
          </a:p>
          <a:p>
            <a:pPr algn="just"/>
            <a:r>
              <a:rPr lang="en-US" altLang="zh-CN" dirty="0" smtClean="0">
                <a:solidFill>
                  <a:srgbClr val="FF0000"/>
                </a:solidFill>
              </a:rPr>
              <a:t>INT 21H</a:t>
            </a:r>
            <a:endParaRPr lang="zh-CN" altLang="en-US" dirty="0">
              <a:solidFill>
                <a:srgbClr val="FF0000"/>
              </a:solidFill>
            </a:endParaRPr>
          </a:p>
        </p:txBody>
      </p:sp>
      <p:sp>
        <p:nvSpPr>
          <p:cNvPr id="6" name="圆角矩形标注 5"/>
          <p:cNvSpPr/>
          <p:nvPr/>
        </p:nvSpPr>
        <p:spPr>
          <a:xfrm>
            <a:off x="5076056" y="1628800"/>
            <a:ext cx="3312368" cy="1008112"/>
          </a:xfrm>
          <a:prstGeom prst="wedgeRoundRectCallout">
            <a:avLst>
              <a:gd name="adj1" fmla="val -98600"/>
              <a:gd name="adj2" fmla="val -45903"/>
              <a:gd name="adj3" fmla="val 16667"/>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根据对</a:t>
            </a:r>
            <a:r>
              <a:rPr lang="en-US" altLang="zh-CN" dirty="0" smtClean="0">
                <a:solidFill>
                  <a:srgbClr val="FF0000"/>
                </a:solidFill>
              </a:rPr>
              <a:t>AH</a:t>
            </a:r>
            <a:r>
              <a:rPr lang="zh-CN" altLang="en-US" dirty="0" smtClean="0">
                <a:solidFill>
                  <a:srgbClr val="FF0000"/>
                </a:solidFill>
              </a:rPr>
              <a:t>赋值不同，实现不同的功能</a:t>
            </a:r>
            <a:endParaRPr lang="zh-CN" altLang="en-US" dirty="0">
              <a:solidFill>
                <a:srgbClr val="FF0000"/>
              </a:solidFill>
            </a:endParaRPr>
          </a:p>
        </p:txBody>
      </p:sp>
      <p:sp>
        <p:nvSpPr>
          <p:cNvPr id="7" name="TextBox 6"/>
          <p:cNvSpPr txBox="1"/>
          <p:nvPr/>
        </p:nvSpPr>
        <p:spPr>
          <a:xfrm>
            <a:off x="1691680" y="3573016"/>
            <a:ext cx="2808312" cy="923330"/>
          </a:xfrm>
          <a:prstGeom prst="rect">
            <a:avLst/>
          </a:prstGeom>
          <a:noFill/>
        </p:spPr>
        <p:txBody>
          <a:bodyPr wrap="square" rtlCol="0">
            <a:spAutoFit/>
          </a:bodyPr>
          <a:lstStyle/>
          <a:p>
            <a:r>
              <a:rPr lang="en-US" altLang="zh-CN" dirty="0" smtClean="0"/>
              <a:t>MOV DL 61H</a:t>
            </a:r>
          </a:p>
          <a:p>
            <a:r>
              <a:rPr lang="en-US" altLang="zh-CN" dirty="0" smtClean="0"/>
              <a:t>MOV AH, 02H </a:t>
            </a:r>
          </a:p>
          <a:p>
            <a:r>
              <a:rPr lang="en-US" altLang="zh-CN" dirty="0" smtClean="0"/>
              <a:t>INT 21H</a:t>
            </a:r>
            <a:endParaRPr lang="zh-CN" altLang="en-US" dirty="0"/>
          </a:p>
        </p:txBody>
      </p:sp>
      <p:sp>
        <p:nvSpPr>
          <p:cNvPr id="8" name="TextBox 7"/>
          <p:cNvSpPr txBox="1"/>
          <p:nvPr/>
        </p:nvSpPr>
        <p:spPr>
          <a:xfrm>
            <a:off x="4652392" y="3627460"/>
            <a:ext cx="2808312" cy="646331"/>
          </a:xfrm>
          <a:prstGeom prst="rect">
            <a:avLst/>
          </a:prstGeom>
          <a:noFill/>
        </p:spPr>
        <p:txBody>
          <a:bodyPr wrap="square" rtlCol="0">
            <a:spAutoFit/>
          </a:bodyPr>
          <a:lstStyle/>
          <a:p>
            <a:r>
              <a:rPr lang="en-US" altLang="zh-CN" dirty="0" smtClean="0"/>
              <a:t>MOV AH, 4CH </a:t>
            </a:r>
          </a:p>
          <a:p>
            <a:r>
              <a:rPr lang="en-US" altLang="zh-CN" dirty="0" smtClean="0"/>
              <a:t>INT 21H</a:t>
            </a:r>
            <a:endParaRPr lang="zh-CN" altLang="en-US" dirty="0"/>
          </a:p>
        </p:txBody>
      </p:sp>
      <p:sp>
        <p:nvSpPr>
          <p:cNvPr id="9" name="矩形标注 8"/>
          <p:cNvSpPr/>
          <p:nvPr/>
        </p:nvSpPr>
        <p:spPr>
          <a:xfrm>
            <a:off x="1115616" y="5013176"/>
            <a:ext cx="2376264" cy="1008112"/>
          </a:xfrm>
          <a:prstGeom prst="wedgeRectCallout">
            <a:avLst>
              <a:gd name="adj1" fmla="val 1692"/>
              <a:gd name="adj2" fmla="val -10674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在显示器上显示</a:t>
            </a:r>
            <a:endParaRPr lang="en-US" altLang="zh-CN" dirty="0" smtClean="0">
              <a:solidFill>
                <a:srgbClr val="FF0000"/>
              </a:solidFill>
            </a:endParaRPr>
          </a:p>
          <a:p>
            <a:pPr algn="ctr"/>
            <a:r>
              <a:rPr lang="en-US" altLang="zh-CN" dirty="0" smtClean="0">
                <a:solidFill>
                  <a:srgbClr val="FF0000"/>
                </a:solidFill>
              </a:rPr>
              <a:t>ASCII</a:t>
            </a:r>
            <a:r>
              <a:rPr lang="zh-CN" altLang="en-US" dirty="0" smtClean="0">
                <a:solidFill>
                  <a:srgbClr val="FF0000"/>
                </a:solidFill>
              </a:rPr>
              <a:t>码</a:t>
            </a:r>
            <a:endParaRPr lang="zh-CN" altLang="en-US" dirty="0">
              <a:solidFill>
                <a:srgbClr val="FF0000"/>
              </a:solidFill>
            </a:endParaRPr>
          </a:p>
        </p:txBody>
      </p:sp>
      <p:sp>
        <p:nvSpPr>
          <p:cNvPr id="10" name="矩形标注 9"/>
          <p:cNvSpPr/>
          <p:nvPr/>
        </p:nvSpPr>
        <p:spPr>
          <a:xfrm>
            <a:off x="4499992" y="5013176"/>
            <a:ext cx="2376264" cy="1008112"/>
          </a:xfrm>
          <a:prstGeom prst="wedgeRectCallout">
            <a:avLst>
              <a:gd name="adj1" fmla="val 1692"/>
              <a:gd name="adj2" fmla="val -10674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终止程序</a:t>
            </a:r>
            <a:endParaRPr lang="zh-CN" altLang="en-US" dirty="0">
              <a:solidFill>
                <a:srgbClr val="FF0000"/>
              </a:solidFill>
            </a:endParaRPr>
          </a:p>
        </p:txBody>
      </p:sp>
    </p:spTree>
    <p:extLst>
      <p:ext uri="{BB962C8B-B14F-4D97-AF65-F5344CB8AC3E}">
        <p14:creationId xmlns:p14="http://schemas.microsoft.com/office/powerpoint/2010/main" val="267919046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236980543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86" y="1268760"/>
            <a:ext cx="83058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994294"/>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62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1691680" y="3429000"/>
            <a:ext cx="3807848"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3958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611188" y="2133600"/>
            <a:ext cx="815340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30000"/>
              </a:spcBef>
            </a:pPr>
            <a:r>
              <a:rPr lang="zh-CN" altLang="en-US" sz="3200" dirty="0"/>
              <a:t>所谓字符串是指一组代码或数据</a:t>
            </a:r>
            <a:r>
              <a:rPr lang="zh-CN" altLang="en-US" sz="3200" dirty="0" smtClean="0"/>
              <a:t>，</a:t>
            </a:r>
            <a:r>
              <a:rPr lang="zh-CN" altLang="en-US" sz="3200" dirty="0" smtClean="0">
                <a:solidFill>
                  <a:srgbClr val="000000"/>
                </a:solidFill>
              </a:rPr>
              <a:t>字符串</a:t>
            </a:r>
            <a:r>
              <a:rPr lang="zh-CN" altLang="en-US" sz="3200" dirty="0">
                <a:solidFill>
                  <a:srgbClr val="000000"/>
                </a:solidFill>
              </a:rPr>
              <a:t>操作指令就是对这组代码或数据进行相同功能处理的指令。</a:t>
            </a:r>
            <a:r>
              <a:rPr lang="zh-CN" altLang="en-US" sz="3200" dirty="0"/>
              <a:t>字符串存放在一个连续的存储区域中</a:t>
            </a:r>
            <a:r>
              <a:rPr lang="zh-CN" altLang="en-US" sz="3200" dirty="0">
                <a:solidFill>
                  <a:srgbClr val="000000"/>
                </a:solidFill>
              </a:rPr>
              <a:t>。</a:t>
            </a:r>
          </a:p>
        </p:txBody>
      </p:sp>
    </p:spTree>
    <p:extLst>
      <p:ext uri="{BB962C8B-B14F-4D97-AF65-F5344CB8AC3E}">
        <p14:creationId xmlns:p14="http://schemas.microsoft.com/office/powerpoint/2010/main" val="337293424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AutoShape 3"/>
          <p:cNvSpPr>
            <a:spLocks/>
          </p:cNvSpPr>
          <p:nvPr/>
        </p:nvSpPr>
        <p:spPr bwMode="auto">
          <a:xfrm>
            <a:off x="395288" y="2708275"/>
            <a:ext cx="304800" cy="2819400"/>
          </a:xfrm>
          <a:prstGeom prst="leftBrace">
            <a:avLst>
              <a:gd name="adj1" fmla="val 77083"/>
              <a:gd name="adj2" fmla="val 50000"/>
            </a:avLst>
          </a:prstGeom>
          <a:noFill/>
          <a:ln w="444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 name="Text Box 5"/>
          <p:cNvSpPr txBox="1">
            <a:spLocks noChangeArrowheads="1"/>
          </p:cNvSpPr>
          <p:nvPr/>
        </p:nvSpPr>
        <p:spPr bwMode="auto">
          <a:xfrm>
            <a:off x="755650" y="1628775"/>
            <a:ext cx="7561263"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3200" dirty="0">
                <a:solidFill>
                  <a:srgbClr val="000000"/>
                </a:solidFill>
              </a:rPr>
              <a:t>8086</a:t>
            </a:r>
            <a:r>
              <a:rPr lang="zh-CN" altLang="en-US" sz="3200" dirty="0">
                <a:solidFill>
                  <a:srgbClr val="000000"/>
                </a:solidFill>
              </a:rPr>
              <a:t>系统提供了</a:t>
            </a:r>
            <a:r>
              <a:rPr lang="en-US" altLang="zh-CN" sz="3200" dirty="0">
                <a:solidFill>
                  <a:srgbClr val="FF0000"/>
                </a:solidFill>
              </a:rPr>
              <a:t>5</a:t>
            </a:r>
            <a:r>
              <a:rPr lang="zh-CN" altLang="en-US" sz="3200" dirty="0">
                <a:solidFill>
                  <a:srgbClr val="FF0000"/>
                </a:solidFill>
              </a:rPr>
              <a:t>类</a:t>
            </a:r>
            <a:r>
              <a:rPr lang="zh-CN" altLang="en-US" sz="3200" dirty="0">
                <a:solidFill>
                  <a:srgbClr val="000000"/>
                </a:solidFill>
              </a:rPr>
              <a:t>字符串操作指令：</a:t>
            </a:r>
          </a:p>
          <a:p>
            <a:pPr eaLnBrk="1" hangingPunct="1">
              <a:spcBef>
                <a:spcPct val="50000"/>
              </a:spcBef>
            </a:pPr>
            <a:r>
              <a:rPr lang="zh-CN" altLang="en-US" sz="3200" dirty="0">
                <a:solidFill>
                  <a:srgbClr val="000000"/>
                </a:solidFill>
              </a:rPr>
              <a:t>字符串传送</a:t>
            </a:r>
            <a:r>
              <a:rPr lang="en-US" altLang="zh-CN" sz="3200" dirty="0">
                <a:solidFill>
                  <a:srgbClr val="1327E7"/>
                </a:solidFill>
              </a:rPr>
              <a:t>MOVS</a:t>
            </a:r>
            <a:r>
              <a:rPr lang="zh-CN" altLang="en-US" sz="2000" dirty="0">
                <a:solidFill>
                  <a:srgbClr val="000000"/>
                </a:solidFill>
              </a:rPr>
              <a:t>（</a:t>
            </a:r>
            <a:r>
              <a:rPr lang="en-US" altLang="zh-CN" sz="2000" dirty="0">
                <a:solidFill>
                  <a:srgbClr val="000000"/>
                </a:solidFill>
              </a:rPr>
              <a:t>Move byte or word string</a:t>
            </a:r>
            <a:r>
              <a:rPr lang="zh-CN" altLang="en-US" sz="2000" dirty="0">
                <a:solidFill>
                  <a:srgbClr val="000000"/>
                </a:solidFill>
              </a:rPr>
              <a:t>）</a:t>
            </a:r>
          </a:p>
          <a:p>
            <a:pPr eaLnBrk="1" hangingPunct="1">
              <a:spcBef>
                <a:spcPct val="50000"/>
              </a:spcBef>
            </a:pPr>
            <a:r>
              <a:rPr lang="zh-CN" altLang="en-US" sz="3200" dirty="0">
                <a:solidFill>
                  <a:srgbClr val="000000"/>
                </a:solidFill>
              </a:rPr>
              <a:t>字符串比较</a:t>
            </a:r>
            <a:r>
              <a:rPr lang="en-US" altLang="zh-CN" sz="3200" dirty="0">
                <a:solidFill>
                  <a:srgbClr val="1327E7"/>
                </a:solidFill>
              </a:rPr>
              <a:t>CMPS</a:t>
            </a:r>
            <a:r>
              <a:rPr lang="zh-CN" altLang="en-US" sz="2000" dirty="0">
                <a:solidFill>
                  <a:srgbClr val="000000"/>
                </a:solidFill>
              </a:rPr>
              <a:t>（</a:t>
            </a:r>
            <a:r>
              <a:rPr lang="en-US" altLang="zh-CN" sz="2000" dirty="0">
                <a:solidFill>
                  <a:srgbClr val="000000"/>
                </a:solidFill>
              </a:rPr>
              <a:t>Compare byte or word string</a:t>
            </a:r>
            <a:r>
              <a:rPr lang="zh-CN" altLang="en-US" sz="2000" dirty="0">
                <a:solidFill>
                  <a:srgbClr val="000000"/>
                </a:solidFill>
              </a:rPr>
              <a:t>）</a:t>
            </a:r>
          </a:p>
          <a:p>
            <a:pPr eaLnBrk="1" hangingPunct="1">
              <a:spcBef>
                <a:spcPct val="50000"/>
              </a:spcBef>
            </a:pPr>
            <a:r>
              <a:rPr lang="zh-CN" altLang="en-US" sz="3200" dirty="0">
                <a:solidFill>
                  <a:srgbClr val="000000"/>
                </a:solidFill>
              </a:rPr>
              <a:t>字符串扫描</a:t>
            </a:r>
            <a:r>
              <a:rPr lang="en-US" altLang="zh-CN" sz="3200" dirty="0">
                <a:solidFill>
                  <a:srgbClr val="1327E7"/>
                </a:solidFill>
              </a:rPr>
              <a:t>SCAS</a:t>
            </a:r>
            <a:r>
              <a:rPr lang="zh-CN" altLang="en-US" sz="2000" dirty="0">
                <a:solidFill>
                  <a:srgbClr val="000000"/>
                </a:solidFill>
              </a:rPr>
              <a:t>（</a:t>
            </a:r>
            <a:r>
              <a:rPr lang="en-US" altLang="zh-CN" sz="2000" dirty="0">
                <a:solidFill>
                  <a:srgbClr val="000000"/>
                </a:solidFill>
              </a:rPr>
              <a:t>Scan byte or word string</a:t>
            </a:r>
            <a:r>
              <a:rPr lang="zh-CN" altLang="en-US" sz="2000" dirty="0">
                <a:solidFill>
                  <a:srgbClr val="000000"/>
                </a:solidFill>
              </a:rPr>
              <a:t>）</a:t>
            </a:r>
          </a:p>
          <a:p>
            <a:pPr eaLnBrk="1" hangingPunct="1">
              <a:spcBef>
                <a:spcPct val="50000"/>
              </a:spcBef>
            </a:pPr>
            <a:r>
              <a:rPr lang="zh-CN" altLang="en-US" sz="3200" dirty="0">
                <a:solidFill>
                  <a:srgbClr val="000000"/>
                </a:solidFill>
              </a:rPr>
              <a:t>字符串装入</a:t>
            </a:r>
            <a:r>
              <a:rPr lang="en-US" altLang="zh-CN" sz="3200" dirty="0">
                <a:solidFill>
                  <a:srgbClr val="1327E7"/>
                </a:solidFill>
              </a:rPr>
              <a:t>LODS</a:t>
            </a:r>
            <a:r>
              <a:rPr lang="zh-CN" altLang="en-US" sz="2000" dirty="0">
                <a:solidFill>
                  <a:srgbClr val="000000"/>
                </a:solidFill>
              </a:rPr>
              <a:t>（</a:t>
            </a:r>
            <a:r>
              <a:rPr lang="en-US" altLang="zh-CN" sz="2000" dirty="0">
                <a:solidFill>
                  <a:srgbClr val="000000"/>
                </a:solidFill>
              </a:rPr>
              <a:t>Load byte or word string</a:t>
            </a:r>
            <a:r>
              <a:rPr lang="zh-CN" altLang="en-US" sz="2000" dirty="0">
                <a:solidFill>
                  <a:srgbClr val="000000"/>
                </a:solidFill>
              </a:rPr>
              <a:t>）</a:t>
            </a:r>
          </a:p>
          <a:p>
            <a:pPr eaLnBrk="1" hangingPunct="1">
              <a:spcBef>
                <a:spcPct val="50000"/>
              </a:spcBef>
            </a:pPr>
            <a:r>
              <a:rPr lang="zh-CN" altLang="en-US" sz="3200" dirty="0">
                <a:solidFill>
                  <a:srgbClr val="000000"/>
                </a:solidFill>
              </a:rPr>
              <a:t>字符串存储</a:t>
            </a:r>
            <a:r>
              <a:rPr lang="en-US" altLang="zh-CN" sz="3200" dirty="0">
                <a:solidFill>
                  <a:srgbClr val="1327E7"/>
                </a:solidFill>
              </a:rPr>
              <a:t>STOS</a:t>
            </a:r>
            <a:r>
              <a:rPr lang="zh-CN" altLang="en-US" sz="2000" dirty="0">
                <a:solidFill>
                  <a:srgbClr val="000000"/>
                </a:solidFill>
              </a:rPr>
              <a:t>（</a:t>
            </a:r>
            <a:r>
              <a:rPr lang="en-US" altLang="zh-CN" sz="2000" dirty="0">
                <a:solidFill>
                  <a:srgbClr val="000000"/>
                </a:solidFill>
              </a:rPr>
              <a:t>Store byte or word string</a:t>
            </a:r>
            <a:r>
              <a:rPr lang="zh-CN" altLang="en-US" sz="2000" dirty="0">
                <a:solidFill>
                  <a:srgbClr val="000000"/>
                </a:solidFill>
              </a:rPr>
              <a:t>）</a:t>
            </a:r>
            <a:r>
              <a:rPr lang="zh-CN" altLang="en-US" sz="3200" dirty="0">
                <a:solidFill>
                  <a:srgbClr val="000000"/>
                </a:solidFill>
              </a:rPr>
              <a:t> </a:t>
            </a:r>
          </a:p>
        </p:txBody>
      </p:sp>
    </p:spTree>
    <p:extLst>
      <p:ext uri="{BB962C8B-B14F-4D97-AF65-F5344CB8AC3E}">
        <p14:creationId xmlns:p14="http://schemas.microsoft.com/office/powerpoint/2010/main" val="229003642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539552" y="2000250"/>
            <a:ext cx="9318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6000" b="1">
                <a:solidFill>
                  <a:srgbClr val="FF0000"/>
                </a:solidFill>
                <a:latin typeface="Batang" pitchFamily="18" charset="-127"/>
                <a:ea typeface="Batang" pitchFamily="18" charset="-127"/>
              </a:rPr>
              <a:t>☞</a:t>
            </a:r>
          </a:p>
        </p:txBody>
      </p:sp>
      <p:sp>
        <p:nvSpPr>
          <p:cNvPr id="4" name="Rectangle 3"/>
          <p:cNvSpPr>
            <a:spLocks noChangeArrowheads="1"/>
          </p:cNvSpPr>
          <p:nvPr/>
        </p:nvSpPr>
        <p:spPr bwMode="auto">
          <a:xfrm>
            <a:off x="857250" y="2143125"/>
            <a:ext cx="78486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30000"/>
              </a:spcBef>
            </a:pPr>
            <a:r>
              <a:rPr lang="en-US" altLang="zh-CN" sz="3600" b="1" dirty="0">
                <a:solidFill>
                  <a:srgbClr val="000000"/>
                </a:solidFill>
              </a:rPr>
              <a:t>    </a:t>
            </a:r>
            <a:r>
              <a:rPr lang="zh-CN" altLang="en-US" sz="3600" b="1" dirty="0">
                <a:solidFill>
                  <a:srgbClr val="000000"/>
                </a:solidFill>
              </a:rPr>
              <a:t>字符串处理指令既可以按</a:t>
            </a:r>
            <a:r>
              <a:rPr lang="zh-CN" altLang="en-US" sz="3600" b="1" dirty="0"/>
              <a:t>字节操作</a:t>
            </a:r>
            <a:r>
              <a:rPr lang="zh-CN" altLang="en-US" sz="3600" b="1" dirty="0">
                <a:solidFill>
                  <a:srgbClr val="000000"/>
                </a:solidFill>
              </a:rPr>
              <a:t>，也可以按</a:t>
            </a:r>
            <a:r>
              <a:rPr lang="zh-CN" altLang="en-US" sz="3600" b="1" dirty="0"/>
              <a:t>字操作</a:t>
            </a:r>
            <a:r>
              <a:rPr lang="zh-CN" altLang="en-US" sz="3600" b="1" dirty="0">
                <a:solidFill>
                  <a:srgbClr val="000000"/>
                </a:solidFill>
              </a:rPr>
              <a:t>，且</a:t>
            </a:r>
            <a:r>
              <a:rPr lang="en-US" altLang="zh-CN" sz="3600" b="1" dirty="0">
                <a:solidFill>
                  <a:srgbClr val="000000"/>
                </a:solidFill>
              </a:rPr>
              <a:t>DST</a:t>
            </a:r>
            <a:r>
              <a:rPr lang="zh-CN" altLang="en-US" sz="3600" b="1" dirty="0">
                <a:solidFill>
                  <a:srgbClr val="000000"/>
                </a:solidFill>
              </a:rPr>
              <a:t>和</a:t>
            </a:r>
            <a:r>
              <a:rPr lang="en-US" altLang="zh-CN" sz="3600" b="1" dirty="0">
                <a:solidFill>
                  <a:srgbClr val="000000"/>
                </a:solidFill>
              </a:rPr>
              <a:t>SRC</a:t>
            </a:r>
            <a:r>
              <a:rPr lang="zh-CN" altLang="en-US" sz="3600" b="1" dirty="0">
                <a:solidFill>
                  <a:srgbClr val="000000"/>
                </a:solidFill>
              </a:rPr>
              <a:t>的寻址方式均为</a:t>
            </a:r>
            <a:r>
              <a:rPr lang="zh-CN" altLang="en-US" sz="3600" b="1" dirty="0"/>
              <a:t>隐含寻址</a:t>
            </a:r>
            <a:r>
              <a:rPr lang="zh-CN" altLang="en-US" sz="3600" b="1" dirty="0">
                <a:solidFill>
                  <a:srgbClr val="000000"/>
                </a:solidFill>
              </a:rPr>
              <a:t>。这类指令要遵循的共同约定如下： </a:t>
            </a:r>
          </a:p>
        </p:txBody>
      </p:sp>
    </p:spTree>
    <p:extLst>
      <p:ext uri="{BB962C8B-B14F-4D97-AF65-F5344CB8AC3E}">
        <p14:creationId xmlns:p14="http://schemas.microsoft.com/office/powerpoint/2010/main" val="160481885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755650" y="1628800"/>
            <a:ext cx="80010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spcBef>
                <a:spcPct val="30000"/>
              </a:spcBef>
            </a:pPr>
            <a:r>
              <a:rPr lang="en-US" altLang="zh-CN" sz="3600" b="1" dirty="0">
                <a:solidFill>
                  <a:srgbClr val="000000"/>
                </a:solidFill>
              </a:rPr>
              <a:t>① </a:t>
            </a:r>
            <a:r>
              <a:rPr lang="zh-CN" altLang="en-US" sz="3600" b="1" dirty="0">
                <a:solidFill>
                  <a:srgbClr val="FF0000"/>
                </a:solidFill>
              </a:rPr>
              <a:t>若源串在存储器</a:t>
            </a:r>
            <a:r>
              <a:rPr lang="zh-CN" altLang="en-US" sz="3600" b="1" dirty="0">
                <a:solidFill>
                  <a:srgbClr val="000000"/>
                </a:solidFill>
              </a:rPr>
              <a:t>，则存储器地址由</a:t>
            </a:r>
            <a:r>
              <a:rPr lang="en-US" altLang="zh-CN" sz="3600" b="1" dirty="0">
                <a:solidFill>
                  <a:srgbClr val="000000"/>
                </a:solidFill>
              </a:rPr>
              <a:t>DS:SI</a:t>
            </a:r>
            <a:r>
              <a:rPr lang="zh-CN" altLang="en-US" sz="3600" b="1" dirty="0">
                <a:solidFill>
                  <a:srgbClr val="000000"/>
                </a:solidFill>
              </a:rPr>
              <a:t>确定；</a:t>
            </a:r>
            <a:endParaRPr lang="zh-CN" altLang="en-US" sz="3600" b="1" dirty="0">
              <a:solidFill>
                <a:srgbClr val="000000"/>
              </a:solidFill>
              <a:ea typeface="宋体" charset="-122"/>
            </a:endParaRPr>
          </a:p>
          <a:p>
            <a:pPr eaLnBrk="0" hangingPunct="0">
              <a:lnSpc>
                <a:spcPct val="120000"/>
              </a:lnSpc>
              <a:spcBef>
                <a:spcPct val="30000"/>
              </a:spcBef>
            </a:pPr>
            <a:r>
              <a:rPr lang="zh-CN" altLang="en-US" sz="3600" b="1" dirty="0">
                <a:solidFill>
                  <a:schemeClr val="tx1"/>
                </a:solidFill>
              </a:rPr>
              <a:t>   </a:t>
            </a:r>
            <a:r>
              <a:rPr lang="zh-CN" altLang="en-US" sz="3600" b="1" dirty="0">
                <a:solidFill>
                  <a:srgbClr val="FF0000"/>
                </a:solidFill>
              </a:rPr>
              <a:t>若源串在寄存器</a:t>
            </a:r>
            <a:r>
              <a:rPr lang="zh-CN" altLang="en-US" sz="3600" b="1" dirty="0">
                <a:solidFill>
                  <a:srgbClr val="000000"/>
                </a:solidFill>
              </a:rPr>
              <a:t>，则：</a:t>
            </a:r>
          </a:p>
        </p:txBody>
      </p:sp>
      <p:grpSp>
        <p:nvGrpSpPr>
          <p:cNvPr id="4" name="Group 7"/>
          <p:cNvGrpSpPr>
            <a:grpSpLocks/>
          </p:cNvGrpSpPr>
          <p:nvPr/>
        </p:nvGrpSpPr>
        <p:grpSpPr bwMode="auto">
          <a:xfrm>
            <a:off x="1679575" y="4149750"/>
            <a:ext cx="4800600" cy="1289050"/>
            <a:chOff x="1058" y="2886"/>
            <a:chExt cx="3024" cy="812"/>
          </a:xfrm>
        </p:grpSpPr>
        <p:sp>
          <p:nvSpPr>
            <p:cNvPr id="5" name="Rectangle 3"/>
            <p:cNvSpPr>
              <a:spLocks noChangeArrowheads="1"/>
            </p:cNvSpPr>
            <p:nvPr/>
          </p:nvSpPr>
          <p:spPr bwMode="auto">
            <a:xfrm>
              <a:off x="1202" y="3270"/>
              <a:ext cx="288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zh-CN" altLang="en-US" sz="3200" b="1">
                  <a:solidFill>
                    <a:srgbClr val="000000"/>
                  </a:solidFill>
                </a:rPr>
                <a:t>字操作时，在</a:t>
              </a:r>
              <a:r>
                <a:rPr lang="en-US" altLang="zh-CN" sz="3200" b="1">
                  <a:solidFill>
                    <a:srgbClr val="000000"/>
                  </a:solidFill>
                </a:rPr>
                <a:t>AX</a:t>
              </a:r>
              <a:r>
                <a:rPr lang="zh-CN" altLang="en-US" sz="3200" b="1">
                  <a:solidFill>
                    <a:srgbClr val="000000"/>
                  </a:solidFill>
                </a:rPr>
                <a:t>中</a:t>
              </a:r>
            </a:p>
          </p:txBody>
        </p:sp>
        <p:sp>
          <p:nvSpPr>
            <p:cNvPr id="6" name="Rectangle 4"/>
            <p:cNvSpPr>
              <a:spLocks noChangeArrowheads="1"/>
            </p:cNvSpPr>
            <p:nvPr/>
          </p:nvSpPr>
          <p:spPr bwMode="auto">
            <a:xfrm>
              <a:off x="1202" y="2886"/>
              <a:ext cx="2832"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zh-CN" altLang="en-US" sz="3200" b="1">
                  <a:solidFill>
                    <a:srgbClr val="000000"/>
                  </a:solidFill>
                </a:rPr>
                <a:t>字节操作时，在</a:t>
              </a:r>
              <a:r>
                <a:rPr lang="en-US" altLang="zh-CN" sz="3200" b="1">
                  <a:solidFill>
                    <a:srgbClr val="000000"/>
                  </a:solidFill>
                </a:rPr>
                <a:t>AL</a:t>
              </a:r>
              <a:r>
                <a:rPr lang="zh-CN" altLang="en-US" sz="3200" b="1">
                  <a:solidFill>
                    <a:srgbClr val="000000"/>
                  </a:solidFill>
                </a:rPr>
                <a:t>中</a:t>
              </a:r>
            </a:p>
          </p:txBody>
        </p:sp>
        <p:sp>
          <p:nvSpPr>
            <p:cNvPr id="7" name="AutoShape 5"/>
            <p:cNvSpPr>
              <a:spLocks/>
            </p:cNvSpPr>
            <p:nvPr/>
          </p:nvSpPr>
          <p:spPr bwMode="auto">
            <a:xfrm>
              <a:off x="1058" y="3126"/>
              <a:ext cx="192" cy="528"/>
            </a:xfrm>
            <a:prstGeom prst="leftBrace">
              <a:avLst>
                <a:gd name="adj1" fmla="val 22917"/>
                <a:gd name="adj2" fmla="val 50000"/>
              </a:avLst>
            </a:prstGeom>
            <a:noFill/>
            <a:ln w="50800">
              <a:solidFill>
                <a:srgbClr val="33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grpSp>
    </p:spTree>
    <p:extLst>
      <p:ext uri="{BB962C8B-B14F-4D97-AF65-F5344CB8AC3E}">
        <p14:creationId xmlns:p14="http://schemas.microsoft.com/office/powerpoint/2010/main" val="3580316540"/>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755650" y="1989138"/>
            <a:ext cx="815340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spcBef>
                <a:spcPct val="30000"/>
              </a:spcBef>
            </a:pPr>
            <a:r>
              <a:rPr lang="en-US" altLang="zh-CN" sz="3600" b="1" dirty="0">
                <a:solidFill>
                  <a:srgbClr val="000000"/>
                </a:solidFill>
              </a:rPr>
              <a:t>②</a:t>
            </a:r>
            <a:r>
              <a:rPr lang="en-US" altLang="zh-CN" sz="3600" b="1" dirty="0">
                <a:solidFill>
                  <a:schemeClr val="tx1"/>
                </a:solidFill>
              </a:rPr>
              <a:t> </a:t>
            </a:r>
            <a:r>
              <a:rPr lang="zh-CN" altLang="en-US" sz="3600" b="1" dirty="0"/>
              <a:t>若目的串在存储器</a:t>
            </a:r>
            <a:r>
              <a:rPr lang="zh-CN" altLang="en-US" sz="3600" b="1" dirty="0">
                <a:solidFill>
                  <a:schemeClr val="tx1"/>
                </a:solidFill>
              </a:rPr>
              <a:t>，</a:t>
            </a:r>
            <a:r>
              <a:rPr lang="zh-CN" altLang="en-US" sz="3600" b="1" dirty="0">
                <a:solidFill>
                  <a:srgbClr val="000000"/>
                </a:solidFill>
              </a:rPr>
              <a:t>则存储器地址</a:t>
            </a:r>
            <a:r>
              <a:rPr lang="zh-CN" altLang="en-US" sz="3600" b="1" dirty="0">
                <a:solidFill>
                  <a:srgbClr val="FF0000"/>
                </a:solidFill>
              </a:rPr>
              <a:t>必须</a:t>
            </a:r>
            <a:r>
              <a:rPr lang="zh-CN" altLang="en-US" sz="3600" b="1" dirty="0">
                <a:solidFill>
                  <a:srgbClr val="000000"/>
                </a:solidFill>
              </a:rPr>
              <a:t>由</a:t>
            </a:r>
            <a:r>
              <a:rPr lang="en-US" altLang="zh-CN" sz="3600" b="1" dirty="0">
                <a:solidFill>
                  <a:srgbClr val="FF0000"/>
                </a:solidFill>
              </a:rPr>
              <a:t>ES:DI</a:t>
            </a:r>
            <a:r>
              <a:rPr lang="zh-CN" altLang="en-US" sz="3600" b="1" dirty="0">
                <a:solidFill>
                  <a:srgbClr val="000000"/>
                </a:solidFill>
              </a:rPr>
              <a:t>确定；</a:t>
            </a:r>
            <a:endParaRPr lang="zh-CN" altLang="en-US" sz="3600" b="1" dirty="0">
              <a:solidFill>
                <a:srgbClr val="000000"/>
              </a:solidFill>
              <a:ea typeface="宋体" charset="-122"/>
            </a:endParaRPr>
          </a:p>
          <a:p>
            <a:pPr eaLnBrk="0" hangingPunct="0">
              <a:lnSpc>
                <a:spcPct val="120000"/>
              </a:lnSpc>
              <a:spcBef>
                <a:spcPct val="30000"/>
              </a:spcBef>
            </a:pPr>
            <a:r>
              <a:rPr lang="zh-CN" altLang="en-US" sz="3600" b="1" dirty="0"/>
              <a:t>  若目的串在寄存器</a:t>
            </a:r>
            <a:r>
              <a:rPr lang="zh-CN" altLang="en-US" sz="3600" b="1" dirty="0">
                <a:solidFill>
                  <a:schemeClr val="tx1"/>
                </a:solidFill>
              </a:rPr>
              <a:t>，</a:t>
            </a:r>
            <a:r>
              <a:rPr lang="zh-CN" altLang="en-US" sz="3600" b="1" dirty="0">
                <a:solidFill>
                  <a:srgbClr val="000000"/>
                </a:solidFill>
              </a:rPr>
              <a:t>则：</a:t>
            </a:r>
          </a:p>
        </p:txBody>
      </p:sp>
      <p:grpSp>
        <p:nvGrpSpPr>
          <p:cNvPr id="4" name="Group 7"/>
          <p:cNvGrpSpPr>
            <a:grpSpLocks/>
          </p:cNvGrpSpPr>
          <p:nvPr/>
        </p:nvGrpSpPr>
        <p:grpSpPr bwMode="auto">
          <a:xfrm>
            <a:off x="1835150" y="4508500"/>
            <a:ext cx="4800600" cy="1289050"/>
            <a:chOff x="1056" y="3264"/>
            <a:chExt cx="3024" cy="812"/>
          </a:xfrm>
        </p:grpSpPr>
        <p:sp>
          <p:nvSpPr>
            <p:cNvPr id="5" name="Rectangle 3"/>
            <p:cNvSpPr>
              <a:spLocks noChangeArrowheads="1"/>
            </p:cNvSpPr>
            <p:nvPr/>
          </p:nvSpPr>
          <p:spPr bwMode="auto">
            <a:xfrm>
              <a:off x="1200" y="3648"/>
              <a:ext cx="288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zh-CN" altLang="en-US" sz="3200" b="1">
                  <a:solidFill>
                    <a:srgbClr val="000000"/>
                  </a:solidFill>
                </a:rPr>
                <a:t>字操作时，在</a:t>
              </a:r>
              <a:r>
                <a:rPr lang="en-US" altLang="zh-CN" sz="3200" b="1">
                  <a:solidFill>
                    <a:srgbClr val="000000"/>
                  </a:solidFill>
                </a:rPr>
                <a:t>AX</a:t>
              </a:r>
              <a:r>
                <a:rPr lang="zh-CN" altLang="en-US" sz="3200" b="1">
                  <a:solidFill>
                    <a:srgbClr val="000000"/>
                  </a:solidFill>
                </a:rPr>
                <a:t>中</a:t>
              </a:r>
            </a:p>
          </p:txBody>
        </p:sp>
        <p:sp>
          <p:nvSpPr>
            <p:cNvPr id="6" name="Rectangle 4"/>
            <p:cNvSpPr>
              <a:spLocks noChangeArrowheads="1"/>
            </p:cNvSpPr>
            <p:nvPr/>
          </p:nvSpPr>
          <p:spPr bwMode="auto">
            <a:xfrm>
              <a:off x="1200" y="3264"/>
              <a:ext cx="2832"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zh-CN" altLang="en-US" sz="3200" b="1">
                  <a:solidFill>
                    <a:srgbClr val="000000"/>
                  </a:solidFill>
                </a:rPr>
                <a:t>字节操作时，在</a:t>
              </a:r>
              <a:r>
                <a:rPr lang="en-US" altLang="zh-CN" sz="3200" b="1">
                  <a:solidFill>
                    <a:srgbClr val="000000"/>
                  </a:solidFill>
                </a:rPr>
                <a:t>AL</a:t>
              </a:r>
              <a:r>
                <a:rPr lang="zh-CN" altLang="en-US" sz="3200" b="1">
                  <a:solidFill>
                    <a:srgbClr val="000000"/>
                  </a:solidFill>
                </a:rPr>
                <a:t>中</a:t>
              </a:r>
            </a:p>
          </p:txBody>
        </p:sp>
        <p:sp>
          <p:nvSpPr>
            <p:cNvPr id="7" name="AutoShape 5"/>
            <p:cNvSpPr>
              <a:spLocks/>
            </p:cNvSpPr>
            <p:nvPr/>
          </p:nvSpPr>
          <p:spPr bwMode="auto">
            <a:xfrm>
              <a:off x="1056" y="3504"/>
              <a:ext cx="192" cy="528"/>
            </a:xfrm>
            <a:prstGeom prst="leftBrace">
              <a:avLst>
                <a:gd name="adj1" fmla="val 22917"/>
                <a:gd name="adj2" fmla="val 50000"/>
              </a:avLst>
            </a:prstGeom>
            <a:noFill/>
            <a:ln w="50800">
              <a:solidFill>
                <a:srgbClr val="33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grpSp>
    </p:spTree>
    <p:extLst>
      <p:ext uri="{BB962C8B-B14F-4D97-AF65-F5344CB8AC3E}">
        <p14:creationId xmlns:p14="http://schemas.microsoft.com/office/powerpoint/2010/main" val="1325618617"/>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539552" y="836712"/>
            <a:ext cx="8208912" cy="167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35000"/>
              </a:lnSpc>
              <a:spcBef>
                <a:spcPct val="30000"/>
              </a:spcBef>
            </a:pPr>
            <a:r>
              <a:rPr lang="en-US" altLang="zh-CN" sz="4800" b="1" dirty="0">
                <a:solidFill>
                  <a:schemeClr val="tx1"/>
                </a:solidFill>
              </a:rPr>
              <a:t>  </a:t>
            </a:r>
            <a:r>
              <a:rPr lang="en-US" altLang="zh-CN" sz="2800" b="1" dirty="0">
                <a:solidFill>
                  <a:srgbClr val="000000"/>
                </a:solidFill>
              </a:rPr>
              <a:t>③ </a:t>
            </a:r>
            <a:r>
              <a:rPr lang="zh-CN" altLang="en-US" sz="2800" b="1" dirty="0">
                <a:solidFill>
                  <a:srgbClr val="000000"/>
                </a:solidFill>
              </a:rPr>
              <a:t>字符串操作指令</a:t>
            </a:r>
            <a:r>
              <a:rPr lang="en-US" altLang="zh-CN" sz="2800" b="1" dirty="0">
                <a:solidFill>
                  <a:srgbClr val="000000"/>
                </a:solidFill>
              </a:rPr>
              <a:t>CPU</a:t>
            </a:r>
            <a:r>
              <a:rPr lang="zh-CN" altLang="en-US" sz="2800" b="1" dirty="0">
                <a:solidFill>
                  <a:srgbClr val="000000"/>
                </a:solidFill>
              </a:rPr>
              <a:t>执行后，（</a:t>
            </a:r>
            <a:r>
              <a:rPr lang="en-US" altLang="zh-CN" sz="2800" b="1" dirty="0">
                <a:solidFill>
                  <a:srgbClr val="000000"/>
                </a:solidFill>
              </a:rPr>
              <a:t>SI</a:t>
            </a:r>
            <a:r>
              <a:rPr lang="zh-CN" altLang="en-US" sz="2800" b="1" dirty="0">
                <a:solidFill>
                  <a:srgbClr val="000000"/>
                </a:solidFill>
              </a:rPr>
              <a:t>）或（</a:t>
            </a:r>
            <a:r>
              <a:rPr lang="en-US" altLang="zh-CN" sz="2800" b="1" dirty="0">
                <a:solidFill>
                  <a:srgbClr val="000000"/>
                </a:solidFill>
              </a:rPr>
              <a:t>DI</a:t>
            </a:r>
            <a:r>
              <a:rPr lang="zh-CN" altLang="en-US" sz="2800" b="1" dirty="0">
                <a:solidFill>
                  <a:srgbClr val="000000"/>
                </a:solidFill>
              </a:rPr>
              <a:t>）会自动地修改，其修改</a:t>
            </a:r>
            <a:r>
              <a:rPr lang="zh-CN" altLang="en-US" sz="2800" b="1" dirty="0">
                <a:solidFill>
                  <a:srgbClr val="FF0000"/>
                </a:solidFill>
              </a:rPr>
              <a:t>方向受</a:t>
            </a:r>
            <a:r>
              <a:rPr lang="en-US" altLang="zh-CN" sz="2800" b="1" dirty="0">
                <a:solidFill>
                  <a:srgbClr val="FF0000"/>
                </a:solidFill>
              </a:rPr>
              <a:t>DF</a:t>
            </a:r>
            <a:r>
              <a:rPr lang="zh-CN" altLang="en-US" sz="2800" b="1" dirty="0">
                <a:solidFill>
                  <a:srgbClr val="FF0000"/>
                </a:solidFill>
              </a:rPr>
              <a:t>控制</a:t>
            </a:r>
            <a:r>
              <a:rPr lang="zh-CN" altLang="en-US" sz="2800" b="1" dirty="0">
                <a:solidFill>
                  <a:schemeClr val="tx1"/>
                </a:solidFill>
              </a:rPr>
              <a:t>。</a:t>
            </a:r>
          </a:p>
        </p:txBody>
      </p:sp>
      <p:sp>
        <p:nvSpPr>
          <p:cNvPr id="4" name="Rectangle 2"/>
          <p:cNvSpPr>
            <a:spLocks noChangeArrowheads="1"/>
          </p:cNvSpPr>
          <p:nvPr/>
        </p:nvSpPr>
        <p:spPr bwMode="auto">
          <a:xfrm>
            <a:off x="2555875" y="3178200"/>
            <a:ext cx="4572000" cy="6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en-US" altLang="zh-CN" sz="3200" b="1">
                <a:solidFill>
                  <a:srgbClr val="000000"/>
                </a:solidFill>
              </a:rPr>
              <a:t>1</a:t>
            </a:r>
            <a:r>
              <a:rPr lang="zh-CN" altLang="en-US" sz="3200" b="1">
                <a:solidFill>
                  <a:srgbClr val="000000"/>
                </a:solidFill>
              </a:rPr>
              <a:t>时，会自动地减</a:t>
            </a:r>
            <a:r>
              <a:rPr lang="en-US" altLang="zh-CN" sz="3200" b="1">
                <a:solidFill>
                  <a:srgbClr val="000000"/>
                </a:solidFill>
              </a:rPr>
              <a:t>1</a:t>
            </a:r>
            <a:r>
              <a:rPr lang="zh-CN" altLang="en-US" sz="3200" b="1">
                <a:solidFill>
                  <a:srgbClr val="000000"/>
                </a:solidFill>
              </a:rPr>
              <a:t>或</a:t>
            </a:r>
            <a:r>
              <a:rPr lang="en-US" altLang="zh-CN" sz="3200" b="1">
                <a:solidFill>
                  <a:srgbClr val="000000"/>
                </a:solidFill>
              </a:rPr>
              <a:t>2</a:t>
            </a:r>
          </a:p>
        </p:txBody>
      </p:sp>
      <p:sp>
        <p:nvSpPr>
          <p:cNvPr id="5" name="Rectangle 3"/>
          <p:cNvSpPr>
            <a:spLocks noChangeArrowheads="1"/>
          </p:cNvSpPr>
          <p:nvPr/>
        </p:nvSpPr>
        <p:spPr bwMode="auto">
          <a:xfrm>
            <a:off x="2555875" y="2568600"/>
            <a:ext cx="4343400" cy="6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50000"/>
              </a:spcBef>
            </a:pPr>
            <a:r>
              <a:rPr lang="en-US" altLang="zh-CN" sz="3200" b="1">
                <a:solidFill>
                  <a:srgbClr val="000000"/>
                </a:solidFill>
              </a:rPr>
              <a:t>0</a:t>
            </a:r>
            <a:r>
              <a:rPr lang="zh-CN" altLang="en-US" sz="3200" b="1">
                <a:solidFill>
                  <a:srgbClr val="000000"/>
                </a:solidFill>
              </a:rPr>
              <a:t>时，会自动地增</a:t>
            </a:r>
            <a:r>
              <a:rPr lang="en-US" altLang="zh-CN" sz="3200" b="1">
                <a:solidFill>
                  <a:srgbClr val="000000"/>
                </a:solidFill>
              </a:rPr>
              <a:t>1</a:t>
            </a:r>
            <a:r>
              <a:rPr lang="zh-CN" altLang="en-US" sz="3200" b="1">
                <a:solidFill>
                  <a:srgbClr val="000000"/>
                </a:solidFill>
              </a:rPr>
              <a:t>或</a:t>
            </a:r>
            <a:r>
              <a:rPr lang="en-US" altLang="zh-CN" sz="3200" b="1">
                <a:solidFill>
                  <a:srgbClr val="000000"/>
                </a:solidFill>
              </a:rPr>
              <a:t>2</a:t>
            </a:r>
          </a:p>
        </p:txBody>
      </p:sp>
      <p:sp>
        <p:nvSpPr>
          <p:cNvPr id="6" name="AutoShape 4"/>
          <p:cNvSpPr>
            <a:spLocks/>
          </p:cNvSpPr>
          <p:nvPr/>
        </p:nvSpPr>
        <p:spPr bwMode="auto">
          <a:xfrm>
            <a:off x="2251075" y="2949600"/>
            <a:ext cx="304800" cy="838200"/>
          </a:xfrm>
          <a:prstGeom prst="leftBrace">
            <a:avLst>
              <a:gd name="adj1" fmla="val 22917"/>
              <a:gd name="adj2" fmla="val 50000"/>
            </a:avLst>
          </a:prstGeom>
          <a:noFill/>
          <a:ln w="50800">
            <a:solidFill>
              <a:srgbClr val="33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 name="Rectangle 5"/>
          <p:cNvSpPr>
            <a:spLocks noChangeArrowheads="1"/>
          </p:cNvSpPr>
          <p:nvPr/>
        </p:nvSpPr>
        <p:spPr bwMode="auto">
          <a:xfrm>
            <a:off x="955675" y="3025800"/>
            <a:ext cx="1676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00"/>
                </a:solidFill>
              </a:rPr>
              <a:t>当</a:t>
            </a:r>
            <a:r>
              <a:rPr lang="en-US" altLang="zh-CN" sz="3600" b="1">
                <a:solidFill>
                  <a:srgbClr val="000000"/>
                </a:solidFill>
              </a:rPr>
              <a:t>DF=</a:t>
            </a:r>
          </a:p>
        </p:txBody>
      </p:sp>
      <p:sp>
        <p:nvSpPr>
          <p:cNvPr id="8" name="Oval 6"/>
          <p:cNvSpPr>
            <a:spLocks noChangeArrowheads="1"/>
          </p:cNvSpPr>
          <p:nvPr/>
        </p:nvSpPr>
        <p:spPr bwMode="auto">
          <a:xfrm>
            <a:off x="5222875" y="2568600"/>
            <a:ext cx="1447800" cy="1524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9" name="Line 7"/>
          <p:cNvSpPr>
            <a:spLocks noChangeShapeType="1"/>
          </p:cNvSpPr>
          <p:nvPr/>
        </p:nvSpPr>
        <p:spPr bwMode="auto">
          <a:xfrm flipV="1">
            <a:off x="5299075" y="4092600"/>
            <a:ext cx="381000" cy="5334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0" name="Rectangle 8"/>
          <p:cNvSpPr>
            <a:spLocks noChangeArrowheads="1"/>
          </p:cNvSpPr>
          <p:nvPr/>
        </p:nvSpPr>
        <p:spPr bwMode="auto">
          <a:xfrm>
            <a:off x="3563938" y="4546625"/>
            <a:ext cx="4192587"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5000"/>
              </a:lnSpc>
              <a:spcBef>
                <a:spcPct val="15000"/>
              </a:spcBef>
            </a:pPr>
            <a:r>
              <a:rPr lang="zh-CN" altLang="en-US" sz="2800" b="1"/>
              <a:t>受操作类型控制，</a:t>
            </a:r>
            <a:endParaRPr lang="zh-CN" altLang="en-US" sz="2800" b="1">
              <a:ea typeface="宋体" charset="-122"/>
            </a:endParaRPr>
          </a:p>
          <a:p>
            <a:pPr eaLnBrk="0" hangingPunct="0">
              <a:lnSpc>
                <a:spcPct val="115000"/>
              </a:lnSpc>
              <a:spcBef>
                <a:spcPct val="15000"/>
              </a:spcBef>
              <a:buClr>
                <a:srgbClr val="FF0101"/>
              </a:buClr>
              <a:buFont typeface="Wingdings" pitchFamily="2" charset="2"/>
              <a:buChar char="p"/>
            </a:pPr>
            <a:r>
              <a:rPr lang="zh-CN" altLang="en-US" sz="2800" b="1"/>
              <a:t>字节操作时，增</a:t>
            </a:r>
            <a:r>
              <a:rPr lang="en-US" altLang="zh-CN" sz="2800" b="1"/>
              <a:t>/</a:t>
            </a:r>
            <a:r>
              <a:rPr lang="zh-CN" altLang="en-US" sz="2800" b="1"/>
              <a:t>减</a:t>
            </a:r>
            <a:r>
              <a:rPr lang="en-US" altLang="zh-CN" sz="2800" b="1"/>
              <a:t>1</a:t>
            </a:r>
            <a:endParaRPr lang="en-US" altLang="zh-CN" sz="2800" b="1">
              <a:ea typeface="宋体" charset="-122"/>
            </a:endParaRPr>
          </a:p>
          <a:p>
            <a:pPr eaLnBrk="0" hangingPunct="0">
              <a:lnSpc>
                <a:spcPct val="115000"/>
              </a:lnSpc>
              <a:spcBef>
                <a:spcPct val="15000"/>
              </a:spcBef>
              <a:buClr>
                <a:srgbClr val="FF0101"/>
              </a:buClr>
              <a:buFont typeface="Wingdings" pitchFamily="2" charset="2"/>
              <a:buChar char="p"/>
            </a:pPr>
            <a:r>
              <a:rPr lang="zh-CN" altLang="en-US" sz="2800" b="1"/>
              <a:t>字操作时，增</a:t>
            </a:r>
            <a:r>
              <a:rPr lang="en-US" altLang="zh-CN" sz="2800" b="1"/>
              <a:t>/</a:t>
            </a:r>
            <a:r>
              <a:rPr lang="zh-CN" altLang="en-US" sz="2800" b="1"/>
              <a:t>减</a:t>
            </a:r>
            <a:r>
              <a:rPr lang="en-US" altLang="zh-CN" sz="2800" b="1"/>
              <a:t>2</a:t>
            </a:r>
            <a:endParaRPr lang="en-US" altLang="zh-CN" sz="2800" b="1">
              <a:ea typeface="宋体" charset="-122"/>
            </a:endParaRPr>
          </a:p>
        </p:txBody>
      </p:sp>
    </p:spTree>
    <p:extLst>
      <p:ext uri="{BB962C8B-B14F-4D97-AF65-F5344CB8AC3E}">
        <p14:creationId xmlns:p14="http://schemas.microsoft.com/office/powerpoint/2010/main" val="348331999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156613" y="2053889"/>
            <a:ext cx="3528392" cy="5053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DF=0</a:t>
            </a:r>
            <a:r>
              <a:rPr lang="zh-CN" altLang="en-US" sz="2000" b="1" dirty="0" smtClean="0">
                <a:solidFill>
                  <a:schemeClr val="tx1"/>
                </a:solidFill>
              </a:rPr>
              <a:t>时，地址增</a:t>
            </a:r>
            <a:r>
              <a:rPr lang="en-US" altLang="zh-CN" sz="2000" b="1" dirty="0" smtClean="0">
                <a:solidFill>
                  <a:schemeClr val="tx1"/>
                </a:solidFill>
              </a:rPr>
              <a:t>1</a:t>
            </a:r>
            <a:endParaRPr lang="zh-CN" altLang="en-US" sz="2000" b="1" dirty="0">
              <a:solidFill>
                <a:schemeClr val="tx1"/>
              </a:solidFill>
            </a:endParaRP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615752" y="1196752"/>
            <a:ext cx="9318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6000" b="1">
                <a:solidFill>
                  <a:srgbClr val="FF0000"/>
                </a:solidFill>
                <a:latin typeface="Batang" pitchFamily="18" charset="-127"/>
                <a:ea typeface="Batang" pitchFamily="18" charset="-127"/>
              </a:rPr>
              <a:t>☞</a:t>
            </a:r>
          </a:p>
        </p:txBody>
      </p:sp>
      <p:sp>
        <p:nvSpPr>
          <p:cNvPr id="4" name="Rectangle 3"/>
          <p:cNvSpPr>
            <a:spLocks noChangeArrowheads="1"/>
          </p:cNvSpPr>
          <p:nvPr/>
        </p:nvSpPr>
        <p:spPr bwMode="auto">
          <a:xfrm>
            <a:off x="1043880" y="1196752"/>
            <a:ext cx="7848600" cy="75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5000"/>
              </a:lnSpc>
              <a:spcBef>
                <a:spcPct val="30000"/>
              </a:spcBef>
            </a:pPr>
            <a:r>
              <a:rPr lang="en-US" altLang="zh-CN" sz="3600" b="1" dirty="0">
                <a:solidFill>
                  <a:schemeClr val="tx1"/>
                </a:solidFill>
                <a:ea typeface="宋体" charset="-122"/>
                <a:cs typeface="Times New Roman" pitchFamily="18" charset="0"/>
              </a:rPr>
              <a:t>    </a:t>
            </a:r>
            <a:r>
              <a:rPr lang="zh-CN" altLang="en-US" sz="3600" b="1" dirty="0">
                <a:solidFill>
                  <a:srgbClr val="000000"/>
                </a:solidFill>
                <a:ea typeface="宋体" charset="-122"/>
                <a:cs typeface="Times New Roman" pitchFamily="18" charset="0"/>
              </a:rPr>
              <a:t>字符串操作指令有：</a:t>
            </a:r>
            <a:r>
              <a:rPr lang="zh-CN" altLang="en-US" sz="3600" b="1" dirty="0">
                <a:solidFill>
                  <a:schemeClr val="tx1"/>
                </a:solidFill>
                <a:ea typeface="宋体" charset="-122"/>
                <a:cs typeface="Times New Roman" pitchFamily="18" charset="0"/>
              </a:rPr>
              <a:t> </a:t>
            </a:r>
          </a:p>
        </p:txBody>
      </p:sp>
      <p:graphicFrame>
        <p:nvGraphicFramePr>
          <p:cNvPr id="5" name="Group 70"/>
          <p:cNvGraphicFramePr>
            <a:graphicFrameLocks noGrp="1"/>
          </p:cNvGraphicFramePr>
          <p:nvPr>
            <p:extLst>
              <p:ext uri="{D42A27DB-BD31-4B8C-83A1-F6EECF244321}">
                <p14:modId xmlns:p14="http://schemas.microsoft.com/office/powerpoint/2010/main" val="573941450"/>
              </p:ext>
            </p:extLst>
          </p:nvPr>
        </p:nvGraphicFramePr>
        <p:xfrm>
          <a:off x="467544" y="2725082"/>
          <a:ext cx="8229600" cy="3184525"/>
        </p:xfrm>
        <a:graphic>
          <a:graphicData uri="http://schemas.openxmlformats.org/drawingml/2006/table">
            <a:tbl>
              <a:tblPr/>
              <a:tblGrid>
                <a:gridCol w="3292475"/>
                <a:gridCol w="4937125"/>
              </a:tblGrid>
              <a:tr h="593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助记符格式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MOVS    DST , SRC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MOVSB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MOVSW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(ES:DI ) ← (DS:SI)</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sym typeface="Wingdings" pitchFamily="2" charset="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SI)←(SI)±2</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(DI)←(DI)±2</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(DI)←(DI)±1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字节传送</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字传送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71"/>
          <p:cNvSpPr txBox="1">
            <a:spLocks noChangeArrowheads="1"/>
          </p:cNvSpPr>
          <p:nvPr/>
        </p:nvSpPr>
        <p:spPr bwMode="auto">
          <a:xfrm>
            <a:off x="826319" y="2131169"/>
            <a:ext cx="5473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3200" dirty="0">
                <a:solidFill>
                  <a:srgbClr val="800000"/>
                </a:solidFill>
              </a:rPr>
              <a:t>一、字符串传送指令</a:t>
            </a:r>
          </a:p>
        </p:txBody>
      </p:sp>
      <p:sp>
        <p:nvSpPr>
          <p:cNvPr id="8" name="矩形标注 7"/>
          <p:cNvSpPr/>
          <p:nvPr/>
        </p:nvSpPr>
        <p:spPr>
          <a:xfrm>
            <a:off x="5764335" y="6036220"/>
            <a:ext cx="2304256" cy="432048"/>
          </a:xfrm>
          <a:prstGeom prst="wedgeRectCallout">
            <a:avLst>
              <a:gd name="adj1" fmla="val -93424"/>
              <a:gd name="adj2" fmla="val -16204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隐含寻址</a:t>
            </a:r>
            <a:endParaRPr lang="zh-CN" altLang="en-US" dirty="0">
              <a:solidFill>
                <a:srgbClr val="FF0000"/>
              </a:solidFill>
            </a:endParaRPr>
          </a:p>
        </p:txBody>
      </p:sp>
      <p:cxnSp>
        <p:nvCxnSpPr>
          <p:cNvPr id="10" name="直接箭头连接符 9"/>
          <p:cNvCxnSpPr/>
          <p:nvPr/>
        </p:nvCxnSpPr>
        <p:spPr>
          <a:xfrm flipH="1" flipV="1">
            <a:off x="5148064" y="3611798"/>
            <a:ext cx="2012766" cy="24244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613605" y="1302091"/>
            <a:ext cx="8204720" cy="12961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2400" b="1" dirty="0">
                <a:solidFill>
                  <a:srgbClr val="1327E7"/>
                </a:solidFill>
              </a:rPr>
              <a:t>在</a:t>
            </a:r>
            <a:r>
              <a:rPr lang="en-US" altLang="zh-CN" sz="2400" b="1" dirty="0">
                <a:solidFill>
                  <a:srgbClr val="1327E7"/>
                </a:solidFill>
              </a:rPr>
              <a:t>MOVS  DST</a:t>
            </a:r>
            <a:r>
              <a:rPr lang="zh-CN" altLang="en-US" sz="2400" b="1" dirty="0">
                <a:solidFill>
                  <a:srgbClr val="1327E7"/>
                </a:solidFill>
              </a:rPr>
              <a:t>，</a:t>
            </a:r>
            <a:r>
              <a:rPr lang="en-US" altLang="zh-CN" sz="2400" b="1" dirty="0">
                <a:solidFill>
                  <a:srgbClr val="1327E7"/>
                </a:solidFill>
              </a:rPr>
              <a:t>SRC</a:t>
            </a:r>
            <a:r>
              <a:rPr lang="zh-CN" altLang="en-US" sz="2400" b="1" dirty="0">
                <a:solidFill>
                  <a:srgbClr val="1327E7"/>
                </a:solidFill>
              </a:rPr>
              <a:t>中，当</a:t>
            </a:r>
            <a:r>
              <a:rPr lang="en-US" altLang="zh-CN" sz="2400" b="1" dirty="0">
                <a:solidFill>
                  <a:srgbClr val="1327E7"/>
                </a:solidFill>
              </a:rPr>
              <a:t>DST</a:t>
            </a:r>
            <a:r>
              <a:rPr lang="zh-CN" altLang="en-US" sz="2400" b="1" dirty="0">
                <a:solidFill>
                  <a:srgbClr val="1327E7"/>
                </a:solidFill>
              </a:rPr>
              <a:t>和</a:t>
            </a:r>
            <a:r>
              <a:rPr lang="en-US" altLang="zh-CN" sz="2400" b="1" dirty="0">
                <a:solidFill>
                  <a:srgbClr val="1327E7"/>
                </a:solidFill>
              </a:rPr>
              <a:t>SRC</a:t>
            </a:r>
            <a:r>
              <a:rPr lang="zh-CN" altLang="en-US" sz="2400" b="1" dirty="0">
                <a:solidFill>
                  <a:srgbClr val="1327E7"/>
                </a:solidFill>
              </a:rPr>
              <a:t>同为字节类型时，等同于</a:t>
            </a:r>
            <a:r>
              <a:rPr lang="en-US" altLang="zh-CN" sz="2400" b="1" dirty="0">
                <a:solidFill>
                  <a:srgbClr val="1327E7"/>
                </a:solidFill>
              </a:rPr>
              <a:t>MOVSB</a:t>
            </a:r>
            <a:r>
              <a:rPr lang="zh-CN" altLang="en-US" sz="2400" b="1" dirty="0">
                <a:solidFill>
                  <a:srgbClr val="1327E7"/>
                </a:solidFill>
              </a:rPr>
              <a:t>指令；当</a:t>
            </a:r>
            <a:r>
              <a:rPr lang="en-US" altLang="zh-CN" sz="2400" b="1" dirty="0">
                <a:solidFill>
                  <a:srgbClr val="1327E7"/>
                </a:solidFill>
              </a:rPr>
              <a:t>DST</a:t>
            </a:r>
            <a:r>
              <a:rPr lang="zh-CN" altLang="en-US" sz="2400" b="1" dirty="0">
                <a:solidFill>
                  <a:srgbClr val="1327E7"/>
                </a:solidFill>
              </a:rPr>
              <a:t>和</a:t>
            </a:r>
            <a:r>
              <a:rPr lang="en-US" altLang="zh-CN" sz="2400" b="1" dirty="0">
                <a:solidFill>
                  <a:srgbClr val="1327E7"/>
                </a:solidFill>
              </a:rPr>
              <a:t>SRC</a:t>
            </a:r>
            <a:r>
              <a:rPr lang="zh-CN" altLang="en-US" sz="2400" b="1" dirty="0">
                <a:solidFill>
                  <a:srgbClr val="1327E7"/>
                </a:solidFill>
              </a:rPr>
              <a:t>同为字类型时，等同于</a:t>
            </a:r>
            <a:r>
              <a:rPr lang="en-US" altLang="zh-CN" sz="2400" b="1" dirty="0">
                <a:solidFill>
                  <a:srgbClr val="1327E7"/>
                </a:solidFill>
              </a:rPr>
              <a:t>MOVSW</a:t>
            </a:r>
            <a:r>
              <a:rPr lang="zh-CN" altLang="en-US" sz="2400" b="1" dirty="0">
                <a:solidFill>
                  <a:srgbClr val="1327E7"/>
                </a:solidFill>
              </a:rPr>
              <a:t>指令。</a:t>
            </a:r>
          </a:p>
        </p:txBody>
      </p:sp>
      <p:sp>
        <p:nvSpPr>
          <p:cNvPr id="12" name="矩形 11"/>
          <p:cNvSpPr/>
          <p:nvPr/>
        </p:nvSpPr>
        <p:spPr>
          <a:xfrm>
            <a:off x="615752" y="3356992"/>
            <a:ext cx="2732112" cy="2448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标注 14"/>
          <p:cNvSpPr/>
          <p:nvPr/>
        </p:nvSpPr>
        <p:spPr>
          <a:xfrm>
            <a:off x="3059832" y="6165304"/>
            <a:ext cx="1908348" cy="576064"/>
          </a:xfrm>
          <a:prstGeom prst="wedgeRectCallout">
            <a:avLst>
              <a:gd name="adj1" fmla="val -55894"/>
              <a:gd name="adj2" fmla="val -11559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一</a:t>
            </a:r>
            <a:r>
              <a:rPr lang="zh-CN" altLang="en-US" dirty="0" smtClean="0">
                <a:solidFill>
                  <a:srgbClr val="FF0000"/>
                </a:solidFill>
              </a:rPr>
              <a:t>次只能操作一个数</a:t>
            </a:r>
            <a:endParaRPr lang="zh-CN" altLang="en-US" dirty="0">
              <a:solidFill>
                <a:srgbClr val="FF0000"/>
              </a:solidFill>
            </a:endParaRPr>
          </a:p>
        </p:txBody>
      </p:sp>
    </p:spTree>
    <p:extLst>
      <p:ext uri="{BB962C8B-B14F-4D97-AF65-F5344CB8AC3E}">
        <p14:creationId xmlns:p14="http://schemas.microsoft.com/office/powerpoint/2010/main" val="209930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11561" y="1700213"/>
            <a:ext cx="799269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3200" dirty="0">
                <a:solidFill>
                  <a:srgbClr val="000000"/>
                </a:solidFill>
              </a:rPr>
              <a:t>例如指令</a:t>
            </a:r>
          </a:p>
          <a:p>
            <a:pPr eaLnBrk="1" hangingPunct="1">
              <a:spcBef>
                <a:spcPct val="50000"/>
              </a:spcBef>
            </a:pPr>
            <a:r>
              <a:rPr lang="zh-CN" altLang="en-US" sz="3200" dirty="0"/>
              <a:t>       </a:t>
            </a:r>
            <a:r>
              <a:rPr lang="en-US" altLang="zh-CN" sz="3200" dirty="0"/>
              <a:t>MOVS VAR1</a:t>
            </a:r>
            <a:r>
              <a:rPr lang="zh-CN" altLang="en-US" sz="3200" dirty="0"/>
              <a:t>，</a:t>
            </a:r>
            <a:r>
              <a:rPr lang="en-US" altLang="zh-CN" sz="3200" dirty="0"/>
              <a:t>VAR2</a:t>
            </a:r>
          </a:p>
          <a:p>
            <a:pPr eaLnBrk="1" hangingPunct="1">
              <a:spcBef>
                <a:spcPct val="50000"/>
              </a:spcBef>
            </a:pPr>
            <a:r>
              <a:rPr lang="zh-CN" altLang="en-US" sz="3200" dirty="0">
                <a:solidFill>
                  <a:srgbClr val="000000"/>
                </a:solidFill>
              </a:rPr>
              <a:t>并不是完成</a:t>
            </a:r>
            <a:r>
              <a:rPr lang="en-US" altLang="zh-CN" sz="3200" dirty="0">
                <a:solidFill>
                  <a:srgbClr val="000000"/>
                </a:solidFill>
              </a:rPr>
              <a:t>VAR1</a:t>
            </a:r>
            <a:r>
              <a:rPr lang="zh-CN" altLang="en-US" sz="3200" dirty="0">
                <a:solidFill>
                  <a:srgbClr val="000000"/>
                </a:solidFill>
              </a:rPr>
              <a:t>变量的内容传送到</a:t>
            </a:r>
            <a:r>
              <a:rPr lang="en-US" altLang="zh-CN" sz="3200" dirty="0">
                <a:solidFill>
                  <a:srgbClr val="000000"/>
                </a:solidFill>
              </a:rPr>
              <a:t>VAR2</a:t>
            </a:r>
            <a:r>
              <a:rPr lang="zh-CN" altLang="en-US" sz="3200" dirty="0">
                <a:solidFill>
                  <a:srgbClr val="000000"/>
                </a:solidFill>
              </a:rPr>
              <a:t>，而是将</a:t>
            </a:r>
            <a:r>
              <a:rPr lang="en-US" altLang="zh-CN" sz="3200" dirty="0">
                <a:solidFill>
                  <a:srgbClr val="000000"/>
                </a:solidFill>
              </a:rPr>
              <a:t>(DS</a:t>
            </a:r>
            <a:r>
              <a:rPr lang="zh-CN" altLang="en-US" sz="3200" dirty="0">
                <a:solidFill>
                  <a:srgbClr val="000000"/>
                </a:solidFill>
              </a:rPr>
              <a:t>：</a:t>
            </a:r>
            <a:r>
              <a:rPr lang="en-US" altLang="zh-CN" sz="3200" dirty="0">
                <a:solidFill>
                  <a:srgbClr val="000000"/>
                </a:solidFill>
              </a:rPr>
              <a:t>SI)</a:t>
            </a:r>
            <a:r>
              <a:rPr lang="zh-CN" altLang="en-US" sz="3200" dirty="0">
                <a:solidFill>
                  <a:srgbClr val="000000"/>
                </a:solidFill>
              </a:rPr>
              <a:t>中的内容传送到由</a:t>
            </a:r>
            <a:r>
              <a:rPr lang="en-US" altLang="zh-CN" sz="3200" dirty="0">
                <a:solidFill>
                  <a:srgbClr val="000000"/>
                </a:solidFill>
              </a:rPr>
              <a:t>(ES</a:t>
            </a:r>
            <a:r>
              <a:rPr lang="zh-CN" altLang="en-US" sz="3200" dirty="0">
                <a:solidFill>
                  <a:srgbClr val="000000"/>
                </a:solidFill>
              </a:rPr>
              <a:t>：</a:t>
            </a:r>
            <a:r>
              <a:rPr lang="en-US" altLang="zh-CN" sz="3200" dirty="0">
                <a:solidFill>
                  <a:srgbClr val="000000"/>
                </a:solidFill>
              </a:rPr>
              <a:t>DI)</a:t>
            </a:r>
            <a:r>
              <a:rPr lang="zh-CN" altLang="en-US" sz="3200" dirty="0">
                <a:solidFill>
                  <a:srgbClr val="000000"/>
                </a:solidFill>
              </a:rPr>
              <a:t>指定的位置，当</a:t>
            </a:r>
            <a:r>
              <a:rPr lang="en-US" altLang="zh-CN" sz="3200" dirty="0">
                <a:solidFill>
                  <a:srgbClr val="000000"/>
                </a:solidFill>
              </a:rPr>
              <a:t>VAR1</a:t>
            </a:r>
            <a:r>
              <a:rPr lang="zh-CN" altLang="en-US" sz="3200" dirty="0">
                <a:solidFill>
                  <a:srgbClr val="000000"/>
                </a:solidFill>
              </a:rPr>
              <a:t>和</a:t>
            </a:r>
            <a:r>
              <a:rPr lang="en-US" altLang="zh-CN" sz="3200" dirty="0">
                <a:solidFill>
                  <a:srgbClr val="000000"/>
                </a:solidFill>
              </a:rPr>
              <a:t>VAR2</a:t>
            </a:r>
            <a:r>
              <a:rPr lang="zh-CN" altLang="en-US" sz="3200" dirty="0">
                <a:solidFill>
                  <a:srgbClr val="000000"/>
                </a:solidFill>
              </a:rPr>
              <a:t>均为字节型变量时，该指令等同于</a:t>
            </a:r>
            <a:r>
              <a:rPr lang="en-US" altLang="zh-CN" sz="3200" dirty="0">
                <a:solidFill>
                  <a:srgbClr val="000000"/>
                </a:solidFill>
              </a:rPr>
              <a:t>MOVSB</a:t>
            </a:r>
            <a:r>
              <a:rPr lang="zh-CN" altLang="en-US" sz="3200" dirty="0">
                <a:solidFill>
                  <a:srgbClr val="000000"/>
                </a:solidFill>
              </a:rPr>
              <a:t>，当</a:t>
            </a:r>
            <a:r>
              <a:rPr lang="en-US" altLang="zh-CN" sz="3200" dirty="0">
                <a:solidFill>
                  <a:srgbClr val="000000"/>
                </a:solidFill>
              </a:rPr>
              <a:t>VAR1</a:t>
            </a:r>
            <a:r>
              <a:rPr lang="zh-CN" altLang="en-US" sz="3200" dirty="0">
                <a:solidFill>
                  <a:srgbClr val="000000"/>
                </a:solidFill>
              </a:rPr>
              <a:t>和</a:t>
            </a:r>
            <a:r>
              <a:rPr lang="en-US" altLang="zh-CN" sz="3200" dirty="0">
                <a:solidFill>
                  <a:srgbClr val="000000"/>
                </a:solidFill>
              </a:rPr>
              <a:t>VAR2</a:t>
            </a:r>
            <a:r>
              <a:rPr lang="zh-CN" altLang="en-US" sz="3200" dirty="0">
                <a:solidFill>
                  <a:srgbClr val="000000"/>
                </a:solidFill>
              </a:rPr>
              <a:t>均为字型变量时，该指令等同于</a:t>
            </a:r>
            <a:r>
              <a:rPr lang="en-US" altLang="zh-CN" sz="3200" dirty="0">
                <a:solidFill>
                  <a:srgbClr val="000000"/>
                </a:solidFill>
              </a:rPr>
              <a:t>MOVSW</a:t>
            </a:r>
            <a:r>
              <a:rPr lang="zh-CN" altLang="en-US" sz="3200" dirty="0">
                <a:solidFill>
                  <a:srgbClr val="000000"/>
                </a:solidFill>
              </a:rPr>
              <a:t>。</a:t>
            </a:r>
          </a:p>
        </p:txBody>
      </p:sp>
    </p:spTree>
    <p:extLst>
      <p:ext uri="{BB962C8B-B14F-4D97-AF65-F5344CB8AC3E}">
        <p14:creationId xmlns:p14="http://schemas.microsoft.com/office/powerpoint/2010/main" val="3078297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304800" y="1624013"/>
            <a:ext cx="23225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4000" b="1" dirty="0">
                <a:solidFill>
                  <a:srgbClr val="1D528D"/>
                </a:solidFill>
                <a:latin typeface="Arial" charset="0"/>
              </a:rPr>
              <a:t>2.</a:t>
            </a:r>
            <a:r>
              <a:rPr lang="zh-CN" altLang="en-US" sz="4000" b="1" dirty="0">
                <a:solidFill>
                  <a:srgbClr val="1D528D"/>
                </a:solidFill>
                <a:latin typeface="Arial" charset="0"/>
              </a:rPr>
              <a:t>变量</a:t>
            </a:r>
          </a:p>
        </p:txBody>
      </p:sp>
      <p:sp>
        <p:nvSpPr>
          <p:cNvPr id="6" name="Rectangle 8"/>
          <p:cNvSpPr>
            <a:spLocks noChangeArrowheads="1"/>
          </p:cNvSpPr>
          <p:nvPr/>
        </p:nvSpPr>
        <p:spPr bwMode="auto">
          <a:xfrm>
            <a:off x="971599" y="2420888"/>
            <a:ext cx="29518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000" b="1" dirty="0">
                <a:solidFill>
                  <a:srgbClr val="000000"/>
                </a:solidFill>
                <a:latin typeface="Arial" charset="0"/>
              </a:rPr>
              <a:t>       </a:t>
            </a:r>
            <a:r>
              <a:rPr lang="zh-CN" altLang="en-US" sz="2800" b="1" dirty="0">
                <a:solidFill>
                  <a:srgbClr val="000000"/>
                </a:solidFill>
                <a:latin typeface="Arial" charset="0"/>
              </a:rPr>
              <a:t>用以</a:t>
            </a:r>
            <a:r>
              <a:rPr lang="zh-CN" altLang="en-US" sz="2800" b="1" dirty="0">
                <a:solidFill>
                  <a:srgbClr val="FF0000"/>
                </a:solidFill>
                <a:latin typeface="Arial" charset="0"/>
              </a:rPr>
              <a:t>指示存放数据的存储器单元的符号地址</a:t>
            </a:r>
            <a:r>
              <a:rPr lang="zh-CN" altLang="en-US" sz="2800" b="1" dirty="0" smtClean="0">
                <a:solidFill>
                  <a:srgbClr val="000000"/>
                </a:solidFill>
                <a:latin typeface="Arial" charset="0"/>
              </a:rPr>
              <a:t>。</a:t>
            </a:r>
            <a:endParaRPr lang="zh-CN" altLang="en-US" sz="2800" b="1" dirty="0">
              <a:solidFill>
                <a:srgbClr val="000000"/>
              </a:solidFill>
              <a:latin typeface="Arial" charset="0"/>
            </a:endParaRPr>
          </a:p>
        </p:txBody>
      </p:sp>
      <p:sp>
        <p:nvSpPr>
          <p:cNvPr id="5" name="Line 7"/>
          <p:cNvSpPr>
            <a:spLocks noChangeShapeType="1"/>
          </p:cNvSpPr>
          <p:nvPr/>
        </p:nvSpPr>
        <p:spPr bwMode="auto">
          <a:xfrm>
            <a:off x="399256" y="2636912"/>
            <a:ext cx="1066800" cy="0"/>
          </a:xfrm>
          <a:prstGeom prst="line">
            <a:avLst/>
          </a:prstGeom>
          <a:noFill/>
          <a:ln w="5715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cxnSp>
        <p:nvCxnSpPr>
          <p:cNvPr id="7" name="直接箭头连接符 6"/>
          <p:cNvCxnSpPr/>
          <p:nvPr/>
        </p:nvCxnSpPr>
        <p:spPr>
          <a:xfrm flipH="1">
            <a:off x="1907233" y="1974850"/>
            <a:ext cx="534752"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2627313" y="1624013"/>
            <a:ext cx="2592288" cy="7016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800" b="1" dirty="0" smtClean="0">
                <a:solidFill>
                  <a:srgbClr val="FFFFFF"/>
                </a:solidFill>
              </a:rPr>
              <a:t>针对存储器</a:t>
            </a:r>
            <a:endParaRPr lang="zh-CN" altLang="en-US" sz="2800" b="1" dirty="0">
              <a:solidFill>
                <a:srgbClr val="FFFFFF"/>
              </a:solidFill>
            </a:endParaRPr>
          </a:p>
        </p:txBody>
      </p:sp>
      <p:sp>
        <p:nvSpPr>
          <p:cNvPr id="11" name="矩形 10"/>
          <p:cNvSpPr/>
          <p:nvPr/>
        </p:nvSpPr>
        <p:spPr>
          <a:xfrm>
            <a:off x="1080480" y="5529431"/>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  </a:t>
            </a:r>
            <a:r>
              <a:rPr lang="en-US" altLang="zh-CN" sz="2800" b="1" dirty="0" smtClean="0">
                <a:solidFill>
                  <a:srgbClr val="009999"/>
                </a:solidFill>
              </a:rPr>
              <a:t>DB</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12" name="矩形 11"/>
          <p:cNvSpPr/>
          <p:nvPr/>
        </p:nvSpPr>
        <p:spPr>
          <a:xfrm>
            <a:off x="5036509" y="2628717"/>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mtClean="0">
                <a:solidFill>
                  <a:srgbClr val="FF0000"/>
                </a:solidFill>
              </a:rPr>
              <a:t>20H</a:t>
            </a:r>
            <a:endParaRPr lang="zh-CN" altLang="en-US" dirty="0">
              <a:solidFill>
                <a:srgbClr val="FF0000"/>
              </a:solidFill>
            </a:endParaRPr>
          </a:p>
        </p:txBody>
      </p:sp>
      <p:sp>
        <p:nvSpPr>
          <p:cNvPr id="13" name="矩形 12"/>
          <p:cNvSpPr/>
          <p:nvPr/>
        </p:nvSpPr>
        <p:spPr>
          <a:xfrm>
            <a:off x="4213059" y="2697967"/>
            <a:ext cx="79162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a:t>
            </a:r>
            <a:endParaRPr lang="zh-CN" altLang="en-US" dirty="0">
              <a:solidFill>
                <a:srgbClr val="1D528D"/>
              </a:solidFill>
              <a:latin typeface="Arial" charset="0"/>
            </a:endParaRPr>
          </a:p>
        </p:txBody>
      </p:sp>
      <p:sp>
        <p:nvSpPr>
          <p:cNvPr id="14" name="矩形 13"/>
          <p:cNvSpPr/>
          <p:nvPr/>
        </p:nvSpPr>
        <p:spPr>
          <a:xfrm>
            <a:off x="5029249" y="3136548"/>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30H</a:t>
            </a:r>
            <a:endParaRPr lang="zh-CN" altLang="en-US" dirty="0">
              <a:solidFill>
                <a:srgbClr val="FF0000"/>
              </a:solidFill>
            </a:endParaRPr>
          </a:p>
        </p:txBody>
      </p:sp>
      <p:sp>
        <p:nvSpPr>
          <p:cNvPr id="15" name="矩形 14"/>
          <p:cNvSpPr/>
          <p:nvPr/>
        </p:nvSpPr>
        <p:spPr>
          <a:xfrm>
            <a:off x="3950167" y="3198615"/>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DATA+1</a:t>
            </a:r>
            <a:endParaRPr lang="zh-CN" altLang="en-US" dirty="0">
              <a:solidFill>
                <a:srgbClr val="1D528D"/>
              </a:solidFill>
              <a:latin typeface="Arial" charset="0"/>
            </a:endParaRPr>
          </a:p>
        </p:txBody>
      </p:sp>
      <p:sp>
        <p:nvSpPr>
          <p:cNvPr id="16" name="矩形 15"/>
          <p:cNvSpPr/>
          <p:nvPr/>
        </p:nvSpPr>
        <p:spPr>
          <a:xfrm>
            <a:off x="5036509" y="3644379"/>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11H</a:t>
            </a:r>
            <a:endParaRPr lang="zh-CN" altLang="en-US" dirty="0">
              <a:solidFill>
                <a:srgbClr val="FF0000"/>
              </a:solidFill>
            </a:endParaRPr>
          </a:p>
        </p:txBody>
      </p:sp>
      <p:sp>
        <p:nvSpPr>
          <p:cNvPr id="17" name="矩形 16"/>
          <p:cNvSpPr/>
          <p:nvPr/>
        </p:nvSpPr>
        <p:spPr>
          <a:xfrm>
            <a:off x="5037950" y="4161911"/>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0AH</a:t>
            </a:r>
            <a:endParaRPr lang="zh-CN" altLang="en-US" dirty="0">
              <a:solidFill>
                <a:srgbClr val="FF0000"/>
              </a:solidFill>
            </a:endParaRPr>
          </a:p>
        </p:txBody>
      </p:sp>
      <p:sp>
        <p:nvSpPr>
          <p:cNvPr id="18" name="矩形 17"/>
          <p:cNvSpPr/>
          <p:nvPr/>
        </p:nvSpPr>
        <p:spPr>
          <a:xfrm>
            <a:off x="3950165" y="4290709"/>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DATA+3</a:t>
            </a:r>
            <a:endParaRPr lang="zh-CN" altLang="en-US" dirty="0">
              <a:solidFill>
                <a:srgbClr val="1D528D"/>
              </a:solidFill>
              <a:latin typeface="Arial" charset="0"/>
            </a:endParaRPr>
          </a:p>
        </p:txBody>
      </p:sp>
      <p:sp>
        <p:nvSpPr>
          <p:cNvPr id="19" name="矩形 18"/>
          <p:cNvSpPr/>
          <p:nvPr/>
        </p:nvSpPr>
        <p:spPr>
          <a:xfrm>
            <a:off x="3950164" y="3707987"/>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DATA+2</a:t>
            </a:r>
            <a:endParaRPr lang="zh-CN" altLang="en-US" dirty="0">
              <a:solidFill>
                <a:srgbClr val="1D528D"/>
              </a:solidFill>
              <a:latin typeface="Arial" charset="0"/>
            </a:endParaRPr>
          </a:p>
        </p:txBody>
      </p:sp>
      <p:sp>
        <p:nvSpPr>
          <p:cNvPr id="20" name="TextBox 19"/>
          <p:cNvSpPr txBox="1"/>
          <p:nvPr/>
        </p:nvSpPr>
        <p:spPr>
          <a:xfrm>
            <a:off x="6661331" y="2697967"/>
            <a:ext cx="2088232" cy="369332"/>
          </a:xfrm>
          <a:prstGeom prst="rect">
            <a:avLst/>
          </a:prstGeom>
          <a:noFill/>
        </p:spPr>
        <p:txBody>
          <a:bodyPr wrap="square" rtlCol="0">
            <a:spAutoFit/>
          </a:bodyPr>
          <a:lstStyle/>
          <a:p>
            <a:pPr fontAlgn="base">
              <a:spcBef>
                <a:spcPct val="0"/>
              </a:spcBef>
              <a:spcAft>
                <a:spcPct val="0"/>
              </a:spcAft>
            </a:pPr>
            <a:r>
              <a:rPr lang="en-US" altLang="zh-CN" dirty="0" smtClean="0">
                <a:solidFill>
                  <a:srgbClr val="1D528D"/>
                </a:solidFill>
                <a:latin typeface="Arial" charset="0"/>
              </a:rPr>
              <a:t>MOV  AL, DATA</a:t>
            </a:r>
            <a:endParaRPr lang="zh-CN" altLang="en-US" dirty="0">
              <a:solidFill>
                <a:srgbClr val="1D528D"/>
              </a:solidFill>
              <a:latin typeface="Arial" charset="0"/>
            </a:endParaRPr>
          </a:p>
        </p:txBody>
      </p:sp>
      <p:sp>
        <p:nvSpPr>
          <p:cNvPr id="21" name="TextBox 20"/>
          <p:cNvSpPr txBox="1"/>
          <p:nvPr/>
        </p:nvSpPr>
        <p:spPr>
          <a:xfrm>
            <a:off x="6661331" y="3459713"/>
            <a:ext cx="2088232" cy="369332"/>
          </a:xfrm>
          <a:prstGeom prst="rect">
            <a:avLst/>
          </a:prstGeom>
          <a:noFill/>
        </p:spPr>
        <p:txBody>
          <a:bodyPr wrap="square" rtlCol="0">
            <a:spAutoFit/>
          </a:bodyPr>
          <a:lstStyle/>
          <a:p>
            <a:pPr fontAlgn="base">
              <a:spcBef>
                <a:spcPct val="0"/>
              </a:spcBef>
              <a:spcAft>
                <a:spcPct val="0"/>
              </a:spcAft>
            </a:pPr>
            <a:r>
              <a:rPr lang="en-US" altLang="zh-CN" dirty="0" smtClean="0">
                <a:solidFill>
                  <a:srgbClr val="1D528D"/>
                </a:solidFill>
                <a:latin typeface="Arial" charset="0"/>
              </a:rPr>
              <a:t>MOV  AL, DATA+2</a:t>
            </a:r>
            <a:endParaRPr lang="zh-CN" altLang="en-US" dirty="0">
              <a:solidFill>
                <a:srgbClr val="1D528D"/>
              </a:solidFill>
              <a:latin typeface="Arial" charset="0"/>
            </a:endParaRPr>
          </a:p>
        </p:txBody>
      </p:sp>
      <p:sp>
        <p:nvSpPr>
          <p:cNvPr id="22" name="圆角矩形 21"/>
          <p:cNvSpPr/>
          <p:nvPr/>
        </p:nvSpPr>
        <p:spPr>
          <a:xfrm>
            <a:off x="2447527" y="5373216"/>
            <a:ext cx="684313"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Tree>
    <p:extLst>
      <p:ext uri="{BB962C8B-B14F-4D97-AF65-F5344CB8AC3E}">
        <p14:creationId xmlns:p14="http://schemas.microsoft.com/office/powerpoint/2010/main" val="83841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Box 2"/>
          <p:cNvSpPr txBox="1"/>
          <p:nvPr/>
        </p:nvSpPr>
        <p:spPr>
          <a:xfrm>
            <a:off x="2771800" y="1412776"/>
            <a:ext cx="5112568" cy="4524315"/>
          </a:xfrm>
          <a:prstGeom prst="rect">
            <a:avLst/>
          </a:prstGeom>
          <a:noFill/>
        </p:spPr>
        <p:txBody>
          <a:bodyPr wrap="square" rtlCol="0">
            <a:spAutoFit/>
          </a:bodyPr>
          <a:lstStyle/>
          <a:p>
            <a:r>
              <a:rPr lang="en-US" altLang="zh-CN" b="1" dirty="0" smtClean="0"/>
              <a:t>LENG 	DW	10</a:t>
            </a:r>
          </a:p>
          <a:p>
            <a:r>
              <a:rPr lang="en-US" altLang="zh-CN" b="1" dirty="0" smtClean="0"/>
              <a:t>DATA1   DW         10 DUP(?)</a:t>
            </a:r>
          </a:p>
          <a:p>
            <a:r>
              <a:rPr lang="en-US" altLang="zh-CN" b="1" dirty="0" smtClean="0"/>
              <a:t>DATA2   DW          20 DUP(?)</a:t>
            </a:r>
          </a:p>
          <a:p>
            <a:endParaRPr lang="en-US" altLang="zh-CN" b="1" dirty="0"/>
          </a:p>
          <a:p>
            <a:endParaRPr lang="en-US" altLang="zh-CN" b="1" dirty="0" smtClean="0"/>
          </a:p>
          <a:p>
            <a:r>
              <a:rPr lang="en-US" altLang="zh-CN" b="1" dirty="0" smtClean="0">
                <a:solidFill>
                  <a:srgbClr val="FF0000"/>
                </a:solidFill>
              </a:rPr>
              <a:t>CLD           </a:t>
            </a:r>
            <a:r>
              <a:rPr lang="en-US" altLang="zh-CN" b="1" dirty="0" smtClean="0">
                <a:solidFill>
                  <a:schemeClr val="accent2">
                    <a:lumMod val="75000"/>
                  </a:schemeClr>
                </a:solidFill>
              </a:rPr>
              <a:t>;       </a:t>
            </a:r>
            <a:r>
              <a:rPr lang="zh-CN" altLang="en-US" b="1" dirty="0" smtClean="0">
                <a:solidFill>
                  <a:schemeClr val="accent2">
                    <a:lumMod val="75000"/>
                  </a:schemeClr>
                </a:solidFill>
              </a:rPr>
              <a:t>地址修正为增</a:t>
            </a:r>
            <a:r>
              <a:rPr lang="en-US" altLang="zh-CN" b="1" dirty="0" smtClean="0">
                <a:solidFill>
                  <a:schemeClr val="accent2">
                    <a:lumMod val="75000"/>
                  </a:schemeClr>
                </a:solidFill>
              </a:rPr>
              <a:t>2</a:t>
            </a:r>
          </a:p>
          <a:p>
            <a:r>
              <a:rPr lang="en-US" altLang="zh-CN" b="1" dirty="0"/>
              <a:t>MOV	AX ,    SEG   DATA1</a:t>
            </a:r>
          </a:p>
          <a:p>
            <a:r>
              <a:rPr lang="en-US" altLang="zh-CN" b="1" dirty="0"/>
              <a:t>MOV      DS,      AX</a:t>
            </a:r>
          </a:p>
          <a:p>
            <a:r>
              <a:rPr lang="en-US" altLang="zh-CN" b="1" dirty="0"/>
              <a:t>MOV      ES,      AX</a:t>
            </a:r>
          </a:p>
          <a:p>
            <a:r>
              <a:rPr lang="en-US" altLang="zh-CN" b="1" dirty="0"/>
              <a:t>LEA        SI,      DATA1</a:t>
            </a:r>
          </a:p>
          <a:p>
            <a:r>
              <a:rPr lang="en-US" altLang="zh-CN" b="1" dirty="0"/>
              <a:t>LEA        DI,      DATA2</a:t>
            </a:r>
          </a:p>
          <a:p>
            <a:r>
              <a:rPr lang="en-US" altLang="zh-CN" b="1" dirty="0"/>
              <a:t>MOV       CX,     LENG</a:t>
            </a:r>
          </a:p>
          <a:p>
            <a:r>
              <a:rPr lang="en-US" altLang="zh-CN" b="1" dirty="0" smtClean="0"/>
              <a:t>MOVSW	</a:t>
            </a:r>
            <a:r>
              <a:rPr lang="en-US" altLang="zh-CN" b="1" dirty="0">
                <a:solidFill>
                  <a:schemeClr val="accent2">
                    <a:lumMod val="75000"/>
                  </a:schemeClr>
                </a:solidFill>
              </a:rPr>
              <a:t> </a:t>
            </a:r>
            <a:r>
              <a:rPr lang="en-US" altLang="zh-CN" b="1" dirty="0" smtClean="0">
                <a:solidFill>
                  <a:schemeClr val="accent2">
                    <a:lumMod val="75000"/>
                  </a:schemeClr>
                </a:solidFill>
              </a:rPr>
              <a:t>   ;                 MOV   DATA2, DATA1</a:t>
            </a:r>
            <a:endParaRPr lang="en-US" altLang="zh-CN" b="1" dirty="0"/>
          </a:p>
          <a:p>
            <a:r>
              <a:rPr lang="en-US" altLang="zh-CN" b="1" dirty="0"/>
              <a:t>LOOP     AGAIN</a:t>
            </a:r>
          </a:p>
          <a:p>
            <a:endParaRPr lang="en-US" altLang="zh-CN" b="1" dirty="0">
              <a:solidFill>
                <a:srgbClr val="FF0000"/>
              </a:solidFill>
            </a:endParaRPr>
          </a:p>
          <a:p>
            <a:endParaRPr lang="en-US" altLang="zh-CN" b="1" dirty="0" smtClean="0"/>
          </a:p>
        </p:txBody>
      </p:sp>
      <p:sp>
        <p:nvSpPr>
          <p:cNvPr id="4" name="矩形 3"/>
          <p:cNvSpPr/>
          <p:nvPr/>
        </p:nvSpPr>
        <p:spPr>
          <a:xfrm>
            <a:off x="1547664" y="4725144"/>
            <a:ext cx="1005403" cy="369332"/>
          </a:xfrm>
          <a:prstGeom prst="rect">
            <a:avLst/>
          </a:prstGeom>
        </p:spPr>
        <p:txBody>
          <a:bodyPr wrap="none">
            <a:spAutoFit/>
          </a:bodyPr>
          <a:lstStyle/>
          <a:p>
            <a:r>
              <a:rPr lang="en-US" altLang="zh-CN" b="1" dirty="0" smtClean="0"/>
              <a:t>AGAIN:</a:t>
            </a:r>
            <a:endParaRPr lang="en-US" altLang="zh-CN" b="1" dirty="0"/>
          </a:p>
        </p:txBody>
      </p:sp>
      <p:sp>
        <p:nvSpPr>
          <p:cNvPr id="5" name="左右箭头 4"/>
          <p:cNvSpPr/>
          <p:nvPr/>
        </p:nvSpPr>
        <p:spPr>
          <a:xfrm>
            <a:off x="4307871" y="4761148"/>
            <a:ext cx="648072" cy="297324"/>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03648" y="4725144"/>
            <a:ext cx="640871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247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971550" y="1700213"/>
            <a:ext cx="74168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buClr>
                <a:srgbClr val="FF0101"/>
              </a:buClr>
              <a:buFont typeface="Wingdings" pitchFamily="2" charset="2"/>
              <a:buNone/>
            </a:pPr>
            <a:r>
              <a:rPr lang="zh-CN" altLang="en-US" sz="3200" dirty="0">
                <a:solidFill>
                  <a:srgbClr val="000000"/>
                </a:solidFill>
              </a:rPr>
              <a:t>说明：</a:t>
            </a:r>
          </a:p>
          <a:p>
            <a:pPr eaLnBrk="1" hangingPunct="1">
              <a:spcBef>
                <a:spcPct val="50000"/>
              </a:spcBef>
              <a:buClr>
                <a:srgbClr val="FF0101"/>
              </a:buClr>
              <a:buFont typeface="Wingdings" pitchFamily="2" charset="2"/>
              <a:buChar char="p"/>
            </a:pPr>
            <a:r>
              <a:rPr lang="zh-CN" altLang="en-US" sz="3200" dirty="0">
                <a:solidFill>
                  <a:srgbClr val="000000"/>
                </a:solidFill>
              </a:rPr>
              <a:t>字符串传送指令对</a:t>
            </a:r>
            <a:r>
              <a:rPr lang="en-US" altLang="zh-CN" sz="3200" dirty="0">
                <a:solidFill>
                  <a:srgbClr val="000000"/>
                </a:solidFill>
              </a:rPr>
              <a:t>PSW</a:t>
            </a:r>
            <a:r>
              <a:rPr lang="zh-CN" altLang="en-US" sz="3200" dirty="0">
                <a:solidFill>
                  <a:srgbClr val="000000"/>
                </a:solidFill>
              </a:rPr>
              <a:t>的标志位无影响。 </a:t>
            </a:r>
          </a:p>
          <a:p>
            <a:pPr eaLnBrk="1" hangingPunct="1">
              <a:spcBef>
                <a:spcPct val="50000"/>
              </a:spcBef>
              <a:buClr>
                <a:srgbClr val="FF0101"/>
              </a:buClr>
              <a:buFont typeface="Wingdings" pitchFamily="2" charset="2"/>
              <a:buChar char="p"/>
            </a:pPr>
            <a:r>
              <a:rPr lang="zh-CN" altLang="en-US" sz="3200" dirty="0">
                <a:solidFill>
                  <a:srgbClr val="000000"/>
                </a:solidFill>
              </a:rPr>
              <a:t>字符串传送指令每次只能完成一个字和字节的传送，而实际应用中，经常需要将一块存储区域的内容整体搬移到另一个位置，为此，</a:t>
            </a:r>
            <a:r>
              <a:rPr lang="en-US" altLang="zh-CN" sz="3200" dirty="0">
                <a:solidFill>
                  <a:srgbClr val="000000"/>
                </a:solidFill>
              </a:rPr>
              <a:t>8086</a:t>
            </a:r>
            <a:r>
              <a:rPr lang="zh-CN" altLang="en-US" sz="3200" dirty="0">
                <a:solidFill>
                  <a:srgbClr val="000000"/>
                </a:solidFill>
              </a:rPr>
              <a:t>提供了</a:t>
            </a:r>
            <a:r>
              <a:rPr lang="zh-CN" altLang="en-US" sz="3200" dirty="0"/>
              <a:t>重复前缀。</a:t>
            </a:r>
          </a:p>
        </p:txBody>
      </p:sp>
    </p:spTree>
    <p:extLst>
      <p:ext uri="{BB962C8B-B14F-4D97-AF65-F5344CB8AC3E}">
        <p14:creationId xmlns:p14="http://schemas.microsoft.com/office/powerpoint/2010/main" val="2438054052"/>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4"/>
          <p:cNvSpPr txBox="1">
            <a:spLocks noChangeArrowheads="1"/>
          </p:cNvSpPr>
          <p:nvPr/>
        </p:nvSpPr>
        <p:spPr bwMode="auto">
          <a:xfrm>
            <a:off x="611560" y="1124744"/>
            <a:ext cx="7489825"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000000"/>
                </a:solidFill>
              </a:rPr>
              <a:t>由于这类指令要对一组代码进行操作，希望能够成批处理数据，这需要字符串指令与重复前缀配合使用。</a:t>
            </a:r>
          </a:p>
          <a:p>
            <a:pPr eaLnBrk="1" hangingPunct="1">
              <a:spcBef>
                <a:spcPct val="50000"/>
              </a:spcBef>
              <a:buClr>
                <a:srgbClr val="FF0000"/>
              </a:buClr>
              <a:buFont typeface="Wingdings" pitchFamily="2" charset="2"/>
              <a:buChar char="p"/>
            </a:pPr>
            <a:r>
              <a:rPr lang="en-US" altLang="zh-CN" sz="2800" dirty="0" smtClean="0">
                <a:solidFill>
                  <a:srgbClr val="1327E7"/>
                </a:solidFill>
              </a:rPr>
              <a:t>REP</a:t>
            </a:r>
            <a:r>
              <a:rPr lang="zh-CN" altLang="en-US" sz="2800" dirty="0">
                <a:solidFill>
                  <a:srgbClr val="000000"/>
                </a:solidFill>
              </a:rPr>
              <a:t>（</a:t>
            </a:r>
            <a:r>
              <a:rPr lang="en-US" altLang="zh-CN" sz="2800" dirty="0">
                <a:solidFill>
                  <a:srgbClr val="000000"/>
                </a:solidFill>
              </a:rPr>
              <a:t>Repeat string operation</a:t>
            </a:r>
            <a:r>
              <a:rPr lang="zh-CN" altLang="en-US" sz="2800" dirty="0">
                <a:solidFill>
                  <a:srgbClr val="000000"/>
                </a:solidFill>
              </a:rPr>
              <a:t>） </a:t>
            </a:r>
          </a:p>
          <a:p>
            <a:pPr eaLnBrk="1" hangingPunct="1">
              <a:spcBef>
                <a:spcPct val="50000"/>
              </a:spcBef>
              <a:buClr>
                <a:srgbClr val="FF0000"/>
              </a:buClr>
              <a:buFont typeface="Wingdings" pitchFamily="2" charset="2"/>
              <a:buChar char="p"/>
            </a:pPr>
            <a:r>
              <a:rPr lang="en-US" altLang="zh-CN" sz="2800" dirty="0">
                <a:solidFill>
                  <a:srgbClr val="1327E7"/>
                </a:solidFill>
              </a:rPr>
              <a:t>REPZ/REPE</a:t>
            </a:r>
            <a:r>
              <a:rPr lang="zh-CN" altLang="en-US" sz="2800" dirty="0">
                <a:solidFill>
                  <a:srgbClr val="000000"/>
                </a:solidFill>
              </a:rPr>
              <a:t>（</a:t>
            </a:r>
            <a:r>
              <a:rPr lang="en-US" altLang="zh-CN" sz="2800" dirty="0">
                <a:solidFill>
                  <a:srgbClr val="000000"/>
                </a:solidFill>
              </a:rPr>
              <a:t>Repeat string operation while equal/ zero</a:t>
            </a:r>
            <a:r>
              <a:rPr lang="zh-CN" altLang="en-US" sz="2800" dirty="0">
                <a:solidFill>
                  <a:srgbClr val="000000"/>
                </a:solidFill>
              </a:rPr>
              <a:t>） </a:t>
            </a:r>
          </a:p>
          <a:p>
            <a:pPr eaLnBrk="1" hangingPunct="1">
              <a:spcBef>
                <a:spcPct val="50000"/>
              </a:spcBef>
              <a:buClr>
                <a:srgbClr val="FF0000"/>
              </a:buClr>
              <a:buFont typeface="Wingdings" pitchFamily="2" charset="2"/>
              <a:buChar char="p"/>
            </a:pPr>
            <a:r>
              <a:rPr lang="en-US" altLang="zh-CN" sz="2800" dirty="0" smtClean="0">
                <a:solidFill>
                  <a:srgbClr val="1327E7"/>
                </a:solidFill>
              </a:rPr>
              <a:t>REPNZ/REPNE</a:t>
            </a:r>
            <a:r>
              <a:rPr lang="zh-CN" altLang="en-US" sz="2800" dirty="0">
                <a:solidFill>
                  <a:srgbClr val="000000"/>
                </a:solidFill>
              </a:rPr>
              <a:t>（</a:t>
            </a:r>
            <a:r>
              <a:rPr lang="en-US" altLang="zh-CN" sz="2800" dirty="0">
                <a:solidFill>
                  <a:srgbClr val="000000"/>
                </a:solidFill>
              </a:rPr>
              <a:t>Repeat string operation while not equal/not zero</a:t>
            </a:r>
            <a:r>
              <a:rPr lang="zh-CN" altLang="en-US" sz="2800" dirty="0">
                <a:solidFill>
                  <a:srgbClr val="000000"/>
                </a:solidFill>
              </a:rPr>
              <a:t>） </a:t>
            </a:r>
          </a:p>
        </p:txBody>
      </p:sp>
      <p:sp>
        <p:nvSpPr>
          <p:cNvPr id="5" name="标题 1"/>
          <p:cNvSpPr txBox="1">
            <a:spLocks/>
          </p:cNvSpPr>
          <p:nvPr/>
        </p:nvSpPr>
        <p:spPr>
          <a:xfrm>
            <a:off x="533400" y="304800"/>
            <a:ext cx="81534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mtClean="0"/>
              <a:t>4. 8086</a:t>
            </a:r>
            <a:r>
              <a:rPr lang="zh-CN" altLang="en-US" smtClean="0"/>
              <a:t>的指令系统</a:t>
            </a:r>
            <a:endParaRPr lang="en-US" dirty="0"/>
          </a:p>
        </p:txBody>
      </p:sp>
      <p:sp>
        <p:nvSpPr>
          <p:cNvPr id="3" name="矩形 2"/>
          <p:cNvSpPr/>
          <p:nvPr/>
        </p:nvSpPr>
        <p:spPr>
          <a:xfrm>
            <a:off x="1763688" y="5445224"/>
            <a:ext cx="6192688" cy="67322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重复前缀放在字符串操作指令之前，重复次数由</a:t>
            </a:r>
            <a:r>
              <a:rPr lang="en-US" altLang="zh-CN" b="1" dirty="0" smtClean="0">
                <a:solidFill>
                  <a:srgbClr val="FF0000"/>
                </a:solidFill>
              </a:rPr>
              <a:t>CX </a:t>
            </a:r>
            <a:r>
              <a:rPr lang="zh-CN" altLang="en-US" b="1" dirty="0" smtClean="0">
                <a:solidFill>
                  <a:srgbClr val="FF0000"/>
                </a:solidFill>
              </a:rPr>
              <a:t>决定</a:t>
            </a:r>
            <a:endParaRPr lang="zh-CN" altLang="en-US" b="1" dirty="0">
              <a:solidFill>
                <a:srgbClr val="FF0000"/>
              </a:solidFill>
            </a:endParaRPr>
          </a:p>
        </p:txBody>
      </p:sp>
    </p:spTree>
    <p:extLst>
      <p:ext uri="{BB962C8B-B14F-4D97-AF65-F5344CB8AC3E}">
        <p14:creationId xmlns:p14="http://schemas.microsoft.com/office/powerpoint/2010/main" val="341724544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2"/>
          <p:cNvGraphicFramePr>
            <a:graphicFrameLocks noGrp="1"/>
          </p:cNvGraphicFramePr>
          <p:nvPr/>
        </p:nvGraphicFramePr>
        <p:xfrm>
          <a:off x="468313" y="2276475"/>
          <a:ext cx="8229600" cy="3384550"/>
        </p:xfrm>
        <a:graphic>
          <a:graphicData uri="http://schemas.openxmlformats.org/drawingml/2006/table">
            <a:tbl>
              <a:tblPr/>
              <a:tblGrid>
                <a:gridCol w="2895600"/>
                <a:gridCol w="5334000"/>
              </a:tblGrid>
              <a:tr h="7143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dirty="0" smtClean="0">
                          <a:ln>
                            <a:noFill/>
                          </a:ln>
                          <a:solidFill>
                            <a:srgbClr val="000000"/>
                          </a:solidFill>
                          <a:effectLst/>
                          <a:latin typeface="Tahoma" pitchFamily="34" charset="0"/>
                          <a:ea typeface="楷体_GB2312" pitchFamily="49" charset="-122"/>
                        </a:rPr>
                        <a:t>助记符格式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70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REP   MINST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当</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(CX)≠0</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时，重复执行</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MINST,(CX)-1→(CX); </a:t>
                      </a: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 name="Group 23"/>
          <p:cNvGrpSpPr>
            <a:grpSpLocks/>
          </p:cNvGrpSpPr>
          <p:nvPr/>
        </p:nvGrpSpPr>
        <p:grpSpPr bwMode="auto">
          <a:xfrm>
            <a:off x="611188" y="4292600"/>
            <a:ext cx="3275012" cy="1384300"/>
            <a:chOff x="748" y="3339"/>
            <a:chExt cx="2063" cy="872"/>
          </a:xfrm>
        </p:grpSpPr>
        <p:sp>
          <p:nvSpPr>
            <p:cNvPr id="5" name="AutoShape 13"/>
            <p:cNvSpPr>
              <a:spLocks/>
            </p:cNvSpPr>
            <p:nvPr/>
          </p:nvSpPr>
          <p:spPr bwMode="auto">
            <a:xfrm>
              <a:off x="1429" y="3385"/>
              <a:ext cx="90" cy="826"/>
            </a:xfrm>
            <a:prstGeom prst="leftBrace">
              <a:avLst>
                <a:gd name="adj1" fmla="val 76481"/>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Rectangle 14"/>
            <p:cNvSpPr>
              <a:spLocks noChangeArrowheads="1"/>
            </p:cNvSpPr>
            <p:nvPr/>
          </p:nvSpPr>
          <p:spPr bwMode="auto">
            <a:xfrm>
              <a:off x="748" y="3657"/>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chemeClr val="tx2"/>
                  </a:solidFill>
                </a:rPr>
                <a:t>MINST</a:t>
              </a:r>
            </a:p>
          </p:txBody>
        </p:sp>
        <p:sp>
          <p:nvSpPr>
            <p:cNvPr id="7" name="Rectangle 15"/>
            <p:cNvSpPr>
              <a:spLocks noChangeArrowheads="1"/>
            </p:cNvSpPr>
            <p:nvPr/>
          </p:nvSpPr>
          <p:spPr bwMode="auto">
            <a:xfrm>
              <a:off x="2290" y="3929"/>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STOSW</a:t>
              </a:r>
            </a:p>
          </p:txBody>
        </p:sp>
        <p:sp>
          <p:nvSpPr>
            <p:cNvPr id="8" name="Rectangle 16"/>
            <p:cNvSpPr>
              <a:spLocks noChangeArrowheads="1"/>
            </p:cNvSpPr>
            <p:nvPr/>
          </p:nvSpPr>
          <p:spPr bwMode="auto">
            <a:xfrm>
              <a:off x="1701" y="3929"/>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STOSB</a:t>
              </a:r>
            </a:p>
          </p:txBody>
        </p:sp>
        <p:sp>
          <p:nvSpPr>
            <p:cNvPr id="9" name="Rectangle 17"/>
            <p:cNvSpPr>
              <a:spLocks noChangeArrowheads="1"/>
            </p:cNvSpPr>
            <p:nvPr/>
          </p:nvSpPr>
          <p:spPr bwMode="auto">
            <a:xfrm>
              <a:off x="2290" y="3339"/>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MOVSW</a:t>
              </a:r>
            </a:p>
          </p:txBody>
        </p:sp>
        <p:sp>
          <p:nvSpPr>
            <p:cNvPr id="10" name="Rectangle 18"/>
            <p:cNvSpPr>
              <a:spLocks noChangeArrowheads="1"/>
            </p:cNvSpPr>
            <p:nvPr/>
          </p:nvSpPr>
          <p:spPr bwMode="auto">
            <a:xfrm>
              <a:off x="1655" y="3339"/>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MOVSB</a:t>
              </a:r>
            </a:p>
          </p:txBody>
        </p:sp>
      </p:grpSp>
      <p:sp>
        <p:nvSpPr>
          <p:cNvPr id="11" name="Text Box 24"/>
          <p:cNvSpPr txBox="1">
            <a:spLocks noChangeArrowheads="1"/>
          </p:cNvSpPr>
          <p:nvPr/>
        </p:nvSpPr>
        <p:spPr bwMode="auto">
          <a:xfrm>
            <a:off x="684213" y="1628775"/>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rgbClr val="800000"/>
                </a:solidFill>
              </a:rPr>
              <a:t>1. </a:t>
            </a:r>
            <a:r>
              <a:rPr lang="zh-CN" altLang="en-US" sz="2800">
                <a:solidFill>
                  <a:srgbClr val="800000"/>
                </a:solidFill>
              </a:rPr>
              <a:t>重复前缀</a:t>
            </a:r>
            <a:r>
              <a:rPr lang="en-US" altLang="zh-CN" sz="2800">
                <a:solidFill>
                  <a:srgbClr val="800000"/>
                </a:solidFill>
              </a:rPr>
              <a:t>REP</a:t>
            </a:r>
            <a:r>
              <a:rPr lang="zh-CN" altLang="en-US" sz="2800">
                <a:solidFill>
                  <a:srgbClr val="800000"/>
                </a:solidFill>
              </a:rPr>
              <a:t>相当于</a:t>
            </a:r>
            <a:r>
              <a:rPr lang="en-US" altLang="zh-CN" sz="2800">
                <a:solidFill>
                  <a:srgbClr val="800000"/>
                </a:solidFill>
              </a:rPr>
              <a:t>LOOP</a:t>
            </a:r>
            <a:r>
              <a:rPr lang="zh-CN" altLang="en-US" sz="2800">
                <a:solidFill>
                  <a:srgbClr val="800000"/>
                </a:solidFill>
              </a:rPr>
              <a:t>指令 </a:t>
            </a:r>
          </a:p>
        </p:txBody>
      </p:sp>
    </p:spTree>
    <p:extLst>
      <p:ext uri="{BB962C8B-B14F-4D97-AF65-F5344CB8AC3E}">
        <p14:creationId xmlns:p14="http://schemas.microsoft.com/office/powerpoint/2010/main" val="336908401"/>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340768"/>
            <a:ext cx="7920037"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当</a:t>
            </a:r>
            <a:r>
              <a:rPr lang="en-US" altLang="zh-CN" sz="2800" dirty="0">
                <a:solidFill>
                  <a:srgbClr val="000000"/>
                </a:solidFill>
              </a:rPr>
              <a:t>REP</a:t>
            </a:r>
            <a:r>
              <a:rPr lang="zh-CN" altLang="en-US" sz="2800" dirty="0">
                <a:solidFill>
                  <a:srgbClr val="000000"/>
                </a:solidFill>
              </a:rPr>
              <a:t>与</a:t>
            </a:r>
            <a:r>
              <a:rPr lang="en-US" altLang="zh-CN" sz="2800" dirty="0">
                <a:solidFill>
                  <a:srgbClr val="000000"/>
                </a:solidFill>
              </a:rPr>
              <a:t>MOVS</a:t>
            </a:r>
            <a:r>
              <a:rPr lang="zh-CN" altLang="en-US" sz="2800" dirty="0">
                <a:solidFill>
                  <a:srgbClr val="000000"/>
                </a:solidFill>
              </a:rPr>
              <a:t>指令配合时，有</a:t>
            </a:r>
          </a:p>
          <a:p>
            <a:pPr eaLnBrk="1" hangingPunct="1"/>
            <a:endParaRPr lang="zh-CN" altLang="en-US" sz="2800" dirty="0">
              <a:solidFill>
                <a:srgbClr val="000000"/>
              </a:solidFill>
            </a:endParaRPr>
          </a:p>
          <a:p>
            <a:pPr eaLnBrk="1" hangingPunct="1"/>
            <a:r>
              <a:rPr lang="en-US" altLang="zh-CN" sz="2800" dirty="0"/>
              <a:t>REP  MOVSB</a:t>
            </a:r>
            <a:r>
              <a:rPr lang="en-US" altLang="zh-CN" sz="2800" dirty="0">
                <a:solidFill>
                  <a:srgbClr val="000000"/>
                </a:solidFill>
              </a:rPr>
              <a:t>	</a:t>
            </a:r>
          </a:p>
          <a:p>
            <a:pPr eaLnBrk="1" hangingPunct="1"/>
            <a:r>
              <a:rPr lang="en-US" altLang="zh-CN" sz="2800" dirty="0">
                <a:solidFill>
                  <a:srgbClr val="000000"/>
                </a:solidFill>
              </a:rPr>
              <a:t>    </a:t>
            </a:r>
            <a:r>
              <a:rPr lang="zh-CN" altLang="en-US" sz="2800" dirty="0">
                <a:solidFill>
                  <a:srgbClr val="000000"/>
                </a:solidFill>
              </a:rPr>
              <a:t>；</a:t>
            </a:r>
            <a:r>
              <a:rPr lang="en-US" altLang="zh-CN" sz="2800" dirty="0">
                <a:solidFill>
                  <a:srgbClr val="000000"/>
                </a:solidFill>
              </a:rPr>
              <a:t>(ES</a:t>
            </a:r>
            <a:r>
              <a:rPr lang="zh-CN" altLang="en-US" sz="2800" dirty="0">
                <a:solidFill>
                  <a:srgbClr val="000000"/>
                </a:solidFill>
              </a:rPr>
              <a:t>：</a:t>
            </a:r>
            <a:r>
              <a:rPr lang="en-US" altLang="zh-CN" sz="2800" dirty="0">
                <a:solidFill>
                  <a:srgbClr val="000000"/>
                </a:solidFill>
              </a:rPr>
              <a:t>DI)←(DS</a:t>
            </a:r>
            <a:r>
              <a:rPr lang="zh-CN" altLang="en-US" sz="2800" dirty="0">
                <a:solidFill>
                  <a:srgbClr val="000000"/>
                </a:solidFill>
              </a:rPr>
              <a:t>：</a:t>
            </a:r>
            <a:r>
              <a:rPr lang="en-US" altLang="zh-CN" sz="2800" dirty="0">
                <a:solidFill>
                  <a:srgbClr val="000000"/>
                </a:solidFill>
              </a:rPr>
              <a:t>SI)</a:t>
            </a:r>
            <a:r>
              <a:rPr lang="zh-CN" altLang="en-US" sz="2800" dirty="0">
                <a:solidFill>
                  <a:srgbClr val="000000"/>
                </a:solidFill>
              </a:rPr>
              <a:t>（字节传送）</a:t>
            </a:r>
            <a:r>
              <a:rPr lang="en-US" altLang="zh-CN" sz="2800" dirty="0">
                <a:solidFill>
                  <a:srgbClr val="000000"/>
                </a:solidFill>
              </a:rPr>
              <a:t>,</a:t>
            </a:r>
          </a:p>
          <a:p>
            <a:pPr eaLnBrk="1" hangingPunct="1"/>
            <a:r>
              <a:rPr lang="en-US" altLang="zh-CN" sz="2800" dirty="0">
                <a:solidFill>
                  <a:srgbClr val="000000"/>
                </a:solidFill>
              </a:rPr>
              <a:t>    ; (SI)←(SI)±1, (DI)←(DI)±1</a:t>
            </a:r>
            <a:r>
              <a:rPr lang="zh-CN" altLang="en-US" sz="2800" dirty="0">
                <a:solidFill>
                  <a:srgbClr val="000000"/>
                </a:solidFill>
              </a:rPr>
              <a:t>，</a:t>
            </a:r>
          </a:p>
          <a:p>
            <a:pPr eaLnBrk="1" hangingPunct="1"/>
            <a:r>
              <a:rPr lang="zh-CN" altLang="en-US" sz="2800" dirty="0">
                <a:solidFill>
                  <a:srgbClr val="000000"/>
                </a:solidFill>
              </a:rPr>
              <a:t>    ；</a:t>
            </a:r>
            <a:r>
              <a:rPr lang="en-US" altLang="zh-CN" sz="2800" dirty="0">
                <a:solidFill>
                  <a:srgbClr val="000000"/>
                </a:solidFill>
              </a:rPr>
              <a:t>(CX)←(CX)-1, (CX)≠0</a:t>
            </a:r>
            <a:r>
              <a:rPr lang="zh-CN" altLang="en-US" sz="2800" dirty="0">
                <a:solidFill>
                  <a:srgbClr val="000000"/>
                </a:solidFill>
              </a:rPr>
              <a:t>时重复执行，</a:t>
            </a:r>
          </a:p>
          <a:p>
            <a:pPr eaLnBrk="1" hangingPunct="1"/>
            <a:r>
              <a:rPr lang="zh-CN" altLang="en-US" sz="2800" dirty="0">
                <a:solidFill>
                  <a:srgbClr val="000000"/>
                </a:solidFill>
              </a:rPr>
              <a:t>    </a:t>
            </a:r>
            <a:r>
              <a:rPr lang="en-US" altLang="zh-CN" sz="2800" dirty="0">
                <a:solidFill>
                  <a:srgbClr val="000000"/>
                </a:solidFill>
              </a:rPr>
              <a:t>; </a:t>
            </a:r>
            <a:r>
              <a:rPr lang="zh-CN" altLang="en-US" sz="2800" dirty="0">
                <a:solidFill>
                  <a:srgbClr val="000000"/>
                </a:solidFill>
              </a:rPr>
              <a:t>即当</a:t>
            </a:r>
            <a:r>
              <a:rPr lang="en-US" altLang="zh-CN" sz="2800" dirty="0">
                <a:solidFill>
                  <a:srgbClr val="000000"/>
                </a:solidFill>
              </a:rPr>
              <a:t>(CX)</a:t>
            </a:r>
            <a:r>
              <a:rPr lang="zh-CN" altLang="en-US" sz="2800" dirty="0">
                <a:solidFill>
                  <a:srgbClr val="000000"/>
                </a:solidFill>
              </a:rPr>
              <a:t>＝</a:t>
            </a:r>
            <a:r>
              <a:rPr lang="en-US" altLang="zh-CN" sz="2800" dirty="0">
                <a:solidFill>
                  <a:srgbClr val="000000"/>
                </a:solidFill>
              </a:rPr>
              <a:t>0</a:t>
            </a:r>
            <a:r>
              <a:rPr lang="zh-CN" altLang="en-US" sz="2800" dirty="0">
                <a:solidFill>
                  <a:srgbClr val="000000"/>
                </a:solidFill>
              </a:rPr>
              <a:t>时退出循环</a:t>
            </a:r>
          </a:p>
          <a:p>
            <a:pPr eaLnBrk="1" hangingPunct="1"/>
            <a:endParaRPr lang="zh-CN" altLang="en-US" sz="2800" dirty="0">
              <a:solidFill>
                <a:srgbClr val="000000"/>
              </a:solidFill>
            </a:endParaRPr>
          </a:p>
          <a:p>
            <a:pPr eaLnBrk="1" hangingPunct="1"/>
            <a:r>
              <a:rPr lang="en-US" altLang="zh-CN" sz="2800" dirty="0"/>
              <a:t>REP  MOVSW</a:t>
            </a:r>
            <a:r>
              <a:rPr lang="en-US" altLang="zh-CN" sz="2800" dirty="0">
                <a:solidFill>
                  <a:srgbClr val="000000"/>
                </a:solidFill>
              </a:rPr>
              <a:t> 	</a:t>
            </a:r>
          </a:p>
          <a:p>
            <a:pPr eaLnBrk="1" hangingPunct="1"/>
            <a:r>
              <a:rPr lang="en-US" altLang="zh-CN" sz="2800" dirty="0">
                <a:solidFill>
                  <a:srgbClr val="000000"/>
                </a:solidFill>
              </a:rPr>
              <a:t>      </a:t>
            </a:r>
            <a:r>
              <a:rPr lang="zh-CN" altLang="en-US" sz="2800" dirty="0">
                <a:solidFill>
                  <a:srgbClr val="000000"/>
                </a:solidFill>
              </a:rPr>
              <a:t>；与</a:t>
            </a:r>
            <a:r>
              <a:rPr lang="en-US" altLang="zh-CN" sz="2800" dirty="0">
                <a:solidFill>
                  <a:srgbClr val="000000"/>
                </a:solidFill>
              </a:rPr>
              <a:t>REP  MOVSB</a:t>
            </a:r>
            <a:r>
              <a:rPr lang="zh-CN" altLang="en-US" sz="2800" dirty="0">
                <a:solidFill>
                  <a:srgbClr val="000000"/>
                </a:solidFill>
              </a:rPr>
              <a:t>指令类似，</a:t>
            </a:r>
          </a:p>
          <a:p>
            <a:pPr eaLnBrk="1" hangingPunct="1"/>
            <a:r>
              <a:rPr lang="zh-CN" altLang="en-US" sz="2800" dirty="0">
                <a:solidFill>
                  <a:srgbClr val="000000"/>
                </a:solidFill>
              </a:rPr>
              <a:t>      </a:t>
            </a:r>
            <a:r>
              <a:rPr lang="en-US" altLang="zh-CN" sz="2800" dirty="0">
                <a:solidFill>
                  <a:srgbClr val="000000"/>
                </a:solidFill>
              </a:rPr>
              <a:t>; </a:t>
            </a:r>
            <a:r>
              <a:rPr lang="zh-CN" altLang="en-US" sz="2800" dirty="0">
                <a:solidFill>
                  <a:srgbClr val="000000"/>
                </a:solidFill>
              </a:rPr>
              <a:t>只是每次传送一个字</a:t>
            </a:r>
          </a:p>
        </p:txBody>
      </p:sp>
      <p:sp>
        <p:nvSpPr>
          <p:cNvPr id="4" name="矩形 3"/>
          <p:cNvSpPr/>
          <p:nvPr/>
        </p:nvSpPr>
        <p:spPr>
          <a:xfrm>
            <a:off x="1403648" y="2636912"/>
            <a:ext cx="6192688" cy="2016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标注 4"/>
          <p:cNvSpPr/>
          <p:nvPr/>
        </p:nvSpPr>
        <p:spPr>
          <a:xfrm>
            <a:off x="6084168" y="1484784"/>
            <a:ext cx="2880320" cy="1008112"/>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先执行再判断</a:t>
            </a:r>
            <a:endParaRPr lang="zh-CN" altLang="en-US" sz="2400" b="1" dirty="0">
              <a:solidFill>
                <a:srgbClr val="FF0000"/>
              </a:solidFill>
            </a:endParaRPr>
          </a:p>
        </p:txBody>
      </p:sp>
    </p:spTree>
    <p:extLst>
      <p:ext uri="{BB962C8B-B14F-4D97-AF65-F5344CB8AC3E}">
        <p14:creationId xmlns:p14="http://schemas.microsoft.com/office/powerpoint/2010/main" val="411376062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Box 2"/>
          <p:cNvSpPr txBox="1"/>
          <p:nvPr/>
        </p:nvSpPr>
        <p:spPr>
          <a:xfrm>
            <a:off x="1115616" y="1362928"/>
            <a:ext cx="5112568" cy="4031873"/>
          </a:xfrm>
          <a:prstGeom prst="rect">
            <a:avLst/>
          </a:prstGeom>
          <a:noFill/>
        </p:spPr>
        <p:txBody>
          <a:bodyPr wrap="square" rtlCol="0">
            <a:spAutoFit/>
          </a:bodyPr>
          <a:lstStyle/>
          <a:p>
            <a:r>
              <a:rPr lang="en-US" altLang="zh-CN" sz="1600" b="1" dirty="0" smtClean="0"/>
              <a:t>LENG 	DW	10</a:t>
            </a:r>
          </a:p>
          <a:p>
            <a:r>
              <a:rPr lang="en-US" altLang="zh-CN" sz="1600" b="1" dirty="0" smtClean="0"/>
              <a:t>DATA1   DW         10 DUP(?)</a:t>
            </a:r>
          </a:p>
          <a:p>
            <a:r>
              <a:rPr lang="en-US" altLang="zh-CN" sz="1600" b="1" dirty="0" smtClean="0"/>
              <a:t>DATA2   DW          20 DUP(?)</a:t>
            </a:r>
          </a:p>
          <a:p>
            <a:endParaRPr lang="en-US" altLang="zh-CN" sz="1600" b="1" dirty="0"/>
          </a:p>
          <a:p>
            <a:endParaRPr lang="en-US" altLang="zh-CN" sz="1600" b="1" dirty="0" smtClean="0"/>
          </a:p>
          <a:p>
            <a:r>
              <a:rPr lang="en-US" altLang="zh-CN" sz="1600" b="1" dirty="0" smtClean="0">
                <a:solidFill>
                  <a:srgbClr val="FF0000"/>
                </a:solidFill>
              </a:rPr>
              <a:t>CLD           </a:t>
            </a:r>
            <a:r>
              <a:rPr lang="en-US" altLang="zh-CN" sz="1600" b="1" dirty="0" smtClean="0">
                <a:solidFill>
                  <a:schemeClr val="accent2">
                    <a:lumMod val="75000"/>
                  </a:schemeClr>
                </a:solidFill>
              </a:rPr>
              <a:t>;       </a:t>
            </a:r>
            <a:r>
              <a:rPr lang="zh-CN" altLang="en-US" sz="1600" b="1" dirty="0" smtClean="0">
                <a:solidFill>
                  <a:schemeClr val="accent2">
                    <a:lumMod val="75000"/>
                  </a:schemeClr>
                </a:solidFill>
              </a:rPr>
              <a:t>地址修正为增</a:t>
            </a:r>
            <a:r>
              <a:rPr lang="en-US" altLang="zh-CN" sz="1600" b="1" dirty="0" smtClean="0">
                <a:solidFill>
                  <a:schemeClr val="accent2">
                    <a:lumMod val="75000"/>
                  </a:schemeClr>
                </a:solidFill>
              </a:rPr>
              <a:t>2</a:t>
            </a:r>
          </a:p>
          <a:p>
            <a:r>
              <a:rPr lang="en-US" altLang="zh-CN" sz="1600" b="1" dirty="0"/>
              <a:t>MOV	AX ,    SEG   DATA1</a:t>
            </a:r>
          </a:p>
          <a:p>
            <a:r>
              <a:rPr lang="en-US" altLang="zh-CN" sz="1600" b="1" dirty="0"/>
              <a:t>MOV      DS,      AX</a:t>
            </a:r>
          </a:p>
          <a:p>
            <a:r>
              <a:rPr lang="en-US" altLang="zh-CN" sz="1600" b="1" dirty="0"/>
              <a:t>MOV      ES,      AX</a:t>
            </a:r>
          </a:p>
          <a:p>
            <a:r>
              <a:rPr lang="en-US" altLang="zh-CN" sz="1600" b="1" dirty="0"/>
              <a:t>LEA        SI,      DATA1</a:t>
            </a:r>
          </a:p>
          <a:p>
            <a:r>
              <a:rPr lang="en-US" altLang="zh-CN" sz="1600" b="1" dirty="0"/>
              <a:t>LEA        DI,      DATA2</a:t>
            </a:r>
          </a:p>
          <a:p>
            <a:r>
              <a:rPr lang="en-US" altLang="zh-CN" sz="1600" b="1" dirty="0"/>
              <a:t>MOV       CX,     LENG</a:t>
            </a:r>
          </a:p>
          <a:p>
            <a:r>
              <a:rPr lang="en-US" altLang="zh-CN" sz="1600" b="1" dirty="0" smtClean="0"/>
              <a:t>MOVSW	</a:t>
            </a:r>
            <a:r>
              <a:rPr lang="en-US" altLang="zh-CN" sz="1600" b="1" dirty="0">
                <a:solidFill>
                  <a:schemeClr val="accent2">
                    <a:lumMod val="75000"/>
                  </a:schemeClr>
                </a:solidFill>
              </a:rPr>
              <a:t> </a:t>
            </a:r>
            <a:r>
              <a:rPr lang="en-US" altLang="zh-CN" sz="1600" b="1" dirty="0" smtClean="0">
                <a:solidFill>
                  <a:schemeClr val="accent2">
                    <a:lumMod val="75000"/>
                  </a:schemeClr>
                </a:solidFill>
              </a:rPr>
              <a:t>   ; </a:t>
            </a:r>
          </a:p>
          <a:p>
            <a:r>
              <a:rPr lang="en-US" altLang="zh-CN" sz="1600" b="1" dirty="0" smtClean="0"/>
              <a:t>LOOP     </a:t>
            </a:r>
            <a:r>
              <a:rPr lang="en-US" altLang="zh-CN" sz="1600" b="1" dirty="0"/>
              <a:t>AGAIN</a:t>
            </a:r>
          </a:p>
          <a:p>
            <a:endParaRPr lang="en-US" altLang="zh-CN" sz="1600" b="1" dirty="0">
              <a:solidFill>
                <a:srgbClr val="FF0000"/>
              </a:solidFill>
            </a:endParaRPr>
          </a:p>
          <a:p>
            <a:endParaRPr lang="en-US" altLang="zh-CN" sz="1600" b="1" dirty="0" smtClean="0"/>
          </a:p>
        </p:txBody>
      </p:sp>
      <p:sp>
        <p:nvSpPr>
          <p:cNvPr id="4" name="TextBox 3"/>
          <p:cNvSpPr txBox="1"/>
          <p:nvPr/>
        </p:nvSpPr>
        <p:spPr>
          <a:xfrm>
            <a:off x="5148064" y="1372175"/>
            <a:ext cx="5112568" cy="3785652"/>
          </a:xfrm>
          <a:prstGeom prst="rect">
            <a:avLst/>
          </a:prstGeom>
          <a:noFill/>
        </p:spPr>
        <p:txBody>
          <a:bodyPr wrap="square" rtlCol="0">
            <a:spAutoFit/>
          </a:bodyPr>
          <a:lstStyle/>
          <a:p>
            <a:r>
              <a:rPr lang="en-US" altLang="zh-CN" sz="1600" b="1" dirty="0" smtClean="0"/>
              <a:t>LENG 	DW	10</a:t>
            </a:r>
          </a:p>
          <a:p>
            <a:r>
              <a:rPr lang="en-US" altLang="zh-CN" sz="1600" b="1" dirty="0" smtClean="0"/>
              <a:t>DATA1   DW         10 DUP(?)</a:t>
            </a:r>
          </a:p>
          <a:p>
            <a:r>
              <a:rPr lang="en-US" altLang="zh-CN" sz="1600" b="1" dirty="0" smtClean="0"/>
              <a:t>DATA2   DW          20 DUP(?)</a:t>
            </a:r>
          </a:p>
          <a:p>
            <a:endParaRPr lang="en-US" altLang="zh-CN" sz="1600" b="1" dirty="0"/>
          </a:p>
          <a:p>
            <a:endParaRPr lang="en-US" altLang="zh-CN" sz="1600" b="1" dirty="0" smtClean="0"/>
          </a:p>
          <a:p>
            <a:r>
              <a:rPr lang="en-US" altLang="zh-CN" sz="1600" b="1" dirty="0" smtClean="0">
                <a:solidFill>
                  <a:srgbClr val="FF0000"/>
                </a:solidFill>
              </a:rPr>
              <a:t>CLD           </a:t>
            </a:r>
            <a:r>
              <a:rPr lang="en-US" altLang="zh-CN" sz="1600" b="1" dirty="0" smtClean="0">
                <a:solidFill>
                  <a:schemeClr val="accent2">
                    <a:lumMod val="75000"/>
                  </a:schemeClr>
                </a:solidFill>
              </a:rPr>
              <a:t>;       </a:t>
            </a:r>
            <a:r>
              <a:rPr lang="zh-CN" altLang="en-US" sz="1600" b="1" dirty="0" smtClean="0">
                <a:solidFill>
                  <a:schemeClr val="accent2">
                    <a:lumMod val="75000"/>
                  </a:schemeClr>
                </a:solidFill>
              </a:rPr>
              <a:t>地址修正为增</a:t>
            </a:r>
            <a:r>
              <a:rPr lang="en-US" altLang="zh-CN" sz="1600" b="1" dirty="0" smtClean="0">
                <a:solidFill>
                  <a:schemeClr val="accent2">
                    <a:lumMod val="75000"/>
                  </a:schemeClr>
                </a:solidFill>
              </a:rPr>
              <a:t>2</a:t>
            </a:r>
          </a:p>
          <a:p>
            <a:r>
              <a:rPr lang="en-US" altLang="zh-CN" sz="1600" b="1" dirty="0"/>
              <a:t>MOV	AX ,    SEG   DATA1</a:t>
            </a:r>
          </a:p>
          <a:p>
            <a:r>
              <a:rPr lang="en-US" altLang="zh-CN" sz="1600" b="1" dirty="0"/>
              <a:t>MOV      DS,      AX</a:t>
            </a:r>
          </a:p>
          <a:p>
            <a:r>
              <a:rPr lang="en-US" altLang="zh-CN" sz="1600" b="1" dirty="0"/>
              <a:t>MOV      ES,      AX</a:t>
            </a:r>
          </a:p>
          <a:p>
            <a:r>
              <a:rPr lang="en-US" altLang="zh-CN" sz="1600" b="1" dirty="0"/>
              <a:t>LEA        SI,      DATA1</a:t>
            </a:r>
          </a:p>
          <a:p>
            <a:r>
              <a:rPr lang="en-US" altLang="zh-CN" sz="1600" b="1" dirty="0"/>
              <a:t>LEA        DI,      DATA2</a:t>
            </a:r>
          </a:p>
          <a:p>
            <a:r>
              <a:rPr lang="en-US" altLang="zh-CN" sz="1600" b="1" dirty="0"/>
              <a:t>MOV       CX,     LENG</a:t>
            </a:r>
          </a:p>
          <a:p>
            <a:r>
              <a:rPr lang="en-US" altLang="zh-CN" sz="1600" b="1" dirty="0" smtClean="0"/>
              <a:t>REP        MOVSW	</a:t>
            </a:r>
            <a:r>
              <a:rPr lang="en-US" altLang="zh-CN" sz="1600" b="1" dirty="0">
                <a:solidFill>
                  <a:schemeClr val="accent2">
                    <a:lumMod val="75000"/>
                  </a:schemeClr>
                </a:solidFill>
              </a:rPr>
              <a:t> </a:t>
            </a:r>
            <a:r>
              <a:rPr lang="en-US" altLang="zh-CN" sz="1600" b="1" dirty="0" smtClean="0">
                <a:solidFill>
                  <a:schemeClr val="accent2">
                    <a:lumMod val="75000"/>
                  </a:schemeClr>
                </a:solidFill>
              </a:rPr>
              <a:t>   ; </a:t>
            </a:r>
          </a:p>
          <a:p>
            <a:endParaRPr lang="en-US" altLang="zh-CN" sz="1600" b="1" dirty="0">
              <a:solidFill>
                <a:srgbClr val="FF0000"/>
              </a:solidFill>
            </a:endParaRPr>
          </a:p>
          <a:p>
            <a:endParaRPr lang="en-US" altLang="zh-CN" sz="1600" b="1" dirty="0" smtClean="0"/>
          </a:p>
        </p:txBody>
      </p:sp>
      <p:sp>
        <p:nvSpPr>
          <p:cNvPr id="5" name="矩形 4"/>
          <p:cNvSpPr/>
          <p:nvPr/>
        </p:nvSpPr>
        <p:spPr>
          <a:xfrm>
            <a:off x="214178" y="4293096"/>
            <a:ext cx="914033" cy="338554"/>
          </a:xfrm>
          <a:prstGeom prst="rect">
            <a:avLst/>
          </a:prstGeom>
        </p:spPr>
        <p:txBody>
          <a:bodyPr wrap="none">
            <a:spAutoFit/>
          </a:bodyPr>
          <a:lstStyle/>
          <a:p>
            <a:r>
              <a:rPr lang="en-US" altLang="zh-CN" sz="1600" b="1" dirty="0" smtClean="0"/>
              <a:t>AGAIN:</a:t>
            </a:r>
            <a:endParaRPr lang="en-US" altLang="zh-CN" sz="1600" b="1" dirty="0"/>
          </a:p>
        </p:txBody>
      </p:sp>
      <p:sp>
        <p:nvSpPr>
          <p:cNvPr id="6" name="矩形 5"/>
          <p:cNvSpPr/>
          <p:nvPr/>
        </p:nvSpPr>
        <p:spPr>
          <a:xfrm>
            <a:off x="214178" y="4077072"/>
            <a:ext cx="3277702"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44008" y="4077072"/>
            <a:ext cx="3277702"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右箭头 11"/>
          <p:cNvSpPr/>
          <p:nvPr/>
        </p:nvSpPr>
        <p:spPr>
          <a:xfrm>
            <a:off x="4067944" y="2204864"/>
            <a:ext cx="864096" cy="432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4370973"/>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29"/>
          <p:cNvGraphicFramePr>
            <a:graphicFrameLocks noGrp="1"/>
          </p:cNvGraphicFramePr>
          <p:nvPr>
            <p:extLst>
              <p:ext uri="{D42A27DB-BD31-4B8C-83A1-F6EECF244321}">
                <p14:modId xmlns:p14="http://schemas.microsoft.com/office/powerpoint/2010/main" val="330342829"/>
              </p:ext>
            </p:extLst>
          </p:nvPr>
        </p:nvGraphicFramePr>
        <p:xfrm>
          <a:off x="611188" y="2636838"/>
          <a:ext cx="7848600" cy="3124287"/>
        </p:xfrm>
        <a:graphic>
          <a:graphicData uri="http://schemas.openxmlformats.org/drawingml/2006/table">
            <a:tbl>
              <a:tblPr/>
              <a:tblGrid>
                <a:gridCol w="3140075"/>
                <a:gridCol w="4708525"/>
              </a:tblGrid>
              <a:tr h="51805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dirty="0" smtClean="0">
                          <a:ln>
                            <a:noFill/>
                          </a:ln>
                          <a:solidFill>
                            <a:srgbClr val="000000"/>
                          </a:solidFill>
                          <a:effectLst/>
                          <a:latin typeface="Tahoma" pitchFamily="34" charset="0"/>
                          <a:ea typeface="楷体_GB2312" pitchFamily="49" charset="-122"/>
                        </a:rPr>
                        <a:t>助记符格式</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61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CMPS DST , SRC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CMPSB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CMPSW </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(DS:SI) - (ES:DI) </a:t>
                      </a:r>
                      <a:r>
                        <a:rPr kumimoji="1" lang="zh-CN" altLang="en-US" sz="2000" b="1" i="0" u="none" strike="noStrike" cap="none" normalizeH="0" baseline="0" dirty="0" smtClean="0">
                          <a:ln>
                            <a:noFill/>
                          </a:ln>
                          <a:solidFill>
                            <a:srgbClr val="FF0000"/>
                          </a:solidFill>
                          <a:effectLst/>
                          <a:latin typeface="楷体_GB2312" pitchFamily="49" charset="-122"/>
                          <a:ea typeface="楷体_GB2312" pitchFamily="49" charset="-122"/>
                        </a:rPr>
                        <a:t>建立标志</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(SI)±2</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(DI) ← (DI)±2</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(SI)±1</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(DI) ← (DI)±1</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字节比较</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字比较 </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ext Box 30"/>
          <p:cNvSpPr txBox="1">
            <a:spLocks noChangeArrowheads="1"/>
          </p:cNvSpPr>
          <p:nvPr/>
        </p:nvSpPr>
        <p:spPr bwMode="auto">
          <a:xfrm>
            <a:off x="827088" y="1773238"/>
            <a:ext cx="62658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3200" dirty="0">
                <a:solidFill>
                  <a:srgbClr val="800000"/>
                </a:solidFill>
              </a:rPr>
              <a:t>三、字符串比较指令</a:t>
            </a:r>
          </a:p>
        </p:txBody>
      </p:sp>
      <p:cxnSp>
        <p:nvCxnSpPr>
          <p:cNvPr id="6" name="直接连接符 5"/>
          <p:cNvCxnSpPr/>
          <p:nvPr/>
        </p:nvCxnSpPr>
        <p:spPr>
          <a:xfrm>
            <a:off x="3960019" y="3501008"/>
            <a:ext cx="33482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标注 7"/>
          <p:cNvSpPr/>
          <p:nvPr/>
        </p:nvSpPr>
        <p:spPr>
          <a:xfrm>
            <a:off x="6012160" y="1340768"/>
            <a:ext cx="3024336" cy="1011907"/>
          </a:xfrm>
          <a:prstGeom prst="wedgeRectCallout">
            <a:avLst>
              <a:gd name="adj1" fmla="val -75034"/>
              <a:gd name="adj2" fmla="val 13964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源</a:t>
            </a:r>
            <a:r>
              <a:rPr lang="en-US" altLang="zh-CN" sz="2800" b="1" dirty="0" smtClean="0">
                <a:solidFill>
                  <a:srgbClr val="FF0000"/>
                </a:solidFill>
              </a:rPr>
              <a:t>-</a:t>
            </a:r>
            <a:r>
              <a:rPr lang="zh-CN" altLang="en-US" sz="2800" b="1" dirty="0" smtClean="0">
                <a:solidFill>
                  <a:srgbClr val="FF0000"/>
                </a:solidFill>
              </a:rPr>
              <a:t>目的</a:t>
            </a:r>
            <a:endParaRPr lang="zh-CN" altLang="en-US" sz="2800" b="1" dirty="0">
              <a:solidFill>
                <a:srgbClr val="FF0000"/>
              </a:solidFill>
            </a:endParaRPr>
          </a:p>
        </p:txBody>
      </p:sp>
      <p:sp>
        <p:nvSpPr>
          <p:cNvPr id="9" name="矩形 8"/>
          <p:cNvSpPr/>
          <p:nvPr/>
        </p:nvSpPr>
        <p:spPr>
          <a:xfrm>
            <a:off x="251520" y="1123463"/>
            <a:ext cx="3528392" cy="5053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DF=0</a:t>
            </a:r>
            <a:r>
              <a:rPr lang="zh-CN" altLang="en-US" sz="2000" b="1" dirty="0" smtClean="0">
                <a:solidFill>
                  <a:schemeClr val="tx1"/>
                </a:solidFill>
              </a:rPr>
              <a:t>时，地址增</a:t>
            </a:r>
            <a:r>
              <a:rPr lang="en-US" altLang="zh-CN" sz="2000" b="1" dirty="0" smtClean="0">
                <a:solidFill>
                  <a:schemeClr val="tx1"/>
                </a:solidFill>
              </a:rPr>
              <a:t>1</a:t>
            </a:r>
            <a:endParaRPr lang="zh-CN" altLang="en-US" sz="2000" b="1" dirty="0">
              <a:solidFill>
                <a:schemeClr val="tx1"/>
              </a:solidFill>
            </a:endParaRPr>
          </a:p>
        </p:txBody>
      </p:sp>
      <p:sp>
        <p:nvSpPr>
          <p:cNvPr id="10" name="TextBox 9"/>
          <p:cNvSpPr txBox="1"/>
          <p:nvPr/>
        </p:nvSpPr>
        <p:spPr>
          <a:xfrm>
            <a:off x="3024479" y="5805264"/>
            <a:ext cx="5544616" cy="707886"/>
          </a:xfrm>
          <a:prstGeom prst="rect">
            <a:avLst/>
          </a:prstGeom>
          <a:noFill/>
        </p:spPr>
        <p:txBody>
          <a:bodyPr wrap="square" rtlCol="0">
            <a:spAutoFit/>
          </a:bodyPr>
          <a:lstStyle/>
          <a:p>
            <a:r>
              <a:rPr lang="zh-CN" altLang="en-US" sz="2000" b="1" dirty="0" smtClean="0">
                <a:solidFill>
                  <a:srgbClr val="1327E7"/>
                </a:solidFill>
              </a:rPr>
              <a:t>用源减去目的，设置标志</a:t>
            </a:r>
            <a:endParaRPr lang="en-US" altLang="zh-CN" sz="2000" b="1" dirty="0" smtClean="0">
              <a:solidFill>
                <a:srgbClr val="1327E7"/>
              </a:solidFill>
            </a:endParaRPr>
          </a:p>
          <a:p>
            <a:r>
              <a:rPr lang="zh-CN" altLang="en-US" sz="2000" b="1" dirty="0" smtClean="0">
                <a:solidFill>
                  <a:srgbClr val="1327E7"/>
                </a:solidFill>
              </a:rPr>
              <a:t>源来自于</a:t>
            </a:r>
            <a:r>
              <a:rPr lang="en-US" altLang="zh-CN" sz="2000" b="1" dirty="0" smtClean="0">
                <a:solidFill>
                  <a:srgbClr val="1327E7"/>
                </a:solidFill>
              </a:rPr>
              <a:t>DS</a:t>
            </a:r>
            <a:r>
              <a:rPr lang="zh-CN" altLang="en-US" sz="2000" b="1" dirty="0" smtClean="0">
                <a:solidFill>
                  <a:srgbClr val="1327E7"/>
                </a:solidFill>
              </a:rPr>
              <a:t>：</a:t>
            </a:r>
            <a:r>
              <a:rPr lang="en-US" altLang="zh-CN" sz="2000" b="1" dirty="0" smtClean="0">
                <a:solidFill>
                  <a:srgbClr val="1327E7"/>
                </a:solidFill>
              </a:rPr>
              <a:t>SI</a:t>
            </a:r>
            <a:r>
              <a:rPr lang="zh-CN" altLang="en-US" sz="2000" b="1" dirty="0" smtClean="0">
                <a:solidFill>
                  <a:srgbClr val="1327E7"/>
                </a:solidFill>
              </a:rPr>
              <a:t>， 目的来自于</a:t>
            </a:r>
            <a:r>
              <a:rPr lang="en-US" altLang="zh-CN" sz="2000" b="1" dirty="0" smtClean="0">
                <a:solidFill>
                  <a:srgbClr val="1327E7"/>
                </a:solidFill>
              </a:rPr>
              <a:t>ES</a:t>
            </a:r>
            <a:r>
              <a:rPr lang="zh-CN" altLang="en-US" sz="2000" b="1" dirty="0" smtClean="0">
                <a:solidFill>
                  <a:srgbClr val="1327E7"/>
                </a:solidFill>
              </a:rPr>
              <a:t>：</a:t>
            </a:r>
            <a:r>
              <a:rPr lang="en-US" altLang="zh-CN" sz="2000" b="1" dirty="0" smtClean="0">
                <a:solidFill>
                  <a:srgbClr val="1327E7"/>
                </a:solidFill>
              </a:rPr>
              <a:t>DI</a:t>
            </a:r>
            <a:endParaRPr lang="zh-CN" altLang="en-US" sz="2000" b="1" dirty="0">
              <a:solidFill>
                <a:srgbClr val="1327E7"/>
              </a:solidFill>
            </a:endParaRPr>
          </a:p>
        </p:txBody>
      </p:sp>
    </p:spTree>
    <p:extLst>
      <p:ext uri="{BB962C8B-B14F-4D97-AF65-F5344CB8AC3E}">
        <p14:creationId xmlns:p14="http://schemas.microsoft.com/office/powerpoint/2010/main" val="43906523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700213"/>
            <a:ext cx="7705725"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指令</a:t>
            </a:r>
            <a:r>
              <a:rPr lang="en-US" altLang="zh-CN" sz="2800" dirty="0">
                <a:solidFill>
                  <a:srgbClr val="000000"/>
                </a:solidFill>
              </a:rPr>
              <a:t>CMPS</a:t>
            </a:r>
            <a:r>
              <a:rPr lang="zh-CN" altLang="en-US" sz="2800" dirty="0">
                <a:solidFill>
                  <a:srgbClr val="000000"/>
                </a:solidFill>
              </a:rPr>
              <a:t>与</a:t>
            </a:r>
            <a:r>
              <a:rPr lang="en-US" altLang="zh-CN" sz="2800" dirty="0">
                <a:solidFill>
                  <a:srgbClr val="000000"/>
                </a:solidFill>
              </a:rPr>
              <a:t>CMP</a:t>
            </a:r>
            <a:r>
              <a:rPr lang="zh-CN" altLang="en-US" sz="2800" dirty="0">
                <a:solidFill>
                  <a:srgbClr val="000000"/>
                </a:solidFill>
              </a:rPr>
              <a:t>类似，比较</a:t>
            </a:r>
            <a:r>
              <a:rPr lang="zh-CN" altLang="en-US" sz="2800" dirty="0">
                <a:solidFill>
                  <a:srgbClr val="FF0000"/>
                </a:solidFill>
              </a:rPr>
              <a:t>结果不进行保存</a:t>
            </a:r>
            <a:r>
              <a:rPr lang="zh-CN" altLang="en-US" sz="2800" dirty="0">
                <a:solidFill>
                  <a:srgbClr val="000000"/>
                </a:solidFill>
              </a:rPr>
              <a:t>，只是用于</a:t>
            </a:r>
            <a:r>
              <a:rPr lang="zh-CN" altLang="en-US" sz="2800" dirty="0">
                <a:solidFill>
                  <a:srgbClr val="FF0000"/>
                </a:solidFill>
              </a:rPr>
              <a:t>设置</a:t>
            </a:r>
            <a:r>
              <a:rPr lang="en-US" altLang="zh-CN" sz="2800" dirty="0">
                <a:solidFill>
                  <a:srgbClr val="FF0000"/>
                </a:solidFill>
              </a:rPr>
              <a:t>PSW</a:t>
            </a:r>
            <a:r>
              <a:rPr lang="zh-CN" altLang="en-US" sz="2800" dirty="0">
                <a:solidFill>
                  <a:srgbClr val="FF0000"/>
                </a:solidFill>
              </a:rPr>
              <a:t>中的标志位</a:t>
            </a:r>
            <a:r>
              <a:rPr lang="zh-CN" altLang="en-US" sz="2800" dirty="0">
                <a:solidFill>
                  <a:srgbClr val="000000"/>
                </a:solidFill>
              </a:rPr>
              <a:t>，但是，在字符串比较指令中，</a:t>
            </a:r>
            <a:r>
              <a:rPr lang="zh-CN" altLang="en-US" sz="2800" i="1" u="sng" dirty="0">
                <a:solidFill>
                  <a:srgbClr val="1327E7"/>
                </a:solidFill>
              </a:rPr>
              <a:t>采用</a:t>
            </a:r>
            <a:r>
              <a:rPr lang="zh-CN" altLang="en-US" sz="2800" i="1" u="sng" dirty="0">
                <a:solidFill>
                  <a:srgbClr val="1327E7"/>
                </a:solidFill>
                <a:latin typeface="Times New Roman" pitchFamily="18" charset="0"/>
              </a:rPr>
              <a:t>“</a:t>
            </a:r>
            <a:r>
              <a:rPr lang="zh-CN" altLang="en-US" sz="2800" i="1" u="sng" dirty="0">
                <a:solidFill>
                  <a:srgbClr val="1327E7"/>
                </a:solidFill>
              </a:rPr>
              <a:t>源操作数</a:t>
            </a:r>
            <a:r>
              <a:rPr lang="zh-CN" altLang="en-US" sz="2800" i="1" u="sng" dirty="0">
                <a:solidFill>
                  <a:srgbClr val="1327E7"/>
                </a:solidFill>
                <a:latin typeface="Times New Roman" pitchFamily="18" charset="0"/>
              </a:rPr>
              <a:t>”</a:t>
            </a:r>
            <a:r>
              <a:rPr lang="zh-CN" altLang="en-US" sz="2800" i="1" u="sng" dirty="0">
                <a:solidFill>
                  <a:srgbClr val="1327E7"/>
                </a:solidFill>
              </a:rPr>
              <a:t>减去</a:t>
            </a:r>
            <a:r>
              <a:rPr lang="zh-CN" altLang="en-US" sz="2800" i="1" u="sng" dirty="0">
                <a:solidFill>
                  <a:srgbClr val="1327E7"/>
                </a:solidFill>
                <a:latin typeface="Times New Roman" pitchFamily="18" charset="0"/>
              </a:rPr>
              <a:t>“</a:t>
            </a:r>
            <a:r>
              <a:rPr lang="zh-CN" altLang="en-US" sz="2800" i="1" u="sng" dirty="0">
                <a:solidFill>
                  <a:srgbClr val="1327E7"/>
                </a:solidFill>
              </a:rPr>
              <a:t>目的操作数</a:t>
            </a:r>
            <a:r>
              <a:rPr lang="zh-CN" altLang="en-US" sz="2800" i="1" u="sng" dirty="0">
                <a:solidFill>
                  <a:srgbClr val="1327E7"/>
                </a:solidFill>
                <a:latin typeface="Times New Roman" pitchFamily="18" charset="0"/>
              </a:rPr>
              <a:t>”</a:t>
            </a:r>
            <a:r>
              <a:rPr lang="zh-CN" altLang="en-US" sz="2800" dirty="0">
                <a:solidFill>
                  <a:srgbClr val="000000"/>
                </a:solidFill>
              </a:rPr>
              <a:t>，而在</a:t>
            </a:r>
            <a:r>
              <a:rPr lang="en-US" altLang="zh-CN" sz="2800" dirty="0">
                <a:solidFill>
                  <a:srgbClr val="000000"/>
                </a:solidFill>
              </a:rPr>
              <a:t>CMP</a:t>
            </a:r>
            <a:r>
              <a:rPr lang="zh-CN" altLang="en-US" sz="2800" dirty="0">
                <a:solidFill>
                  <a:srgbClr val="000000"/>
                </a:solidFill>
              </a:rPr>
              <a:t>指令中，采用</a:t>
            </a:r>
            <a:r>
              <a:rPr lang="zh-CN" altLang="en-US" sz="2800" dirty="0">
                <a:solidFill>
                  <a:srgbClr val="000000"/>
                </a:solidFill>
                <a:latin typeface="Times New Roman" pitchFamily="18" charset="0"/>
              </a:rPr>
              <a:t>“</a:t>
            </a:r>
            <a:r>
              <a:rPr lang="zh-CN" altLang="en-US" sz="2800" dirty="0">
                <a:solidFill>
                  <a:srgbClr val="000000"/>
                </a:solidFill>
              </a:rPr>
              <a:t>目的操作数</a:t>
            </a:r>
            <a:r>
              <a:rPr lang="zh-CN" altLang="en-US" sz="2800" dirty="0">
                <a:solidFill>
                  <a:srgbClr val="000000"/>
                </a:solidFill>
                <a:latin typeface="Times New Roman" pitchFamily="18" charset="0"/>
              </a:rPr>
              <a:t>”</a:t>
            </a:r>
            <a:r>
              <a:rPr lang="zh-CN" altLang="en-US" sz="2800" dirty="0">
                <a:solidFill>
                  <a:srgbClr val="000000"/>
                </a:solidFill>
              </a:rPr>
              <a:t>减去</a:t>
            </a:r>
            <a:r>
              <a:rPr lang="zh-CN" altLang="en-US" sz="2800" dirty="0">
                <a:solidFill>
                  <a:srgbClr val="000000"/>
                </a:solidFill>
                <a:latin typeface="Times New Roman" pitchFamily="18" charset="0"/>
              </a:rPr>
              <a:t>“</a:t>
            </a:r>
            <a:r>
              <a:rPr lang="zh-CN" altLang="en-US" sz="2800" dirty="0">
                <a:solidFill>
                  <a:srgbClr val="000000"/>
                </a:solidFill>
              </a:rPr>
              <a:t>源操作数</a:t>
            </a:r>
            <a:r>
              <a:rPr lang="zh-CN" altLang="en-US" sz="2800" dirty="0">
                <a:solidFill>
                  <a:srgbClr val="000000"/>
                </a:solidFill>
                <a:latin typeface="Times New Roman" pitchFamily="18" charset="0"/>
              </a:rPr>
              <a:t>”</a:t>
            </a:r>
            <a:r>
              <a:rPr lang="zh-CN" altLang="en-US" sz="2800" dirty="0">
                <a:solidFill>
                  <a:srgbClr val="000000"/>
                </a:solidFill>
              </a:rPr>
              <a:t>。因此，对比较结果的转移的条件是不同的：</a:t>
            </a:r>
          </a:p>
          <a:p>
            <a:pPr eaLnBrk="1" hangingPunct="1"/>
            <a:r>
              <a:rPr lang="zh-CN" altLang="en-US" sz="2800" dirty="0">
                <a:solidFill>
                  <a:srgbClr val="000000"/>
                </a:solidFill>
              </a:rPr>
              <a:t>    </a:t>
            </a:r>
            <a:r>
              <a:rPr lang="en-US" altLang="zh-CN" sz="2800" dirty="0">
                <a:solidFill>
                  <a:srgbClr val="000000"/>
                </a:solidFill>
              </a:rPr>
              <a:t>CMP  DST,SRC         </a:t>
            </a:r>
            <a:r>
              <a:rPr lang="en-US" altLang="zh-CN" sz="2800" dirty="0"/>
              <a:t>CMPS  DST, SRC</a:t>
            </a:r>
          </a:p>
          <a:p>
            <a:pPr eaLnBrk="1" hangingPunct="1"/>
            <a:r>
              <a:rPr lang="en-US" altLang="zh-CN" sz="2800" dirty="0">
                <a:solidFill>
                  <a:srgbClr val="000000"/>
                </a:solidFill>
              </a:rPr>
              <a:t>    JG   ABC             </a:t>
            </a:r>
            <a:r>
              <a:rPr lang="en-US" altLang="zh-CN" sz="2800" dirty="0"/>
              <a:t>JG    ABC</a:t>
            </a:r>
          </a:p>
          <a:p>
            <a:pPr eaLnBrk="1" hangingPunct="1"/>
            <a:r>
              <a:rPr lang="zh-CN" altLang="en-US" sz="2000" dirty="0">
                <a:solidFill>
                  <a:srgbClr val="000000"/>
                </a:solidFill>
              </a:rPr>
              <a:t>当（</a:t>
            </a:r>
            <a:r>
              <a:rPr lang="en-US" altLang="zh-CN" sz="2000" dirty="0">
                <a:solidFill>
                  <a:srgbClr val="000000"/>
                </a:solidFill>
              </a:rPr>
              <a:t>DST</a:t>
            </a:r>
            <a:r>
              <a:rPr lang="zh-CN" altLang="en-US" sz="2000" dirty="0">
                <a:solidFill>
                  <a:srgbClr val="000000"/>
                </a:solidFill>
              </a:rPr>
              <a:t>）</a:t>
            </a:r>
            <a:r>
              <a:rPr lang="en-US" altLang="zh-CN" sz="2000" dirty="0">
                <a:solidFill>
                  <a:srgbClr val="000000"/>
                </a:solidFill>
              </a:rPr>
              <a:t>&gt;</a:t>
            </a:r>
            <a:r>
              <a:rPr lang="zh-CN" altLang="en-US" sz="2000" dirty="0">
                <a:solidFill>
                  <a:srgbClr val="000000"/>
                </a:solidFill>
              </a:rPr>
              <a:t>（</a:t>
            </a:r>
            <a:r>
              <a:rPr lang="en-US" altLang="zh-CN" sz="2000" dirty="0">
                <a:solidFill>
                  <a:srgbClr val="000000"/>
                </a:solidFill>
              </a:rPr>
              <a:t>SRC</a:t>
            </a:r>
            <a:r>
              <a:rPr lang="zh-CN" altLang="en-US" sz="2000" dirty="0">
                <a:solidFill>
                  <a:srgbClr val="000000"/>
                </a:solidFill>
              </a:rPr>
              <a:t>）时转</a:t>
            </a:r>
            <a:r>
              <a:rPr lang="en-US" altLang="zh-CN" sz="2000" dirty="0">
                <a:solidFill>
                  <a:srgbClr val="000000"/>
                </a:solidFill>
              </a:rPr>
              <a:t>ABC      </a:t>
            </a:r>
            <a:r>
              <a:rPr lang="zh-CN" altLang="en-US" sz="2000" dirty="0" smtClean="0"/>
              <a:t>当</a:t>
            </a:r>
            <a:r>
              <a:rPr lang="en-US" altLang="zh-CN" sz="2000" dirty="0"/>
              <a:t>(DS</a:t>
            </a:r>
            <a:r>
              <a:rPr lang="zh-CN" altLang="en-US" sz="2000" dirty="0"/>
              <a:t>：</a:t>
            </a:r>
            <a:r>
              <a:rPr lang="en-US" altLang="zh-CN" sz="2000" dirty="0"/>
              <a:t>SI</a:t>
            </a:r>
            <a:r>
              <a:rPr lang="en-US" altLang="zh-CN" sz="2000" dirty="0" smtClean="0"/>
              <a:t>)&gt;(</a:t>
            </a:r>
            <a:r>
              <a:rPr lang="en-US" altLang="zh-CN" sz="2000" dirty="0"/>
              <a:t>ES</a:t>
            </a:r>
            <a:r>
              <a:rPr lang="zh-CN" altLang="en-US" sz="2000" dirty="0"/>
              <a:t>：</a:t>
            </a:r>
            <a:r>
              <a:rPr lang="en-US" altLang="zh-CN" sz="2000" dirty="0"/>
              <a:t>DI</a:t>
            </a:r>
            <a:r>
              <a:rPr lang="en-US" altLang="zh-CN" sz="2000" dirty="0" smtClean="0"/>
              <a:t>) </a:t>
            </a:r>
            <a:r>
              <a:rPr lang="zh-CN" altLang="en-US" sz="2000" dirty="0" smtClean="0"/>
              <a:t>时</a:t>
            </a:r>
            <a:r>
              <a:rPr lang="zh-CN" altLang="en-US" sz="2000" dirty="0"/>
              <a:t>转</a:t>
            </a:r>
            <a:r>
              <a:rPr lang="en-US" altLang="zh-CN" sz="2000" dirty="0"/>
              <a:t>ABC</a:t>
            </a:r>
          </a:p>
          <a:p>
            <a:pPr eaLnBrk="1" hangingPunct="1"/>
            <a:endParaRPr lang="en-US" altLang="zh-CN" sz="2000" dirty="0"/>
          </a:p>
          <a:p>
            <a:pPr eaLnBrk="1" hangingPunct="1"/>
            <a:r>
              <a:rPr lang="zh-CN" altLang="en-US" sz="2800" dirty="0">
                <a:solidFill>
                  <a:srgbClr val="000000"/>
                </a:solidFill>
              </a:rPr>
              <a:t>这一点应特别引起注意。 </a:t>
            </a:r>
          </a:p>
        </p:txBody>
      </p:sp>
    </p:spTree>
    <p:extLst>
      <p:ext uri="{BB962C8B-B14F-4D97-AF65-F5344CB8AC3E}">
        <p14:creationId xmlns:p14="http://schemas.microsoft.com/office/powerpoint/2010/main" val="246121701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755650" y="1700213"/>
            <a:ext cx="78486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字符串比较指令会正常影响</a:t>
            </a:r>
            <a:r>
              <a:rPr lang="en-US" altLang="zh-CN" sz="2800" dirty="0">
                <a:solidFill>
                  <a:srgbClr val="000000"/>
                </a:solidFill>
              </a:rPr>
              <a:t>PSW</a:t>
            </a:r>
            <a:r>
              <a:rPr lang="zh-CN" altLang="en-US" sz="2800" dirty="0">
                <a:solidFill>
                  <a:srgbClr val="000000"/>
                </a:solidFill>
              </a:rPr>
              <a:t>中的</a:t>
            </a:r>
            <a:r>
              <a:rPr lang="en-US" altLang="zh-CN" sz="2800" dirty="0">
                <a:solidFill>
                  <a:srgbClr val="000000"/>
                </a:solidFill>
              </a:rPr>
              <a:t>6</a:t>
            </a:r>
            <a:r>
              <a:rPr lang="zh-CN" altLang="en-US" sz="2800" dirty="0">
                <a:solidFill>
                  <a:srgbClr val="000000"/>
                </a:solidFill>
              </a:rPr>
              <a:t>个标志位。</a:t>
            </a:r>
          </a:p>
          <a:p>
            <a:pPr eaLnBrk="1" hangingPunct="1"/>
            <a:endParaRPr lang="zh-CN" altLang="en-US" sz="2800" dirty="0">
              <a:solidFill>
                <a:srgbClr val="000000"/>
              </a:solidFill>
            </a:endParaRPr>
          </a:p>
          <a:p>
            <a:pPr eaLnBrk="1" hangingPunct="1"/>
            <a:r>
              <a:rPr lang="en-US" altLang="zh-CN" sz="2800" dirty="0">
                <a:solidFill>
                  <a:srgbClr val="000000"/>
                </a:solidFill>
              </a:rPr>
              <a:t>CMPS</a:t>
            </a:r>
            <a:r>
              <a:rPr lang="zh-CN" altLang="en-US" sz="2800" dirty="0">
                <a:solidFill>
                  <a:srgbClr val="000000"/>
                </a:solidFill>
              </a:rPr>
              <a:t>指令经常与</a:t>
            </a:r>
            <a:r>
              <a:rPr lang="en-US" altLang="zh-CN" sz="2800" dirty="0">
                <a:solidFill>
                  <a:srgbClr val="000000"/>
                </a:solidFill>
              </a:rPr>
              <a:t>REPZ/REPE</a:t>
            </a:r>
            <a:r>
              <a:rPr lang="zh-CN" altLang="en-US" sz="2800" dirty="0">
                <a:solidFill>
                  <a:srgbClr val="000000"/>
                </a:solidFill>
              </a:rPr>
              <a:t>、</a:t>
            </a:r>
            <a:r>
              <a:rPr lang="en-US" altLang="zh-CN" sz="2800" dirty="0">
                <a:solidFill>
                  <a:srgbClr val="000000"/>
                </a:solidFill>
              </a:rPr>
              <a:t>REPNZ/REPNE</a:t>
            </a:r>
            <a:r>
              <a:rPr lang="zh-CN" altLang="en-US" sz="2800" dirty="0">
                <a:solidFill>
                  <a:srgbClr val="000000"/>
                </a:solidFill>
              </a:rPr>
              <a:t>配合使用，其含义有所不同。</a:t>
            </a:r>
          </a:p>
          <a:p>
            <a:pPr eaLnBrk="1" hangingPunct="1"/>
            <a:r>
              <a:rPr lang="en-US" altLang="zh-CN" sz="2800" dirty="0"/>
              <a:t>1</a:t>
            </a:r>
            <a:r>
              <a:rPr lang="zh-CN" altLang="en-US" sz="2800" dirty="0"/>
              <a:t>．</a:t>
            </a:r>
            <a:r>
              <a:rPr lang="en-US" altLang="zh-CN" sz="2800" dirty="0"/>
              <a:t>REPZ  CMPS</a:t>
            </a:r>
          </a:p>
          <a:p>
            <a:pPr eaLnBrk="1" hangingPunct="1"/>
            <a:r>
              <a:rPr lang="zh-CN" altLang="en-US" sz="2800" dirty="0">
                <a:solidFill>
                  <a:srgbClr val="000000"/>
                </a:solidFill>
              </a:rPr>
              <a:t>比较两字符串时，当遇到第一个不相同的字符时，就跳出比较循环</a:t>
            </a:r>
            <a:r>
              <a:rPr lang="en-US" altLang="zh-CN" sz="2800" dirty="0">
                <a:solidFill>
                  <a:srgbClr val="000000"/>
                </a:solidFill>
              </a:rPr>
              <a:t>(ZF=0)</a:t>
            </a:r>
            <a:r>
              <a:rPr lang="zh-CN" altLang="en-US" sz="2800" dirty="0">
                <a:solidFill>
                  <a:srgbClr val="000000"/>
                </a:solidFill>
              </a:rPr>
              <a:t>。</a:t>
            </a:r>
          </a:p>
          <a:p>
            <a:pPr eaLnBrk="1" hangingPunct="1"/>
            <a:r>
              <a:rPr lang="en-US" altLang="zh-CN" sz="2800" dirty="0"/>
              <a:t>2</a:t>
            </a:r>
            <a:r>
              <a:rPr lang="zh-CN" altLang="en-US" sz="2800" dirty="0"/>
              <a:t>．</a:t>
            </a:r>
            <a:r>
              <a:rPr lang="en-US" altLang="zh-CN" sz="2800" dirty="0"/>
              <a:t>REPNZ  CMPS</a:t>
            </a:r>
          </a:p>
          <a:p>
            <a:pPr eaLnBrk="1" hangingPunct="1"/>
            <a:r>
              <a:rPr lang="zh-CN" altLang="en-US" sz="2800" dirty="0">
                <a:solidFill>
                  <a:srgbClr val="000000"/>
                </a:solidFill>
              </a:rPr>
              <a:t>比较两字符串时，当遇到第一个相同的字符时，就跳出比较循环</a:t>
            </a:r>
            <a:r>
              <a:rPr lang="en-US" altLang="zh-CN" sz="2800" dirty="0">
                <a:solidFill>
                  <a:srgbClr val="000000"/>
                </a:solidFill>
              </a:rPr>
              <a:t>(ZF=1)</a:t>
            </a:r>
            <a:r>
              <a:rPr lang="zh-CN" altLang="en-US" sz="2800" dirty="0">
                <a:solidFill>
                  <a:srgbClr val="000000"/>
                </a:solidFill>
              </a:rPr>
              <a:t>。 </a:t>
            </a:r>
          </a:p>
        </p:txBody>
      </p:sp>
    </p:spTree>
    <p:extLst>
      <p:ext uri="{BB962C8B-B14F-4D97-AF65-F5344CB8AC3E}">
        <p14:creationId xmlns:p14="http://schemas.microsoft.com/office/powerpoint/2010/main" val="76933865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2"/>
          <p:cNvGraphicFramePr>
            <a:graphicFrameLocks noGrp="1"/>
          </p:cNvGraphicFramePr>
          <p:nvPr/>
        </p:nvGraphicFramePr>
        <p:xfrm>
          <a:off x="539750" y="2276475"/>
          <a:ext cx="8229600" cy="2819400"/>
        </p:xfrm>
        <a:graphic>
          <a:graphicData uri="http://schemas.openxmlformats.org/drawingml/2006/table">
            <a:tbl>
              <a:tblPr/>
              <a:tblGrid>
                <a:gridCol w="2879725"/>
                <a:gridCol w="5349875"/>
              </a:tblGrid>
              <a:tr h="59385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助记符格式</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25541">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REPE/REPZ  CINST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当</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(CX)≠0</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时，且</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ZF=1</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时，重复执行</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CINST,</a:t>
                      </a: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(CX)-1→(CX); </a:t>
                      </a: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 name="Group 14"/>
          <p:cNvGrpSpPr>
            <a:grpSpLocks/>
          </p:cNvGrpSpPr>
          <p:nvPr/>
        </p:nvGrpSpPr>
        <p:grpSpPr bwMode="auto">
          <a:xfrm>
            <a:off x="611188" y="3789363"/>
            <a:ext cx="1922462" cy="828675"/>
            <a:chOff x="385" y="3249"/>
            <a:chExt cx="1211" cy="522"/>
          </a:xfrm>
        </p:grpSpPr>
        <p:sp>
          <p:nvSpPr>
            <p:cNvPr id="5" name="AutoShape 15"/>
            <p:cNvSpPr>
              <a:spLocks/>
            </p:cNvSpPr>
            <p:nvPr/>
          </p:nvSpPr>
          <p:spPr bwMode="auto">
            <a:xfrm>
              <a:off x="956" y="3345"/>
              <a:ext cx="96" cy="336"/>
            </a:xfrm>
            <a:prstGeom prst="leftBrace">
              <a:avLst>
                <a:gd name="adj1" fmla="val 29167"/>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Rectangle 16"/>
            <p:cNvSpPr>
              <a:spLocks noChangeArrowheads="1"/>
            </p:cNvSpPr>
            <p:nvPr/>
          </p:nvSpPr>
          <p:spPr bwMode="auto">
            <a:xfrm>
              <a:off x="385" y="3339"/>
              <a:ext cx="6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sz="2000" dirty="0">
                  <a:solidFill>
                    <a:schemeClr val="tx2"/>
                  </a:solidFill>
                </a:rPr>
                <a:t>CINST</a:t>
              </a:r>
            </a:p>
          </p:txBody>
        </p:sp>
        <p:sp>
          <p:nvSpPr>
            <p:cNvPr id="7" name="Rectangle 17"/>
            <p:cNvSpPr>
              <a:spLocks noChangeArrowheads="1"/>
            </p:cNvSpPr>
            <p:nvPr/>
          </p:nvSpPr>
          <p:spPr bwMode="auto">
            <a:xfrm>
              <a:off x="1156" y="3249"/>
              <a:ext cx="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CMPS</a:t>
              </a:r>
            </a:p>
          </p:txBody>
        </p:sp>
        <p:sp>
          <p:nvSpPr>
            <p:cNvPr id="8" name="Rectangle 18"/>
            <p:cNvSpPr>
              <a:spLocks noChangeArrowheads="1"/>
            </p:cNvSpPr>
            <p:nvPr/>
          </p:nvSpPr>
          <p:spPr bwMode="auto">
            <a:xfrm>
              <a:off x="1156" y="3521"/>
              <a:ext cx="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SCAS</a:t>
              </a:r>
            </a:p>
          </p:txBody>
        </p:sp>
      </p:grpSp>
      <p:sp>
        <p:nvSpPr>
          <p:cNvPr id="9" name="Text Box 19"/>
          <p:cNvSpPr txBox="1">
            <a:spLocks noChangeArrowheads="1"/>
          </p:cNvSpPr>
          <p:nvPr/>
        </p:nvSpPr>
        <p:spPr bwMode="auto">
          <a:xfrm>
            <a:off x="684213" y="1628775"/>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rgbClr val="800000"/>
                </a:solidFill>
              </a:rPr>
              <a:t>2.</a:t>
            </a:r>
            <a:r>
              <a:rPr lang="zh-CN" altLang="en-US" sz="2800">
                <a:solidFill>
                  <a:srgbClr val="800000"/>
                </a:solidFill>
              </a:rPr>
              <a:t>重复前缀</a:t>
            </a:r>
            <a:r>
              <a:rPr lang="en-US" altLang="zh-CN" sz="2800">
                <a:solidFill>
                  <a:srgbClr val="800000"/>
                </a:solidFill>
              </a:rPr>
              <a:t>REPZ/REPE</a:t>
            </a:r>
            <a:r>
              <a:rPr lang="zh-CN" altLang="en-US" sz="2800">
                <a:solidFill>
                  <a:srgbClr val="800000"/>
                </a:solidFill>
              </a:rPr>
              <a:t>相当于</a:t>
            </a:r>
            <a:r>
              <a:rPr lang="en-US" altLang="zh-CN" sz="2800">
                <a:solidFill>
                  <a:srgbClr val="800000"/>
                </a:solidFill>
              </a:rPr>
              <a:t>LOOPZ/LOOPE</a:t>
            </a:r>
            <a:r>
              <a:rPr lang="zh-CN" altLang="en-US" sz="2800">
                <a:solidFill>
                  <a:srgbClr val="800000"/>
                </a:solidFill>
              </a:rPr>
              <a:t>指令 </a:t>
            </a:r>
          </a:p>
        </p:txBody>
      </p:sp>
      <p:sp>
        <p:nvSpPr>
          <p:cNvPr id="10" name="矩形标注 9"/>
          <p:cNvSpPr/>
          <p:nvPr/>
        </p:nvSpPr>
        <p:spPr>
          <a:xfrm>
            <a:off x="4500563" y="5517232"/>
            <a:ext cx="3527821" cy="792088"/>
          </a:xfrm>
          <a:prstGeom prst="wedgeRectCallout">
            <a:avLst>
              <a:gd name="adj1" fmla="val -11666"/>
              <a:gd name="adj2" fmla="val -21484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1327E7"/>
                </a:solidFill>
              </a:rPr>
              <a:t>找不同</a:t>
            </a:r>
            <a:endParaRPr lang="zh-CN" altLang="en-US" sz="3200" b="1" dirty="0">
              <a:solidFill>
                <a:srgbClr val="1327E7"/>
              </a:solidFill>
            </a:endParaRPr>
          </a:p>
        </p:txBody>
      </p:sp>
    </p:spTree>
    <p:extLst>
      <p:ext uri="{BB962C8B-B14F-4D97-AF65-F5344CB8AC3E}">
        <p14:creationId xmlns:p14="http://schemas.microsoft.com/office/powerpoint/2010/main" val="2664841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971600" y="2065492"/>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  </a:t>
            </a:r>
            <a:r>
              <a:rPr lang="en-US" altLang="zh-CN" sz="2800" b="1" dirty="0" smtClean="0">
                <a:solidFill>
                  <a:srgbClr val="009999"/>
                </a:solidFill>
              </a:rPr>
              <a:t>DB</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6" name="Rectangle 5"/>
          <p:cNvSpPr>
            <a:spLocks noChangeArrowheads="1"/>
          </p:cNvSpPr>
          <p:nvPr/>
        </p:nvSpPr>
        <p:spPr bwMode="auto">
          <a:xfrm>
            <a:off x="304800" y="1273175"/>
            <a:ext cx="577936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4000" b="1" dirty="0">
                <a:solidFill>
                  <a:srgbClr val="1D528D"/>
                </a:solidFill>
                <a:latin typeface="Arial" charset="0"/>
              </a:rPr>
              <a:t>2.</a:t>
            </a:r>
            <a:r>
              <a:rPr lang="zh-CN" altLang="en-US" sz="4000" b="1" dirty="0" smtClean="0">
                <a:solidFill>
                  <a:srgbClr val="1D528D"/>
                </a:solidFill>
                <a:latin typeface="Arial" charset="0"/>
              </a:rPr>
              <a:t>变量定义伪指令</a:t>
            </a:r>
            <a:endParaRPr lang="zh-CN" altLang="en-US" sz="4000" b="1" dirty="0">
              <a:solidFill>
                <a:srgbClr val="1D528D"/>
              </a:solidFill>
              <a:latin typeface="Arial" charset="0"/>
            </a:endParaRPr>
          </a:p>
        </p:txBody>
      </p:sp>
      <p:sp>
        <p:nvSpPr>
          <p:cNvPr id="15" name="矩形 14"/>
          <p:cNvSpPr/>
          <p:nvPr/>
        </p:nvSpPr>
        <p:spPr>
          <a:xfrm>
            <a:off x="138204" y="3013795"/>
            <a:ext cx="1553476" cy="2431429"/>
          </a:xfrm>
          <a:prstGeom prst="rect">
            <a:avLst/>
          </a:prstGeom>
          <a:solidFill>
            <a:schemeClr val="bg1"/>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16" name="矩形 15"/>
          <p:cNvSpPr/>
          <p:nvPr/>
        </p:nvSpPr>
        <p:spPr>
          <a:xfrm>
            <a:off x="1765839" y="3136547"/>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mtClean="0">
                <a:solidFill>
                  <a:srgbClr val="FF0000"/>
                </a:solidFill>
              </a:rPr>
              <a:t>20H</a:t>
            </a:r>
            <a:endParaRPr lang="zh-CN" altLang="en-US" dirty="0">
              <a:solidFill>
                <a:srgbClr val="FF0000"/>
              </a:solidFill>
            </a:endParaRPr>
          </a:p>
        </p:txBody>
      </p:sp>
      <p:sp>
        <p:nvSpPr>
          <p:cNvPr id="17" name="矩形 16"/>
          <p:cNvSpPr/>
          <p:nvPr/>
        </p:nvSpPr>
        <p:spPr>
          <a:xfrm>
            <a:off x="225929" y="3205797"/>
            <a:ext cx="1454244"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1001:1000H</a:t>
            </a:r>
            <a:endParaRPr lang="zh-CN" altLang="en-US" dirty="0">
              <a:solidFill>
                <a:srgbClr val="1D528D"/>
              </a:solidFill>
              <a:latin typeface="Arial" charset="0"/>
            </a:endParaRPr>
          </a:p>
        </p:txBody>
      </p:sp>
      <p:sp>
        <p:nvSpPr>
          <p:cNvPr id="18" name="矩形 17"/>
          <p:cNvSpPr/>
          <p:nvPr/>
        </p:nvSpPr>
        <p:spPr>
          <a:xfrm>
            <a:off x="1758579" y="3644378"/>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30H</a:t>
            </a:r>
            <a:endParaRPr lang="zh-CN" altLang="en-US" dirty="0">
              <a:solidFill>
                <a:srgbClr val="FF0000"/>
              </a:solidFill>
            </a:endParaRPr>
          </a:p>
        </p:txBody>
      </p:sp>
      <p:sp>
        <p:nvSpPr>
          <p:cNvPr id="19" name="矩形 18"/>
          <p:cNvSpPr/>
          <p:nvPr/>
        </p:nvSpPr>
        <p:spPr>
          <a:xfrm>
            <a:off x="225929" y="3706445"/>
            <a:ext cx="1454244"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1001:1001H</a:t>
            </a:r>
            <a:endParaRPr lang="zh-CN" altLang="en-US" dirty="0">
              <a:solidFill>
                <a:srgbClr val="1D528D"/>
              </a:solidFill>
              <a:latin typeface="Arial" charset="0"/>
            </a:endParaRPr>
          </a:p>
        </p:txBody>
      </p:sp>
      <p:sp>
        <p:nvSpPr>
          <p:cNvPr id="20" name="矩形 19"/>
          <p:cNvSpPr/>
          <p:nvPr/>
        </p:nvSpPr>
        <p:spPr>
          <a:xfrm>
            <a:off x="1765839" y="4152209"/>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11H</a:t>
            </a:r>
            <a:endParaRPr lang="zh-CN" altLang="en-US" dirty="0">
              <a:solidFill>
                <a:srgbClr val="FF0000"/>
              </a:solidFill>
            </a:endParaRPr>
          </a:p>
        </p:txBody>
      </p:sp>
      <p:sp>
        <p:nvSpPr>
          <p:cNvPr id="21" name="矩形 20"/>
          <p:cNvSpPr/>
          <p:nvPr/>
        </p:nvSpPr>
        <p:spPr>
          <a:xfrm>
            <a:off x="1767280" y="4669741"/>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0AH</a:t>
            </a:r>
            <a:endParaRPr lang="zh-CN" altLang="en-US" dirty="0">
              <a:solidFill>
                <a:srgbClr val="FF0000"/>
              </a:solidFill>
            </a:endParaRPr>
          </a:p>
        </p:txBody>
      </p:sp>
      <p:sp>
        <p:nvSpPr>
          <p:cNvPr id="22" name="矩形 21"/>
          <p:cNvSpPr/>
          <p:nvPr/>
        </p:nvSpPr>
        <p:spPr>
          <a:xfrm>
            <a:off x="283401" y="4790793"/>
            <a:ext cx="1454244"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1001:1003H</a:t>
            </a:r>
            <a:endParaRPr lang="zh-CN" altLang="en-US" dirty="0">
              <a:solidFill>
                <a:srgbClr val="1D528D"/>
              </a:solidFill>
              <a:latin typeface="Arial" charset="0"/>
            </a:endParaRPr>
          </a:p>
        </p:txBody>
      </p:sp>
      <p:sp>
        <p:nvSpPr>
          <p:cNvPr id="23" name="矩形 22"/>
          <p:cNvSpPr/>
          <p:nvPr/>
        </p:nvSpPr>
        <p:spPr>
          <a:xfrm>
            <a:off x="225929" y="4215817"/>
            <a:ext cx="1454244"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1001:1002H</a:t>
            </a:r>
            <a:endParaRPr lang="zh-CN" altLang="en-US" dirty="0">
              <a:solidFill>
                <a:srgbClr val="1D528D"/>
              </a:solidFill>
              <a:latin typeface="Arial" charset="0"/>
            </a:endParaRPr>
          </a:p>
        </p:txBody>
      </p:sp>
      <p:sp>
        <p:nvSpPr>
          <p:cNvPr id="24" name="矩形 23"/>
          <p:cNvSpPr/>
          <p:nvPr/>
        </p:nvSpPr>
        <p:spPr>
          <a:xfrm>
            <a:off x="3347864" y="3173531"/>
            <a:ext cx="79162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a:t>
            </a:r>
            <a:endParaRPr lang="zh-CN" altLang="en-US" dirty="0">
              <a:solidFill>
                <a:srgbClr val="1D528D"/>
              </a:solidFill>
              <a:latin typeface="Arial" charset="0"/>
            </a:endParaRPr>
          </a:p>
        </p:txBody>
      </p:sp>
      <p:sp>
        <p:nvSpPr>
          <p:cNvPr id="27" name="TextBox 26"/>
          <p:cNvSpPr txBox="1"/>
          <p:nvPr/>
        </p:nvSpPr>
        <p:spPr>
          <a:xfrm>
            <a:off x="138204" y="5589240"/>
            <a:ext cx="1553476" cy="646331"/>
          </a:xfrm>
          <a:prstGeom prst="rect">
            <a:avLst/>
          </a:prstGeom>
          <a:noFill/>
        </p:spPr>
        <p:txBody>
          <a:bodyPr wrap="square" rtlCol="0">
            <a:spAutoFit/>
          </a:bodyPr>
          <a:lstStyle/>
          <a:p>
            <a:pPr fontAlgn="base">
              <a:spcBef>
                <a:spcPct val="0"/>
              </a:spcBef>
              <a:spcAft>
                <a:spcPct val="0"/>
              </a:spcAft>
            </a:pPr>
            <a:r>
              <a:rPr lang="zh-CN" altLang="en-US" b="1" dirty="0" smtClean="0">
                <a:solidFill>
                  <a:srgbClr val="1D528D"/>
                </a:solidFill>
                <a:latin typeface="Arial" charset="0"/>
              </a:rPr>
              <a:t>对编程带来巨大困难</a:t>
            </a:r>
            <a:endParaRPr lang="zh-CN" altLang="en-US" b="1" dirty="0">
              <a:solidFill>
                <a:srgbClr val="1D528D"/>
              </a:solidFill>
              <a:latin typeface="Arial" charset="0"/>
            </a:endParaRPr>
          </a:p>
        </p:txBody>
      </p:sp>
      <p:sp>
        <p:nvSpPr>
          <p:cNvPr id="28" name="圆角矩形标注 27"/>
          <p:cNvSpPr/>
          <p:nvPr/>
        </p:nvSpPr>
        <p:spPr>
          <a:xfrm>
            <a:off x="3193435" y="5661248"/>
            <a:ext cx="1522581" cy="720080"/>
          </a:xfrm>
          <a:prstGeom prst="wedgeRoundRectCallout">
            <a:avLst>
              <a:gd name="adj1" fmla="val -18040"/>
              <a:gd name="adj2" fmla="val -34798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1D528D">
                    <a:lumMod val="50000"/>
                  </a:srgbClr>
                </a:solidFill>
              </a:rPr>
              <a:t>起名字带替</a:t>
            </a:r>
            <a:endParaRPr lang="zh-CN" altLang="en-US" b="1" dirty="0">
              <a:solidFill>
                <a:srgbClr val="1D528D">
                  <a:lumMod val="50000"/>
                </a:srgbClr>
              </a:solidFill>
            </a:endParaRPr>
          </a:p>
        </p:txBody>
      </p:sp>
      <p:sp>
        <p:nvSpPr>
          <p:cNvPr id="29" name="圆角矩形 28"/>
          <p:cNvSpPr/>
          <p:nvPr/>
        </p:nvSpPr>
        <p:spPr>
          <a:xfrm>
            <a:off x="5508104" y="3013795"/>
            <a:ext cx="2448272" cy="10479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1D528D">
                    <a:lumMod val="50000"/>
                  </a:srgbClr>
                </a:solidFill>
              </a:rPr>
              <a:t>变量的定义是通过伪指令定义的</a:t>
            </a:r>
            <a:endParaRPr lang="zh-CN" altLang="en-US" sz="2400" b="1" dirty="0">
              <a:solidFill>
                <a:srgbClr val="1D528D">
                  <a:lumMod val="50000"/>
                </a:srgbClr>
              </a:solidFill>
            </a:endParaRPr>
          </a:p>
        </p:txBody>
      </p:sp>
      <p:sp>
        <p:nvSpPr>
          <p:cNvPr id="30" name="Rectangle 8"/>
          <p:cNvSpPr>
            <a:spLocks noChangeArrowheads="1"/>
          </p:cNvSpPr>
          <p:nvPr/>
        </p:nvSpPr>
        <p:spPr bwMode="auto">
          <a:xfrm>
            <a:off x="4716016" y="4156199"/>
            <a:ext cx="43922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fontAlgn="base">
              <a:spcBef>
                <a:spcPct val="0"/>
              </a:spcBef>
              <a:spcAft>
                <a:spcPct val="0"/>
              </a:spcAft>
            </a:pPr>
            <a:r>
              <a:rPr lang="en-US" altLang="zh-CN" sz="1400" b="1" dirty="0">
                <a:solidFill>
                  <a:srgbClr val="000000"/>
                </a:solidFill>
                <a:latin typeface="Arial" charset="0"/>
              </a:rPr>
              <a:t>       </a:t>
            </a:r>
            <a:r>
              <a:rPr lang="zh-CN" altLang="en-US" sz="2000" b="1" dirty="0" smtClean="0">
                <a:solidFill>
                  <a:srgbClr val="008A8A">
                    <a:lumMod val="75000"/>
                  </a:srgbClr>
                </a:solidFill>
                <a:latin typeface="Arial" charset="0"/>
              </a:rPr>
              <a:t>伪指令：</a:t>
            </a:r>
            <a:r>
              <a:rPr lang="zh-CN" altLang="en-US" sz="2000" b="1" dirty="0" smtClean="0">
                <a:solidFill>
                  <a:srgbClr val="000000"/>
                </a:solidFill>
                <a:latin typeface="Arial" charset="0"/>
              </a:rPr>
              <a:t>汇编</a:t>
            </a:r>
            <a:r>
              <a:rPr lang="zh-CN" altLang="en-US" sz="2000" b="1" dirty="0">
                <a:solidFill>
                  <a:srgbClr val="000000"/>
                </a:solidFill>
                <a:latin typeface="Arial" charset="0"/>
              </a:rPr>
              <a:t>后不能产生机器语言</a:t>
            </a:r>
            <a:r>
              <a:rPr lang="zh-CN" altLang="en-US" sz="2000" b="1" dirty="0" smtClean="0">
                <a:solidFill>
                  <a:srgbClr val="000000"/>
                </a:solidFill>
                <a:latin typeface="Arial" charset="0"/>
              </a:rPr>
              <a:t>代码</a:t>
            </a:r>
            <a:r>
              <a:rPr lang="zh-CN" altLang="en-US" sz="2000" b="1" dirty="0">
                <a:solidFill>
                  <a:srgbClr val="000000"/>
                </a:solidFill>
                <a:latin typeface="Arial" charset="0"/>
              </a:rPr>
              <a:t>，是</a:t>
            </a:r>
            <a:r>
              <a:rPr lang="en-US" altLang="zh-CN" sz="2000" b="1" dirty="0">
                <a:solidFill>
                  <a:srgbClr val="000000"/>
                </a:solidFill>
                <a:latin typeface="Arial" charset="0"/>
              </a:rPr>
              <a:t>CPU</a:t>
            </a:r>
            <a:r>
              <a:rPr lang="zh-CN" altLang="en-US" sz="2000" b="1" dirty="0">
                <a:solidFill>
                  <a:srgbClr val="000000"/>
                </a:solidFill>
                <a:latin typeface="Arial" charset="0"/>
              </a:rPr>
              <a:t>不能执行的语句。它</a:t>
            </a:r>
          </a:p>
          <a:p>
            <a:pPr algn="just" fontAlgn="base">
              <a:spcBef>
                <a:spcPct val="0"/>
              </a:spcBef>
              <a:spcAft>
                <a:spcPct val="0"/>
              </a:spcAft>
            </a:pPr>
            <a:r>
              <a:rPr lang="zh-CN" altLang="en-US" sz="2000" b="1" dirty="0">
                <a:solidFill>
                  <a:srgbClr val="000000"/>
                </a:solidFill>
                <a:latin typeface="Arial" charset="0"/>
              </a:rPr>
              <a:t>只是告诉汇编程序（</a:t>
            </a:r>
            <a:r>
              <a:rPr lang="en-US" altLang="zh-CN" sz="2000" b="1" dirty="0">
                <a:solidFill>
                  <a:srgbClr val="FF0000"/>
                </a:solidFill>
                <a:latin typeface="Arial" charset="0"/>
              </a:rPr>
              <a:t>MASM.EXE</a:t>
            </a:r>
            <a:r>
              <a:rPr lang="zh-CN" altLang="en-US" sz="2000" b="1" dirty="0">
                <a:solidFill>
                  <a:srgbClr val="000000"/>
                </a:solidFill>
                <a:latin typeface="Arial" charset="0"/>
              </a:rPr>
              <a:t>）</a:t>
            </a:r>
          </a:p>
          <a:p>
            <a:pPr algn="just" fontAlgn="base">
              <a:spcBef>
                <a:spcPct val="0"/>
              </a:spcBef>
              <a:spcAft>
                <a:spcPct val="0"/>
              </a:spcAft>
            </a:pPr>
            <a:r>
              <a:rPr lang="zh-CN" altLang="en-US" sz="2000" b="1" dirty="0">
                <a:solidFill>
                  <a:srgbClr val="000000"/>
                </a:solidFill>
                <a:latin typeface="Arial" charset="0"/>
              </a:rPr>
              <a:t>应如何汇编。</a:t>
            </a:r>
          </a:p>
        </p:txBody>
      </p:sp>
      <p:sp>
        <p:nvSpPr>
          <p:cNvPr id="5" name="TextBox 4"/>
          <p:cNvSpPr txBox="1"/>
          <p:nvPr/>
        </p:nvSpPr>
        <p:spPr>
          <a:xfrm>
            <a:off x="4895900" y="5433247"/>
            <a:ext cx="4032448" cy="923330"/>
          </a:xfrm>
          <a:prstGeom prst="rect">
            <a:avLst/>
          </a:prstGeom>
          <a:noFill/>
        </p:spPr>
        <p:txBody>
          <a:bodyPr wrap="square" rtlCol="0">
            <a:spAutoFit/>
          </a:bodyPr>
          <a:lstStyle/>
          <a:p>
            <a:pPr fontAlgn="base">
              <a:spcBef>
                <a:spcPct val="0"/>
              </a:spcBef>
              <a:spcAft>
                <a:spcPct val="0"/>
              </a:spcAft>
            </a:pPr>
            <a:r>
              <a:rPr lang="zh-CN" altLang="en-US" b="1" dirty="0" smtClean="0">
                <a:solidFill>
                  <a:srgbClr val="1D528D"/>
                </a:solidFill>
                <a:latin typeface="Arial" charset="0"/>
              </a:rPr>
              <a:t>伪指令的功能是在变量名所对应的地址开始的内存依次放入表达式中的各项值</a:t>
            </a:r>
            <a:endParaRPr lang="zh-CN" altLang="en-US" b="1" dirty="0">
              <a:solidFill>
                <a:srgbClr val="1D528D"/>
              </a:solidFill>
              <a:latin typeface="Arial" charset="0"/>
            </a:endParaRPr>
          </a:p>
        </p:txBody>
      </p:sp>
    </p:spTree>
    <p:extLst>
      <p:ext uri="{BB962C8B-B14F-4D97-AF65-F5344CB8AC3E}">
        <p14:creationId xmlns:p14="http://schemas.microsoft.com/office/powerpoint/2010/main" val="323167762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20"/>
          <p:cNvGraphicFramePr>
            <a:graphicFrameLocks noGrp="1"/>
          </p:cNvGraphicFramePr>
          <p:nvPr/>
        </p:nvGraphicFramePr>
        <p:xfrm>
          <a:off x="611188" y="2636838"/>
          <a:ext cx="8229600" cy="2818765"/>
        </p:xfrm>
        <a:graphic>
          <a:graphicData uri="http://schemas.openxmlformats.org/drawingml/2006/table">
            <a:tbl>
              <a:tblPr/>
              <a:tblGrid>
                <a:gridCol w="2895600"/>
                <a:gridCol w="5334000"/>
              </a:tblGrid>
              <a:tr h="593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dirty="0" smtClean="0">
                          <a:ln>
                            <a:noFill/>
                          </a:ln>
                          <a:solidFill>
                            <a:srgbClr val="000000"/>
                          </a:solidFill>
                          <a:effectLst/>
                          <a:latin typeface="Tahoma" pitchFamily="34" charset="0"/>
                          <a:ea typeface="楷体_GB2312" pitchFamily="49" charset="-122"/>
                        </a:rPr>
                        <a:t>助记符格式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145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REPNE/REPNZ  CINST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当</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(CX)≠0</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时，且</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ZF=0</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时，重复执行</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CINST,</a:t>
                      </a: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(CX)-1→(CX). </a:t>
                      </a:r>
                    </a:p>
                    <a:p>
                      <a:pPr marL="0" marR="0" lvl="0" indent="0" algn="l" defTabSz="914400" rtl="0" eaLnBrk="0" fontAlgn="base" latinLnBrk="0" hangingPunct="0">
                        <a:lnSpc>
                          <a:spcPct val="100000"/>
                        </a:lnSpc>
                        <a:spcBef>
                          <a:spcPct val="0"/>
                        </a:spcBef>
                        <a:spcAft>
                          <a:spcPct val="0"/>
                        </a:spcAft>
                        <a:buClrTx/>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 name="Group 19"/>
          <p:cNvGrpSpPr>
            <a:grpSpLocks/>
          </p:cNvGrpSpPr>
          <p:nvPr/>
        </p:nvGrpSpPr>
        <p:grpSpPr bwMode="auto">
          <a:xfrm>
            <a:off x="971550" y="4149725"/>
            <a:ext cx="2138363" cy="900113"/>
            <a:chOff x="295" y="3158"/>
            <a:chExt cx="1347" cy="567"/>
          </a:xfrm>
        </p:grpSpPr>
        <p:sp>
          <p:nvSpPr>
            <p:cNvPr id="5" name="AutoShape 13"/>
            <p:cNvSpPr>
              <a:spLocks/>
            </p:cNvSpPr>
            <p:nvPr/>
          </p:nvSpPr>
          <p:spPr bwMode="auto">
            <a:xfrm>
              <a:off x="1008" y="3264"/>
              <a:ext cx="96" cy="336"/>
            </a:xfrm>
            <a:prstGeom prst="leftBrace">
              <a:avLst>
                <a:gd name="adj1" fmla="val 29167"/>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Rectangle 14"/>
            <p:cNvSpPr>
              <a:spLocks noChangeArrowheads="1"/>
            </p:cNvSpPr>
            <p:nvPr/>
          </p:nvSpPr>
          <p:spPr bwMode="auto">
            <a:xfrm>
              <a:off x="295" y="324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sz="2000" dirty="0">
                  <a:solidFill>
                    <a:schemeClr val="tx2"/>
                  </a:solidFill>
                </a:rPr>
                <a:t>CINST</a:t>
              </a:r>
            </a:p>
          </p:txBody>
        </p:sp>
        <p:sp>
          <p:nvSpPr>
            <p:cNvPr id="7" name="Rectangle 16"/>
            <p:cNvSpPr>
              <a:spLocks noChangeArrowheads="1"/>
            </p:cNvSpPr>
            <p:nvPr/>
          </p:nvSpPr>
          <p:spPr bwMode="auto">
            <a:xfrm>
              <a:off x="1202" y="3475"/>
              <a:ext cx="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SCAS</a:t>
              </a:r>
            </a:p>
          </p:txBody>
        </p:sp>
        <p:sp>
          <p:nvSpPr>
            <p:cNvPr id="8" name="Rectangle 18"/>
            <p:cNvSpPr>
              <a:spLocks noChangeArrowheads="1"/>
            </p:cNvSpPr>
            <p:nvPr/>
          </p:nvSpPr>
          <p:spPr bwMode="auto">
            <a:xfrm>
              <a:off x="1202" y="3158"/>
              <a:ext cx="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a:solidFill>
                    <a:srgbClr val="FF0000"/>
                  </a:solidFill>
                </a:rPr>
                <a:t>CMPS</a:t>
              </a:r>
            </a:p>
          </p:txBody>
        </p:sp>
      </p:grpSp>
      <p:sp>
        <p:nvSpPr>
          <p:cNvPr id="9" name="Text Box 21"/>
          <p:cNvSpPr txBox="1">
            <a:spLocks noChangeArrowheads="1"/>
          </p:cNvSpPr>
          <p:nvPr/>
        </p:nvSpPr>
        <p:spPr bwMode="auto">
          <a:xfrm>
            <a:off x="755650" y="1700213"/>
            <a:ext cx="8064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dirty="0">
                <a:solidFill>
                  <a:srgbClr val="800000"/>
                </a:solidFill>
              </a:rPr>
              <a:t>3.</a:t>
            </a:r>
            <a:r>
              <a:rPr lang="zh-CN" altLang="en-US" sz="2800" dirty="0">
                <a:solidFill>
                  <a:srgbClr val="800000"/>
                </a:solidFill>
              </a:rPr>
              <a:t>重复前缀</a:t>
            </a:r>
            <a:r>
              <a:rPr lang="en-US" altLang="zh-CN" sz="2800" dirty="0">
                <a:solidFill>
                  <a:srgbClr val="800000"/>
                </a:solidFill>
              </a:rPr>
              <a:t>REPNZ/REPNE</a:t>
            </a:r>
            <a:r>
              <a:rPr lang="zh-CN" altLang="en-US" sz="2800" dirty="0">
                <a:solidFill>
                  <a:srgbClr val="800000"/>
                </a:solidFill>
              </a:rPr>
              <a:t>相当于</a:t>
            </a:r>
            <a:r>
              <a:rPr lang="en-US" altLang="zh-CN" sz="2800" dirty="0">
                <a:solidFill>
                  <a:srgbClr val="800000"/>
                </a:solidFill>
              </a:rPr>
              <a:t>LOOPNZ/LOOPNE</a:t>
            </a:r>
            <a:r>
              <a:rPr lang="zh-CN" altLang="en-US" sz="2800" dirty="0">
                <a:solidFill>
                  <a:srgbClr val="800000"/>
                </a:solidFill>
              </a:rPr>
              <a:t>指令 </a:t>
            </a:r>
          </a:p>
        </p:txBody>
      </p:sp>
      <p:sp>
        <p:nvSpPr>
          <p:cNvPr id="10" name="矩形标注 9"/>
          <p:cNvSpPr/>
          <p:nvPr/>
        </p:nvSpPr>
        <p:spPr>
          <a:xfrm>
            <a:off x="4500563" y="5661248"/>
            <a:ext cx="3527821" cy="792088"/>
          </a:xfrm>
          <a:prstGeom prst="wedgeRectCallout">
            <a:avLst>
              <a:gd name="adj1" fmla="val -11666"/>
              <a:gd name="adj2" fmla="val -21484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1327E7"/>
                </a:solidFill>
              </a:rPr>
              <a:t>找相同</a:t>
            </a:r>
            <a:endParaRPr lang="zh-CN" altLang="en-US" sz="3200" b="1" dirty="0">
              <a:solidFill>
                <a:srgbClr val="1327E7"/>
              </a:solidFill>
            </a:endParaRPr>
          </a:p>
        </p:txBody>
      </p:sp>
    </p:spTree>
    <p:extLst>
      <p:ext uri="{BB962C8B-B14F-4D97-AF65-F5344CB8AC3E}">
        <p14:creationId xmlns:p14="http://schemas.microsoft.com/office/powerpoint/2010/main" val="227005628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584" y="1340768"/>
            <a:ext cx="770413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3.37  BUFFER1</a:t>
            </a:r>
            <a:r>
              <a:rPr lang="zh-CN" altLang="en-US" sz="2800" dirty="0">
                <a:solidFill>
                  <a:srgbClr val="000000"/>
                </a:solidFill>
              </a:rPr>
              <a:t>和</a:t>
            </a:r>
            <a:r>
              <a:rPr lang="en-US" altLang="zh-CN" sz="2800" dirty="0">
                <a:solidFill>
                  <a:srgbClr val="000000"/>
                </a:solidFill>
              </a:rPr>
              <a:t>BUFFER2</a:t>
            </a:r>
            <a:r>
              <a:rPr lang="zh-CN" altLang="en-US" sz="2800" dirty="0">
                <a:solidFill>
                  <a:srgbClr val="000000"/>
                </a:solidFill>
              </a:rPr>
              <a:t>为长度</a:t>
            </a:r>
            <a:r>
              <a:rPr lang="en-US" altLang="zh-CN" sz="2800" dirty="0">
                <a:solidFill>
                  <a:srgbClr val="000000"/>
                </a:solidFill>
              </a:rPr>
              <a:t>100</a:t>
            </a:r>
            <a:r>
              <a:rPr lang="zh-CN" altLang="en-US" sz="2800" dirty="0">
                <a:solidFill>
                  <a:srgbClr val="000000"/>
                </a:solidFill>
              </a:rPr>
              <a:t>的两个字型缓冲区，对比这两个缓冲区中的数据，</a:t>
            </a:r>
            <a:r>
              <a:rPr lang="zh-CN" altLang="en-US" sz="2800" dirty="0" smtClean="0">
                <a:solidFill>
                  <a:srgbClr val="000000"/>
                </a:solidFill>
              </a:rPr>
              <a:t>如果 </a:t>
            </a:r>
            <a:r>
              <a:rPr lang="zh-CN" altLang="en-US" sz="2800" dirty="0" smtClean="0">
                <a:solidFill>
                  <a:srgbClr val="FF0000"/>
                </a:solidFill>
              </a:rPr>
              <a:t>找到</a:t>
            </a:r>
            <a:r>
              <a:rPr lang="zh-CN" altLang="en-US" sz="2800" dirty="0">
                <a:solidFill>
                  <a:srgbClr val="FF0000"/>
                </a:solidFill>
              </a:rPr>
              <a:t>相同的字</a:t>
            </a:r>
            <a:r>
              <a:rPr lang="zh-CN" altLang="en-US" sz="2800" dirty="0">
                <a:solidFill>
                  <a:srgbClr val="000000"/>
                </a:solidFill>
              </a:rPr>
              <a:t>，则在</a:t>
            </a:r>
            <a:r>
              <a:rPr lang="en-US" altLang="zh-CN" sz="2800" dirty="0">
                <a:solidFill>
                  <a:srgbClr val="000000"/>
                </a:solidFill>
              </a:rPr>
              <a:t>ADDR</a:t>
            </a:r>
            <a:r>
              <a:rPr lang="zh-CN" altLang="en-US" sz="2800" dirty="0">
                <a:solidFill>
                  <a:srgbClr val="000000"/>
                </a:solidFill>
              </a:rPr>
              <a:t>中保存该数据在</a:t>
            </a:r>
            <a:r>
              <a:rPr lang="en-US" altLang="zh-CN" sz="2800" dirty="0">
                <a:solidFill>
                  <a:srgbClr val="000000"/>
                </a:solidFill>
              </a:rPr>
              <a:t>BUFFER1</a:t>
            </a:r>
            <a:r>
              <a:rPr lang="zh-CN" altLang="en-US" sz="2800" dirty="0">
                <a:solidFill>
                  <a:srgbClr val="000000"/>
                </a:solidFill>
              </a:rPr>
              <a:t>中的地址，如果找不到，则在</a:t>
            </a:r>
            <a:r>
              <a:rPr lang="en-US" altLang="zh-CN" sz="2800" dirty="0">
                <a:solidFill>
                  <a:srgbClr val="000000"/>
                </a:solidFill>
              </a:rPr>
              <a:t>ADDR</a:t>
            </a:r>
            <a:r>
              <a:rPr lang="zh-CN" altLang="en-US" sz="2800" dirty="0">
                <a:solidFill>
                  <a:srgbClr val="000000"/>
                </a:solidFill>
              </a:rPr>
              <a:t>中置</a:t>
            </a:r>
            <a:r>
              <a:rPr lang="en-US" altLang="zh-CN" sz="2800" dirty="0">
                <a:solidFill>
                  <a:srgbClr val="000000"/>
                </a:solidFill>
              </a:rPr>
              <a:t>0FFFFH</a:t>
            </a:r>
            <a:r>
              <a:rPr lang="zh-CN" altLang="en-US" sz="2800" dirty="0">
                <a:solidFill>
                  <a:srgbClr val="000000"/>
                </a:solidFill>
              </a:rPr>
              <a:t>。</a:t>
            </a:r>
          </a:p>
          <a:p>
            <a:pPr eaLnBrk="1" hangingPunct="1"/>
            <a:r>
              <a:rPr lang="zh-CN" altLang="en-US" dirty="0"/>
              <a:t>解：</a:t>
            </a:r>
            <a:r>
              <a:rPr lang="zh-CN" altLang="en-US" sz="2800" dirty="0">
                <a:solidFill>
                  <a:srgbClr val="000000"/>
                </a:solidFill>
              </a:rPr>
              <a:t>设在数据段中已经定义好字型缓冲区</a:t>
            </a:r>
            <a:r>
              <a:rPr lang="en-US" altLang="zh-CN" sz="2800" dirty="0">
                <a:solidFill>
                  <a:srgbClr val="000000"/>
                </a:solidFill>
              </a:rPr>
              <a:t>BUFFER1</a:t>
            </a:r>
            <a:r>
              <a:rPr lang="zh-CN" altLang="en-US" sz="2800" dirty="0">
                <a:solidFill>
                  <a:srgbClr val="000000"/>
                </a:solidFill>
              </a:rPr>
              <a:t>、</a:t>
            </a:r>
            <a:r>
              <a:rPr lang="en-US" altLang="zh-CN" sz="2800" dirty="0">
                <a:solidFill>
                  <a:srgbClr val="000000"/>
                </a:solidFill>
              </a:rPr>
              <a:t>BUFFER2</a:t>
            </a:r>
            <a:r>
              <a:rPr lang="zh-CN" altLang="en-US" sz="2800" dirty="0">
                <a:solidFill>
                  <a:srgbClr val="000000"/>
                </a:solidFill>
              </a:rPr>
              <a:t>和字型变量</a:t>
            </a:r>
            <a:r>
              <a:rPr lang="en-US" altLang="zh-CN" sz="2800" dirty="0">
                <a:solidFill>
                  <a:srgbClr val="000000"/>
                </a:solidFill>
              </a:rPr>
              <a:t>ADDR</a:t>
            </a:r>
            <a:r>
              <a:rPr lang="zh-CN" altLang="en-US" sz="2800" dirty="0">
                <a:solidFill>
                  <a:srgbClr val="000000"/>
                </a:solidFill>
              </a:rPr>
              <a:t>，并将</a:t>
            </a:r>
            <a:r>
              <a:rPr lang="en-US" altLang="zh-CN" sz="2800" dirty="0">
                <a:solidFill>
                  <a:srgbClr val="000000"/>
                </a:solidFill>
              </a:rPr>
              <a:t>DS</a:t>
            </a:r>
            <a:r>
              <a:rPr lang="zh-CN" altLang="en-US" sz="2800" dirty="0">
                <a:solidFill>
                  <a:srgbClr val="000000"/>
                </a:solidFill>
              </a:rPr>
              <a:t>和</a:t>
            </a:r>
            <a:r>
              <a:rPr lang="en-US" altLang="zh-CN" sz="2800" dirty="0">
                <a:solidFill>
                  <a:srgbClr val="000000"/>
                </a:solidFill>
              </a:rPr>
              <a:t>ES</a:t>
            </a:r>
            <a:r>
              <a:rPr lang="zh-CN" altLang="en-US" sz="2800" dirty="0">
                <a:solidFill>
                  <a:srgbClr val="000000"/>
                </a:solidFill>
              </a:rPr>
              <a:t>都指向该数据段，则在代码段中编写下列程序：</a:t>
            </a:r>
          </a:p>
        </p:txBody>
      </p:sp>
      <p:sp>
        <p:nvSpPr>
          <p:cNvPr id="4" name="圆角矩形标注 3"/>
          <p:cNvSpPr/>
          <p:nvPr/>
        </p:nvSpPr>
        <p:spPr>
          <a:xfrm>
            <a:off x="1403648" y="5301208"/>
            <a:ext cx="3168352" cy="864096"/>
          </a:xfrm>
          <a:prstGeom prst="wedgeRoundRectCallout">
            <a:avLst>
              <a:gd name="adj1" fmla="val -17665"/>
              <a:gd name="adj2" fmla="val -35949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800000"/>
                </a:solidFill>
              </a:rPr>
              <a:t>REPNZ</a:t>
            </a:r>
            <a:endParaRPr lang="zh-CN" altLang="en-US" sz="2800" dirty="0"/>
          </a:p>
        </p:txBody>
      </p:sp>
    </p:spTree>
    <p:extLst>
      <p:ext uri="{BB962C8B-B14F-4D97-AF65-F5344CB8AC3E}">
        <p14:creationId xmlns:p14="http://schemas.microsoft.com/office/powerpoint/2010/main" val="1775416427"/>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196752"/>
            <a:ext cx="77771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t>          LEA	SI,BUFFER1</a:t>
            </a:r>
          </a:p>
          <a:p>
            <a:pPr eaLnBrk="1" hangingPunct="1"/>
            <a:r>
              <a:rPr lang="en-US" altLang="zh-CN" sz="2800" dirty="0"/>
              <a:t>		LEA	DI,BUFFER2</a:t>
            </a:r>
          </a:p>
          <a:p>
            <a:pPr eaLnBrk="1" hangingPunct="1"/>
            <a:r>
              <a:rPr lang="en-US" altLang="zh-CN" sz="2800" dirty="0"/>
              <a:t>		MOV 	</a:t>
            </a:r>
            <a:r>
              <a:rPr lang="en-US" altLang="zh-CN" sz="2800" dirty="0" smtClean="0"/>
              <a:t>CX,100</a:t>
            </a:r>
          </a:p>
          <a:p>
            <a:pPr eaLnBrk="1" hangingPunct="1"/>
            <a:r>
              <a:rPr lang="en-US" altLang="zh-CN" sz="2800" dirty="0">
                <a:solidFill>
                  <a:srgbClr val="FF0000"/>
                </a:solidFill>
              </a:rPr>
              <a:t> </a:t>
            </a:r>
            <a:r>
              <a:rPr lang="en-US" altLang="zh-CN" sz="2800" dirty="0" smtClean="0">
                <a:solidFill>
                  <a:srgbClr val="FF0000"/>
                </a:solidFill>
              </a:rPr>
              <a:t>         CLD</a:t>
            </a:r>
            <a:endParaRPr lang="en-US" altLang="zh-CN" sz="2800" dirty="0">
              <a:solidFill>
                <a:srgbClr val="FF0000"/>
              </a:solidFill>
            </a:endParaRPr>
          </a:p>
          <a:p>
            <a:pPr eaLnBrk="1" hangingPunct="1"/>
            <a:r>
              <a:rPr lang="en-US" altLang="zh-CN" sz="2800" dirty="0"/>
              <a:t>		</a:t>
            </a:r>
            <a:r>
              <a:rPr lang="en-US" altLang="zh-CN" sz="2800" dirty="0">
                <a:solidFill>
                  <a:srgbClr val="FF0101"/>
                </a:solidFill>
              </a:rPr>
              <a:t>REPNZ CMPSW</a:t>
            </a:r>
          </a:p>
          <a:p>
            <a:pPr eaLnBrk="1" hangingPunct="1"/>
            <a:r>
              <a:rPr lang="en-US" altLang="zh-CN" sz="2800" dirty="0"/>
              <a:t>		JZ 	FOUND</a:t>
            </a:r>
          </a:p>
          <a:p>
            <a:pPr eaLnBrk="1" hangingPunct="1"/>
            <a:r>
              <a:rPr lang="en-US" altLang="zh-CN" sz="2800" dirty="0"/>
              <a:t>		MOV 	ADDR,-1</a:t>
            </a:r>
          </a:p>
          <a:p>
            <a:pPr eaLnBrk="1" hangingPunct="1"/>
            <a:r>
              <a:rPr lang="en-US" altLang="zh-CN" sz="2800" dirty="0"/>
              <a:t>		JMP 	ELSE</a:t>
            </a:r>
          </a:p>
          <a:p>
            <a:pPr eaLnBrk="1" hangingPunct="1"/>
            <a:r>
              <a:rPr lang="en-US" altLang="zh-CN" sz="2800" dirty="0"/>
              <a:t>FOUND:</a:t>
            </a:r>
          </a:p>
          <a:p>
            <a:pPr eaLnBrk="1" hangingPunct="1"/>
            <a:r>
              <a:rPr lang="en-US" altLang="zh-CN" sz="2800" dirty="0"/>
              <a:t>		SUB 	SI,2</a:t>
            </a:r>
          </a:p>
          <a:p>
            <a:pPr eaLnBrk="1" hangingPunct="1"/>
            <a:r>
              <a:rPr lang="en-US" altLang="zh-CN" sz="2800" dirty="0"/>
              <a:t>		MOV 	ADDR,SI</a:t>
            </a:r>
          </a:p>
          <a:p>
            <a:pPr eaLnBrk="1" hangingPunct="1"/>
            <a:r>
              <a:rPr lang="en-US" altLang="zh-CN" sz="2800" dirty="0"/>
              <a:t>ELSE:</a:t>
            </a:r>
          </a:p>
        </p:txBody>
      </p:sp>
    </p:spTree>
    <p:extLst>
      <p:ext uri="{BB962C8B-B14F-4D97-AF65-F5344CB8AC3E}">
        <p14:creationId xmlns:p14="http://schemas.microsoft.com/office/powerpoint/2010/main" val="114929669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17"/>
          <p:cNvGraphicFramePr>
            <a:graphicFrameLocks noGrp="1"/>
          </p:cNvGraphicFramePr>
          <p:nvPr/>
        </p:nvGraphicFramePr>
        <p:xfrm>
          <a:off x="611188" y="2852738"/>
          <a:ext cx="7848600" cy="2378075"/>
        </p:xfrm>
        <a:graphic>
          <a:graphicData uri="http://schemas.openxmlformats.org/drawingml/2006/table">
            <a:tbl>
              <a:tblPr/>
              <a:tblGrid>
                <a:gridCol w="3140075"/>
                <a:gridCol w="4708525"/>
              </a:tblGrid>
              <a:tr h="51829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dirty="0" smtClean="0">
                          <a:ln>
                            <a:noFill/>
                          </a:ln>
                          <a:solidFill>
                            <a:srgbClr val="000000"/>
                          </a:solidFill>
                          <a:effectLst/>
                          <a:latin typeface="Tahoma" pitchFamily="34" charset="0"/>
                          <a:ea typeface="楷体_GB2312" pitchFamily="49" charset="-122"/>
                        </a:rPr>
                        <a:t>助记符格式</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597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SCAS   DST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SCASB</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SCASW</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字扫描时</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(AX) - (ES:DI) </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建立标志   </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(DI) ← (DI)±2</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字节扫描时</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 (AL) - (ES:DI) </a:t>
                      </a: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建立标志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(DI) ← (DI±1) </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ext Box 18"/>
          <p:cNvSpPr txBox="1">
            <a:spLocks noChangeArrowheads="1"/>
          </p:cNvSpPr>
          <p:nvPr/>
        </p:nvSpPr>
        <p:spPr bwMode="auto">
          <a:xfrm>
            <a:off x="827088" y="1700213"/>
            <a:ext cx="66976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a:solidFill>
                  <a:srgbClr val="800000"/>
                </a:solidFill>
              </a:rPr>
              <a:t>四、字符串扫描指令 </a:t>
            </a:r>
          </a:p>
        </p:txBody>
      </p:sp>
      <p:sp>
        <p:nvSpPr>
          <p:cNvPr id="5" name="矩形 4"/>
          <p:cNvSpPr/>
          <p:nvPr/>
        </p:nvSpPr>
        <p:spPr>
          <a:xfrm>
            <a:off x="251520" y="1123463"/>
            <a:ext cx="3528392" cy="5053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DF=0</a:t>
            </a:r>
            <a:r>
              <a:rPr lang="zh-CN" altLang="en-US" sz="2000" b="1" dirty="0" smtClean="0">
                <a:solidFill>
                  <a:schemeClr val="tx1"/>
                </a:solidFill>
              </a:rPr>
              <a:t>时，地址增</a:t>
            </a:r>
            <a:r>
              <a:rPr lang="en-US" altLang="zh-CN" sz="2000" b="1" dirty="0" smtClean="0">
                <a:solidFill>
                  <a:schemeClr val="tx1"/>
                </a:solidFill>
              </a:rPr>
              <a:t>1</a:t>
            </a:r>
            <a:endParaRPr lang="zh-CN" altLang="en-US" sz="2000" b="1" dirty="0">
              <a:solidFill>
                <a:schemeClr val="tx1"/>
              </a:solidFill>
            </a:endParaRPr>
          </a:p>
        </p:txBody>
      </p:sp>
      <p:sp>
        <p:nvSpPr>
          <p:cNvPr id="6" name="TextBox 5"/>
          <p:cNvSpPr txBox="1"/>
          <p:nvPr/>
        </p:nvSpPr>
        <p:spPr>
          <a:xfrm>
            <a:off x="2843808" y="5491405"/>
            <a:ext cx="5544616" cy="707886"/>
          </a:xfrm>
          <a:prstGeom prst="rect">
            <a:avLst/>
          </a:prstGeom>
          <a:noFill/>
        </p:spPr>
        <p:txBody>
          <a:bodyPr wrap="square" rtlCol="0">
            <a:spAutoFit/>
          </a:bodyPr>
          <a:lstStyle/>
          <a:p>
            <a:r>
              <a:rPr lang="zh-CN" altLang="en-US" sz="2000" b="1" dirty="0" smtClean="0">
                <a:solidFill>
                  <a:srgbClr val="1327E7"/>
                </a:solidFill>
              </a:rPr>
              <a:t>用</a:t>
            </a:r>
            <a:r>
              <a:rPr lang="en-US" altLang="zh-CN" sz="2000" b="1" dirty="0" smtClean="0">
                <a:solidFill>
                  <a:srgbClr val="1327E7"/>
                </a:solidFill>
              </a:rPr>
              <a:t>AX</a:t>
            </a:r>
            <a:r>
              <a:rPr lang="zh-CN" altLang="en-US" sz="2000" b="1" dirty="0" smtClean="0">
                <a:solidFill>
                  <a:srgbClr val="1327E7"/>
                </a:solidFill>
              </a:rPr>
              <a:t>或</a:t>
            </a:r>
            <a:r>
              <a:rPr lang="en-US" altLang="zh-CN" sz="2000" b="1" dirty="0" smtClean="0">
                <a:solidFill>
                  <a:srgbClr val="1327E7"/>
                </a:solidFill>
              </a:rPr>
              <a:t>AL</a:t>
            </a:r>
            <a:r>
              <a:rPr lang="zh-CN" altLang="en-US" sz="2000" b="1" dirty="0" smtClean="0">
                <a:solidFill>
                  <a:srgbClr val="1327E7"/>
                </a:solidFill>
              </a:rPr>
              <a:t>减去目的，设置标志</a:t>
            </a:r>
            <a:endParaRPr lang="en-US" altLang="zh-CN" sz="2000" b="1" dirty="0" smtClean="0">
              <a:solidFill>
                <a:srgbClr val="1327E7"/>
              </a:solidFill>
            </a:endParaRPr>
          </a:p>
          <a:p>
            <a:r>
              <a:rPr lang="zh-CN" altLang="en-US" sz="2000" b="1" dirty="0" smtClean="0">
                <a:solidFill>
                  <a:srgbClr val="1327E7"/>
                </a:solidFill>
              </a:rPr>
              <a:t>目的来自于</a:t>
            </a:r>
            <a:r>
              <a:rPr lang="en-US" altLang="zh-CN" sz="2000" b="1" dirty="0" smtClean="0">
                <a:solidFill>
                  <a:srgbClr val="1327E7"/>
                </a:solidFill>
              </a:rPr>
              <a:t>ES</a:t>
            </a:r>
            <a:r>
              <a:rPr lang="zh-CN" altLang="en-US" sz="2000" b="1" dirty="0" smtClean="0">
                <a:solidFill>
                  <a:srgbClr val="1327E7"/>
                </a:solidFill>
              </a:rPr>
              <a:t>：</a:t>
            </a:r>
            <a:r>
              <a:rPr lang="en-US" altLang="zh-CN" sz="2000" b="1" dirty="0" smtClean="0">
                <a:solidFill>
                  <a:srgbClr val="1327E7"/>
                </a:solidFill>
              </a:rPr>
              <a:t>DI</a:t>
            </a:r>
            <a:endParaRPr lang="zh-CN" altLang="en-US" sz="2000" b="1" dirty="0">
              <a:solidFill>
                <a:srgbClr val="1327E7"/>
              </a:solidFill>
            </a:endParaRPr>
          </a:p>
        </p:txBody>
      </p:sp>
    </p:spTree>
    <p:extLst>
      <p:ext uri="{BB962C8B-B14F-4D97-AF65-F5344CB8AC3E}">
        <p14:creationId xmlns:p14="http://schemas.microsoft.com/office/powerpoint/2010/main" val="200045938"/>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628775"/>
            <a:ext cx="7632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说明：</a:t>
            </a:r>
          </a:p>
          <a:p>
            <a:pPr eaLnBrk="1" hangingPunct="1"/>
            <a:endParaRPr lang="zh-CN" altLang="en-US" sz="2800" dirty="0">
              <a:solidFill>
                <a:srgbClr val="000000"/>
              </a:solidFill>
            </a:endParaRPr>
          </a:p>
          <a:p>
            <a:pPr eaLnBrk="1" hangingPunct="1">
              <a:buClr>
                <a:srgbClr val="FF0101"/>
              </a:buClr>
              <a:buFont typeface="Wingdings" pitchFamily="2" charset="2"/>
              <a:buChar char="p"/>
            </a:pPr>
            <a:r>
              <a:rPr lang="en-US" altLang="zh-CN" sz="2800" dirty="0">
                <a:solidFill>
                  <a:srgbClr val="000000"/>
                </a:solidFill>
              </a:rPr>
              <a:t>SCAS</a:t>
            </a:r>
            <a:r>
              <a:rPr lang="zh-CN" altLang="en-US" sz="2800" dirty="0">
                <a:solidFill>
                  <a:srgbClr val="000000"/>
                </a:solidFill>
              </a:rPr>
              <a:t>指令</a:t>
            </a:r>
            <a:r>
              <a:rPr lang="zh-CN" altLang="en-US" sz="2800" dirty="0" smtClean="0">
                <a:solidFill>
                  <a:srgbClr val="000000"/>
                </a:solidFill>
              </a:rPr>
              <a:t>与</a:t>
            </a:r>
            <a:r>
              <a:rPr lang="en-US" altLang="zh-CN" sz="2800" dirty="0" smtClean="0">
                <a:solidFill>
                  <a:srgbClr val="000000"/>
                </a:solidFill>
              </a:rPr>
              <a:t>CMPS</a:t>
            </a:r>
            <a:r>
              <a:rPr lang="zh-CN" altLang="en-US" sz="2800" dirty="0" smtClean="0">
                <a:solidFill>
                  <a:srgbClr val="000000"/>
                </a:solidFill>
              </a:rPr>
              <a:t>指令</a:t>
            </a:r>
            <a:r>
              <a:rPr lang="zh-CN" altLang="en-US" sz="2800" dirty="0">
                <a:solidFill>
                  <a:srgbClr val="000000"/>
                </a:solidFill>
              </a:rPr>
              <a:t>类似，只是源操作数固定为</a:t>
            </a:r>
            <a:r>
              <a:rPr lang="en-US" altLang="zh-CN" sz="2800" dirty="0">
                <a:solidFill>
                  <a:srgbClr val="000000"/>
                </a:solidFill>
              </a:rPr>
              <a:t>AL</a:t>
            </a:r>
            <a:r>
              <a:rPr lang="zh-CN" altLang="en-US" sz="2800" dirty="0">
                <a:solidFill>
                  <a:srgbClr val="000000"/>
                </a:solidFill>
              </a:rPr>
              <a:t>或</a:t>
            </a:r>
            <a:r>
              <a:rPr lang="en-US" altLang="zh-CN" sz="2800" dirty="0">
                <a:solidFill>
                  <a:srgbClr val="000000"/>
                </a:solidFill>
              </a:rPr>
              <a:t>AX</a:t>
            </a:r>
            <a:r>
              <a:rPr lang="zh-CN" altLang="en-US" sz="2800" dirty="0">
                <a:solidFill>
                  <a:srgbClr val="000000"/>
                </a:solidFill>
              </a:rPr>
              <a:t>的内容。其它说明类似于字符串比较指令。</a:t>
            </a:r>
          </a:p>
          <a:p>
            <a:pPr eaLnBrk="1" hangingPunct="1">
              <a:buClr>
                <a:srgbClr val="FF0101"/>
              </a:buClr>
              <a:buFont typeface="Wingdings" pitchFamily="2" charset="2"/>
              <a:buChar char="p"/>
            </a:pPr>
            <a:r>
              <a:rPr lang="zh-CN" altLang="en-US" sz="2800" dirty="0">
                <a:solidFill>
                  <a:srgbClr val="000000"/>
                </a:solidFill>
              </a:rPr>
              <a:t>字符串扫描指令会正常影响</a:t>
            </a:r>
            <a:r>
              <a:rPr lang="en-US" altLang="zh-CN" sz="2800" dirty="0">
                <a:solidFill>
                  <a:srgbClr val="000000"/>
                </a:solidFill>
              </a:rPr>
              <a:t>PSW</a:t>
            </a:r>
            <a:r>
              <a:rPr lang="zh-CN" altLang="en-US" sz="2800" dirty="0">
                <a:solidFill>
                  <a:srgbClr val="000000"/>
                </a:solidFill>
              </a:rPr>
              <a:t>中的</a:t>
            </a:r>
            <a:r>
              <a:rPr lang="en-US" altLang="zh-CN" sz="2800" dirty="0">
                <a:solidFill>
                  <a:srgbClr val="000000"/>
                </a:solidFill>
              </a:rPr>
              <a:t>6</a:t>
            </a:r>
            <a:r>
              <a:rPr lang="zh-CN" altLang="en-US" sz="2800" dirty="0">
                <a:solidFill>
                  <a:srgbClr val="000000"/>
                </a:solidFill>
              </a:rPr>
              <a:t>个状态标志位，从而后续指令可以对比较结果进行判断与转移操作。因此</a:t>
            </a:r>
            <a:r>
              <a:rPr lang="en-US" altLang="zh-CN" sz="2800" dirty="0">
                <a:solidFill>
                  <a:srgbClr val="000000"/>
                </a:solidFill>
              </a:rPr>
              <a:t>SCAS</a:t>
            </a:r>
            <a:r>
              <a:rPr lang="zh-CN" altLang="en-US" sz="2800" dirty="0">
                <a:solidFill>
                  <a:srgbClr val="000000"/>
                </a:solidFill>
              </a:rPr>
              <a:t>指令经常与</a:t>
            </a:r>
            <a:r>
              <a:rPr lang="en-US" altLang="zh-CN" sz="2800" dirty="0">
                <a:solidFill>
                  <a:srgbClr val="000000"/>
                </a:solidFill>
              </a:rPr>
              <a:t>REPZ/REPE</a:t>
            </a:r>
            <a:r>
              <a:rPr lang="zh-CN" altLang="en-US" sz="2800" dirty="0">
                <a:solidFill>
                  <a:srgbClr val="000000"/>
                </a:solidFill>
              </a:rPr>
              <a:t>、</a:t>
            </a:r>
            <a:r>
              <a:rPr lang="en-US" altLang="zh-CN" sz="2800" dirty="0">
                <a:solidFill>
                  <a:srgbClr val="000000"/>
                </a:solidFill>
              </a:rPr>
              <a:t>REPNZ/REPNE</a:t>
            </a:r>
            <a:r>
              <a:rPr lang="zh-CN" altLang="en-US" sz="2800" dirty="0">
                <a:solidFill>
                  <a:srgbClr val="000000"/>
                </a:solidFill>
              </a:rPr>
              <a:t>配合使用，其含义有所不同。 </a:t>
            </a:r>
          </a:p>
        </p:txBody>
      </p:sp>
    </p:spTree>
    <p:extLst>
      <p:ext uri="{BB962C8B-B14F-4D97-AF65-F5344CB8AC3E}">
        <p14:creationId xmlns:p14="http://schemas.microsoft.com/office/powerpoint/2010/main" val="97874454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628775"/>
            <a:ext cx="79216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800" dirty="0"/>
              <a:t>1</a:t>
            </a:r>
            <a:r>
              <a:rPr lang="zh-CN" altLang="en-US" sz="2800" dirty="0"/>
              <a:t>．</a:t>
            </a:r>
            <a:r>
              <a:rPr lang="en-US" altLang="zh-CN" sz="2800" dirty="0"/>
              <a:t>REPZ  SCAS</a:t>
            </a:r>
          </a:p>
          <a:p>
            <a:pPr eaLnBrk="1" hangingPunct="1"/>
            <a:r>
              <a:rPr lang="zh-CN" altLang="en-US" sz="2800" dirty="0">
                <a:solidFill>
                  <a:srgbClr val="000000"/>
                </a:solidFill>
              </a:rPr>
              <a:t>比较（</a:t>
            </a:r>
            <a:r>
              <a:rPr lang="en-US" altLang="zh-CN" sz="2800" dirty="0">
                <a:solidFill>
                  <a:srgbClr val="000000"/>
                </a:solidFill>
              </a:rPr>
              <a:t>AL</a:t>
            </a:r>
            <a:r>
              <a:rPr lang="zh-CN" altLang="en-US" sz="2800" dirty="0">
                <a:solidFill>
                  <a:srgbClr val="000000"/>
                </a:solidFill>
              </a:rPr>
              <a:t>）或（</a:t>
            </a:r>
            <a:r>
              <a:rPr lang="en-US" altLang="zh-CN" sz="2800" dirty="0">
                <a:solidFill>
                  <a:srgbClr val="000000"/>
                </a:solidFill>
              </a:rPr>
              <a:t>AX</a:t>
            </a:r>
            <a:r>
              <a:rPr lang="zh-CN" altLang="en-US" sz="2800" dirty="0">
                <a:solidFill>
                  <a:srgbClr val="000000"/>
                </a:solidFill>
              </a:rPr>
              <a:t>）的内容与目的字符串的内容，也就是在目的字符串中查找指定的字符（</a:t>
            </a:r>
            <a:r>
              <a:rPr lang="en-US" altLang="zh-CN" sz="2800" dirty="0">
                <a:solidFill>
                  <a:srgbClr val="000000"/>
                </a:solidFill>
              </a:rPr>
              <a:t>AL</a:t>
            </a:r>
            <a:r>
              <a:rPr lang="zh-CN" altLang="en-US" sz="2800" dirty="0">
                <a:solidFill>
                  <a:srgbClr val="000000"/>
                </a:solidFill>
              </a:rPr>
              <a:t>）或（</a:t>
            </a:r>
            <a:r>
              <a:rPr lang="en-US" altLang="zh-CN" sz="2800" dirty="0">
                <a:solidFill>
                  <a:srgbClr val="000000"/>
                </a:solidFill>
              </a:rPr>
              <a:t>AX</a:t>
            </a:r>
            <a:r>
              <a:rPr lang="zh-CN" altLang="en-US" sz="2800" dirty="0">
                <a:solidFill>
                  <a:srgbClr val="000000"/>
                </a:solidFill>
              </a:rPr>
              <a:t>），当</a:t>
            </a:r>
            <a:r>
              <a:rPr lang="zh-CN" altLang="en-US" sz="2800" dirty="0">
                <a:solidFill>
                  <a:srgbClr val="FF0000"/>
                </a:solidFill>
              </a:rPr>
              <a:t>找到第一个不相同的字符时</a:t>
            </a:r>
            <a:r>
              <a:rPr lang="zh-CN" altLang="en-US" sz="2800" dirty="0">
                <a:solidFill>
                  <a:srgbClr val="000000"/>
                </a:solidFill>
              </a:rPr>
              <a:t>，就跳出比较循环</a:t>
            </a:r>
            <a:r>
              <a:rPr lang="en-US" altLang="zh-CN" sz="2800" dirty="0">
                <a:solidFill>
                  <a:srgbClr val="000000"/>
                </a:solidFill>
              </a:rPr>
              <a:t>(ZF=0)</a:t>
            </a:r>
            <a:r>
              <a:rPr lang="zh-CN" altLang="en-US" sz="2800" dirty="0">
                <a:solidFill>
                  <a:srgbClr val="000000"/>
                </a:solidFill>
              </a:rPr>
              <a:t>。</a:t>
            </a:r>
          </a:p>
          <a:p>
            <a:pPr eaLnBrk="1" hangingPunct="1"/>
            <a:r>
              <a:rPr lang="en-US" altLang="zh-CN" sz="2800" dirty="0"/>
              <a:t>2</a:t>
            </a:r>
            <a:r>
              <a:rPr lang="zh-CN" altLang="en-US" sz="2800" dirty="0"/>
              <a:t>．</a:t>
            </a:r>
            <a:r>
              <a:rPr lang="en-US" altLang="zh-CN" sz="2800" dirty="0"/>
              <a:t>REPNZ  SCAS</a:t>
            </a:r>
          </a:p>
          <a:p>
            <a:pPr eaLnBrk="1" hangingPunct="1"/>
            <a:r>
              <a:rPr lang="zh-CN" altLang="en-US" sz="2800" dirty="0">
                <a:solidFill>
                  <a:srgbClr val="000000"/>
                </a:solidFill>
              </a:rPr>
              <a:t>比较（</a:t>
            </a:r>
            <a:r>
              <a:rPr lang="en-US" altLang="zh-CN" sz="2800" dirty="0">
                <a:solidFill>
                  <a:srgbClr val="000000"/>
                </a:solidFill>
              </a:rPr>
              <a:t>AL</a:t>
            </a:r>
            <a:r>
              <a:rPr lang="zh-CN" altLang="en-US" sz="2800" dirty="0">
                <a:solidFill>
                  <a:srgbClr val="000000"/>
                </a:solidFill>
              </a:rPr>
              <a:t>）或（</a:t>
            </a:r>
            <a:r>
              <a:rPr lang="en-US" altLang="zh-CN" sz="2800" dirty="0">
                <a:solidFill>
                  <a:srgbClr val="000000"/>
                </a:solidFill>
              </a:rPr>
              <a:t>AX</a:t>
            </a:r>
            <a:r>
              <a:rPr lang="zh-CN" altLang="en-US" sz="2800" dirty="0">
                <a:solidFill>
                  <a:srgbClr val="000000"/>
                </a:solidFill>
              </a:rPr>
              <a:t>）的内容与目的字符串的内容，也就是在目的字符串中查找指定的字符（</a:t>
            </a:r>
            <a:r>
              <a:rPr lang="en-US" altLang="zh-CN" sz="2800" dirty="0">
                <a:solidFill>
                  <a:srgbClr val="000000"/>
                </a:solidFill>
              </a:rPr>
              <a:t>AL</a:t>
            </a:r>
            <a:r>
              <a:rPr lang="zh-CN" altLang="en-US" sz="2800" dirty="0">
                <a:solidFill>
                  <a:srgbClr val="000000"/>
                </a:solidFill>
              </a:rPr>
              <a:t>）或（</a:t>
            </a:r>
            <a:r>
              <a:rPr lang="en-US" altLang="zh-CN" sz="2800" dirty="0">
                <a:solidFill>
                  <a:srgbClr val="000000"/>
                </a:solidFill>
              </a:rPr>
              <a:t>AX</a:t>
            </a:r>
            <a:r>
              <a:rPr lang="zh-CN" altLang="en-US" sz="2800" dirty="0">
                <a:solidFill>
                  <a:srgbClr val="000000"/>
                </a:solidFill>
              </a:rPr>
              <a:t>），</a:t>
            </a:r>
            <a:r>
              <a:rPr lang="zh-CN" altLang="en-US" sz="2800" dirty="0">
                <a:solidFill>
                  <a:srgbClr val="FF0000"/>
                </a:solidFill>
              </a:rPr>
              <a:t>当找到第一个相同的字符时</a:t>
            </a:r>
            <a:r>
              <a:rPr lang="zh-CN" altLang="en-US" sz="2800" dirty="0">
                <a:solidFill>
                  <a:srgbClr val="000000"/>
                </a:solidFill>
              </a:rPr>
              <a:t>，就跳出比较循环</a:t>
            </a:r>
            <a:r>
              <a:rPr lang="en-US" altLang="zh-CN" sz="2800" dirty="0">
                <a:solidFill>
                  <a:srgbClr val="000000"/>
                </a:solidFill>
              </a:rPr>
              <a:t>(ZF=1)</a:t>
            </a:r>
            <a:r>
              <a:rPr lang="zh-CN" altLang="en-US" sz="2800" dirty="0">
                <a:solidFill>
                  <a:srgbClr val="000000"/>
                </a:solidFill>
              </a:rPr>
              <a:t>。</a:t>
            </a:r>
          </a:p>
        </p:txBody>
      </p:sp>
    </p:spTree>
    <p:extLst>
      <p:ext uri="{BB962C8B-B14F-4D97-AF65-F5344CB8AC3E}">
        <p14:creationId xmlns:p14="http://schemas.microsoft.com/office/powerpoint/2010/main" val="422773140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539552" y="1340768"/>
            <a:ext cx="806450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3.38  </a:t>
            </a:r>
            <a:r>
              <a:rPr lang="zh-CN" altLang="en-US" sz="2800" dirty="0">
                <a:solidFill>
                  <a:srgbClr val="000000"/>
                </a:solidFill>
              </a:rPr>
              <a:t>在字节型缓存区</a:t>
            </a:r>
            <a:r>
              <a:rPr lang="en-US" altLang="zh-CN" sz="2800" dirty="0">
                <a:solidFill>
                  <a:srgbClr val="000000"/>
                </a:solidFill>
              </a:rPr>
              <a:t>BUFFER</a:t>
            </a:r>
            <a:r>
              <a:rPr lang="zh-CN" altLang="en-US" sz="2800" dirty="0">
                <a:solidFill>
                  <a:srgbClr val="000000"/>
                </a:solidFill>
              </a:rPr>
              <a:t>中保存有</a:t>
            </a:r>
            <a:r>
              <a:rPr lang="en-US" altLang="zh-CN" sz="2800" dirty="0">
                <a:solidFill>
                  <a:srgbClr val="000000"/>
                </a:solidFill>
              </a:rPr>
              <a:t>20000</a:t>
            </a:r>
            <a:r>
              <a:rPr lang="zh-CN" altLang="en-US" sz="2800" dirty="0">
                <a:solidFill>
                  <a:srgbClr val="000000"/>
                </a:solidFill>
              </a:rPr>
              <a:t>个数据，要求在其中查找字符串</a:t>
            </a:r>
            <a:r>
              <a:rPr lang="zh-CN" altLang="en-US" sz="2800" dirty="0">
                <a:solidFill>
                  <a:srgbClr val="000000"/>
                </a:solidFill>
                <a:latin typeface="Times New Roman" pitchFamily="18" charset="0"/>
              </a:rPr>
              <a:t>“</a:t>
            </a:r>
            <a:r>
              <a:rPr lang="en-US" altLang="zh-CN" sz="2800" dirty="0">
                <a:solidFill>
                  <a:srgbClr val="000000"/>
                </a:solidFill>
              </a:rPr>
              <a:t>12345</a:t>
            </a:r>
            <a:r>
              <a:rPr lang="en-US" altLang="zh-CN" sz="2800" dirty="0">
                <a:solidFill>
                  <a:srgbClr val="000000"/>
                </a:solidFill>
                <a:latin typeface="Times New Roman" pitchFamily="18" charset="0"/>
              </a:rPr>
              <a:t>”</a:t>
            </a:r>
            <a:r>
              <a:rPr lang="zh-CN" altLang="en-US" sz="2800" dirty="0">
                <a:solidFill>
                  <a:srgbClr val="000000"/>
                </a:solidFill>
              </a:rPr>
              <a:t>（以</a:t>
            </a:r>
            <a:r>
              <a:rPr lang="en-US" altLang="zh-CN" sz="2800" dirty="0">
                <a:solidFill>
                  <a:srgbClr val="000000"/>
                </a:solidFill>
              </a:rPr>
              <a:t>ASCII</a:t>
            </a:r>
            <a:r>
              <a:rPr lang="zh-CN" altLang="en-US" sz="2800" dirty="0">
                <a:solidFill>
                  <a:srgbClr val="000000"/>
                </a:solidFill>
              </a:rPr>
              <a:t>码表示），并将其在</a:t>
            </a:r>
            <a:r>
              <a:rPr lang="en-US" altLang="zh-CN" sz="2800" dirty="0">
                <a:solidFill>
                  <a:srgbClr val="000000"/>
                </a:solidFill>
              </a:rPr>
              <a:t>BUFFER</a:t>
            </a:r>
            <a:r>
              <a:rPr lang="zh-CN" altLang="en-US" sz="2800" dirty="0">
                <a:solidFill>
                  <a:srgbClr val="000000"/>
                </a:solidFill>
              </a:rPr>
              <a:t>的偏移地址存放在</a:t>
            </a:r>
            <a:r>
              <a:rPr lang="en-US" altLang="zh-CN" sz="2800" dirty="0">
                <a:solidFill>
                  <a:srgbClr val="000000"/>
                </a:solidFill>
              </a:rPr>
              <a:t>ADDR</a:t>
            </a:r>
            <a:r>
              <a:rPr lang="zh-CN" altLang="en-US" sz="2800" dirty="0">
                <a:solidFill>
                  <a:srgbClr val="000000"/>
                </a:solidFill>
              </a:rPr>
              <a:t>单元中，如果没有找到，则将</a:t>
            </a:r>
            <a:r>
              <a:rPr lang="en-US" altLang="zh-CN" sz="2800" dirty="0">
                <a:solidFill>
                  <a:srgbClr val="000000"/>
                </a:solidFill>
              </a:rPr>
              <a:t>0FFFFH</a:t>
            </a:r>
            <a:r>
              <a:rPr lang="zh-CN" altLang="en-US" sz="2800" dirty="0">
                <a:solidFill>
                  <a:srgbClr val="000000"/>
                </a:solidFill>
              </a:rPr>
              <a:t>存放在</a:t>
            </a:r>
            <a:r>
              <a:rPr lang="en-US" altLang="zh-CN" sz="2800" dirty="0">
                <a:solidFill>
                  <a:srgbClr val="000000"/>
                </a:solidFill>
              </a:rPr>
              <a:t>ADDR</a:t>
            </a:r>
            <a:r>
              <a:rPr lang="zh-CN" altLang="en-US" sz="2800" dirty="0">
                <a:solidFill>
                  <a:srgbClr val="000000"/>
                </a:solidFill>
              </a:rPr>
              <a:t>中。</a:t>
            </a:r>
          </a:p>
          <a:p>
            <a:pPr eaLnBrk="1" hangingPunct="1"/>
            <a:endParaRPr lang="zh-CN" altLang="en-US" sz="2800" dirty="0">
              <a:solidFill>
                <a:srgbClr val="000000"/>
              </a:solidFill>
            </a:endParaRPr>
          </a:p>
          <a:p>
            <a:pPr eaLnBrk="1" hangingPunct="1"/>
            <a:r>
              <a:rPr lang="zh-CN" altLang="en-US" sz="2800" dirty="0">
                <a:solidFill>
                  <a:srgbClr val="FF0101"/>
                </a:solidFill>
              </a:rPr>
              <a:t>解：</a:t>
            </a:r>
            <a:r>
              <a:rPr lang="zh-CN" altLang="en-US" sz="2800" dirty="0">
                <a:solidFill>
                  <a:srgbClr val="000000"/>
                </a:solidFill>
              </a:rPr>
              <a:t>为了查找一串数据，首先应该在</a:t>
            </a:r>
            <a:r>
              <a:rPr lang="en-US" altLang="zh-CN" sz="2800" dirty="0">
                <a:solidFill>
                  <a:srgbClr val="000000"/>
                </a:solidFill>
              </a:rPr>
              <a:t>BUFFER</a:t>
            </a:r>
            <a:r>
              <a:rPr lang="zh-CN" altLang="en-US" sz="2800" dirty="0">
                <a:solidFill>
                  <a:srgbClr val="000000"/>
                </a:solidFill>
              </a:rPr>
              <a:t>中查找第一个数据，当找到后，再对后续的数据进行对比，如果恰好都相同，则表示找到了找到的字符串；如果有一个字符不相同，则应该回到刚才的位置继续查找第一个数据，这一点很重要，可以避免漏掉要查找的字符串。</a:t>
            </a:r>
          </a:p>
        </p:txBody>
      </p:sp>
    </p:spTree>
    <p:extLst>
      <p:ext uri="{BB962C8B-B14F-4D97-AF65-F5344CB8AC3E}">
        <p14:creationId xmlns:p14="http://schemas.microsoft.com/office/powerpoint/2010/main" val="793314033"/>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412652"/>
            <a:ext cx="4608512"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a:solidFill>
                  <a:srgbClr val="000000"/>
                </a:solidFill>
              </a:rPr>
              <a:t>例如在</a:t>
            </a:r>
            <a:r>
              <a:rPr lang="en-US" altLang="zh-CN" sz="2800">
                <a:solidFill>
                  <a:srgbClr val="000000"/>
                </a:solidFill>
              </a:rPr>
              <a:t>BUFFER</a:t>
            </a:r>
            <a:r>
              <a:rPr lang="zh-CN" altLang="en-US" sz="2800">
                <a:solidFill>
                  <a:srgbClr val="000000"/>
                </a:solidFill>
              </a:rPr>
              <a:t>中有这样的字符串：</a:t>
            </a:r>
            <a:r>
              <a:rPr lang="zh-CN" altLang="en-US" sz="2800">
                <a:solidFill>
                  <a:srgbClr val="000000"/>
                </a:solidFill>
                <a:latin typeface="Times New Roman" pitchFamily="18" charset="0"/>
              </a:rPr>
              <a:t>“</a:t>
            </a:r>
            <a:r>
              <a:rPr lang="en-US" altLang="zh-CN" sz="2800">
                <a:solidFill>
                  <a:srgbClr val="000000"/>
                </a:solidFill>
              </a:rPr>
              <a:t>112345</a:t>
            </a:r>
            <a:r>
              <a:rPr lang="en-US" altLang="zh-CN" sz="2800">
                <a:solidFill>
                  <a:srgbClr val="000000"/>
                </a:solidFill>
                <a:latin typeface="Times New Roman" pitchFamily="18" charset="0"/>
              </a:rPr>
              <a:t>”</a:t>
            </a:r>
            <a:r>
              <a:rPr lang="zh-CN" altLang="en-US" sz="2800">
                <a:solidFill>
                  <a:srgbClr val="000000"/>
                </a:solidFill>
              </a:rPr>
              <a:t>，就容易造成漏检，如图</a:t>
            </a:r>
            <a:r>
              <a:rPr lang="en-US" altLang="zh-CN" sz="2800">
                <a:solidFill>
                  <a:srgbClr val="000000"/>
                </a:solidFill>
              </a:rPr>
              <a:t>3.6</a:t>
            </a:r>
            <a:r>
              <a:rPr lang="zh-CN" altLang="en-US" sz="2800">
                <a:solidFill>
                  <a:srgbClr val="000000"/>
                </a:solidFill>
              </a:rPr>
              <a:t>所示，当找到第一个字符</a:t>
            </a:r>
            <a:r>
              <a:rPr lang="zh-CN" altLang="en-US" sz="2800">
                <a:solidFill>
                  <a:srgbClr val="000000"/>
                </a:solidFill>
                <a:latin typeface="Times New Roman" pitchFamily="18" charset="0"/>
              </a:rPr>
              <a:t>“</a:t>
            </a:r>
            <a:r>
              <a:rPr lang="en-US" altLang="zh-CN" sz="2800">
                <a:solidFill>
                  <a:srgbClr val="000000"/>
                </a:solidFill>
              </a:rPr>
              <a:t>1</a:t>
            </a:r>
            <a:r>
              <a:rPr lang="en-US" altLang="zh-CN" sz="2800">
                <a:solidFill>
                  <a:srgbClr val="000000"/>
                </a:solidFill>
                <a:latin typeface="Times New Roman" pitchFamily="18" charset="0"/>
              </a:rPr>
              <a:t>”</a:t>
            </a:r>
            <a:r>
              <a:rPr lang="zh-CN" altLang="en-US" sz="2800">
                <a:solidFill>
                  <a:srgbClr val="000000"/>
                </a:solidFill>
              </a:rPr>
              <a:t>时，</a:t>
            </a:r>
            <a:r>
              <a:rPr lang="en-US" altLang="zh-CN" sz="2800">
                <a:solidFill>
                  <a:srgbClr val="000000"/>
                </a:solidFill>
              </a:rPr>
              <a:t>DI</a:t>
            </a:r>
            <a:r>
              <a:rPr lang="zh-CN" altLang="en-US" sz="2800">
                <a:solidFill>
                  <a:srgbClr val="000000"/>
                </a:solidFill>
              </a:rPr>
              <a:t>指向位置</a:t>
            </a:r>
            <a:r>
              <a:rPr lang="zh-CN" altLang="en-US" sz="2800">
                <a:solidFill>
                  <a:srgbClr val="000000"/>
                </a:solidFill>
                <a:latin typeface="Times New Roman" pitchFamily="18" charset="0"/>
              </a:rPr>
              <a:t>“</a:t>
            </a:r>
            <a:r>
              <a:rPr lang="en-US" altLang="zh-CN" sz="2800">
                <a:solidFill>
                  <a:srgbClr val="000000"/>
                </a:solidFill>
              </a:rPr>
              <a:t>B</a:t>
            </a:r>
            <a:r>
              <a:rPr lang="en-US" altLang="zh-CN" sz="2800">
                <a:solidFill>
                  <a:srgbClr val="000000"/>
                </a:solidFill>
                <a:latin typeface="Times New Roman" pitchFamily="18" charset="0"/>
              </a:rPr>
              <a:t>”</a:t>
            </a:r>
            <a:r>
              <a:rPr lang="zh-CN" altLang="en-US" sz="2800">
                <a:solidFill>
                  <a:srgbClr val="000000"/>
                </a:solidFill>
              </a:rPr>
              <a:t>，接着与第二个字符</a:t>
            </a:r>
            <a:r>
              <a:rPr lang="zh-CN" altLang="en-US" sz="2800">
                <a:solidFill>
                  <a:srgbClr val="000000"/>
                </a:solidFill>
                <a:latin typeface="Times New Roman" pitchFamily="18" charset="0"/>
              </a:rPr>
              <a:t>“</a:t>
            </a:r>
            <a:r>
              <a:rPr lang="en-US" altLang="zh-CN" sz="2800">
                <a:solidFill>
                  <a:srgbClr val="000000"/>
                </a:solidFill>
              </a:rPr>
              <a:t>2</a:t>
            </a:r>
            <a:r>
              <a:rPr lang="en-US" altLang="zh-CN" sz="2800">
                <a:solidFill>
                  <a:srgbClr val="000000"/>
                </a:solidFill>
                <a:latin typeface="Times New Roman" pitchFamily="18" charset="0"/>
              </a:rPr>
              <a:t>”</a:t>
            </a:r>
            <a:r>
              <a:rPr lang="zh-CN" altLang="en-US" sz="2800">
                <a:solidFill>
                  <a:srgbClr val="000000"/>
                </a:solidFill>
              </a:rPr>
              <a:t>比较，发现两者不同，这时</a:t>
            </a:r>
            <a:r>
              <a:rPr lang="en-US" altLang="zh-CN" sz="2800">
                <a:solidFill>
                  <a:srgbClr val="000000"/>
                </a:solidFill>
              </a:rPr>
              <a:t>DI</a:t>
            </a:r>
            <a:r>
              <a:rPr lang="zh-CN" altLang="en-US" sz="2800">
                <a:solidFill>
                  <a:srgbClr val="000000"/>
                </a:solidFill>
              </a:rPr>
              <a:t>已经指向位置</a:t>
            </a:r>
            <a:r>
              <a:rPr lang="zh-CN" altLang="en-US" sz="2800">
                <a:solidFill>
                  <a:srgbClr val="000000"/>
                </a:solidFill>
                <a:latin typeface="Times New Roman" pitchFamily="18" charset="0"/>
              </a:rPr>
              <a:t>“</a:t>
            </a:r>
            <a:r>
              <a:rPr lang="en-US" altLang="zh-CN" sz="2800">
                <a:solidFill>
                  <a:srgbClr val="000000"/>
                </a:solidFill>
              </a:rPr>
              <a:t>C</a:t>
            </a:r>
            <a:r>
              <a:rPr lang="en-US" altLang="zh-CN" sz="2800">
                <a:solidFill>
                  <a:srgbClr val="000000"/>
                </a:solidFill>
                <a:latin typeface="Times New Roman" pitchFamily="18" charset="0"/>
              </a:rPr>
              <a:t>”</a:t>
            </a:r>
            <a:r>
              <a:rPr lang="zh-CN" altLang="en-US" sz="2800">
                <a:solidFill>
                  <a:srgbClr val="000000"/>
                </a:solidFill>
              </a:rPr>
              <a:t>，如果不恢复原来的地址进行搜索，则程序找不到第二个</a:t>
            </a:r>
            <a:r>
              <a:rPr lang="zh-CN" altLang="en-US" sz="2800">
                <a:solidFill>
                  <a:srgbClr val="000000"/>
                </a:solidFill>
                <a:latin typeface="Times New Roman" pitchFamily="18" charset="0"/>
              </a:rPr>
              <a:t>“</a:t>
            </a:r>
            <a:r>
              <a:rPr lang="en-US" altLang="zh-CN" sz="2800">
                <a:solidFill>
                  <a:srgbClr val="000000"/>
                </a:solidFill>
              </a:rPr>
              <a:t>1</a:t>
            </a:r>
            <a:r>
              <a:rPr lang="en-US" altLang="zh-CN" sz="2800">
                <a:solidFill>
                  <a:srgbClr val="000000"/>
                </a:solidFill>
                <a:latin typeface="Times New Roman" pitchFamily="18" charset="0"/>
              </a:rPr>
              <a:t>”</a:t>
            </a:r>
            <a:r>
              <a:rPr lang="zh-CN" altLang="en-US" sz="2800">
                <a:solidFill>
                  <a:srgbClr val="000000"/>
                </a:solidFill>
              </a:rPr>
              <a:t>，从而使该正确的字符串漏检。 </a:t>
            </a:r>
          </a:p>
        </p:txBody>
      </p:sp>
      <p:graphicFrame>
        <p:nvGraphicFramePr>
          <p:cNvPr id="4" name="Object 4"/>
          <p:cNvGraphicFramePr>
            <a:graphicFrameLocks noChangeAspect="1"/>
          </p:cNvGraphicFramePr>
          <p:nvPr>
            <p:extLst>
              <p:ext uri="{D42A27DB-BD31-4B8C-83A1-F6EECF244321}">
                <p14:modId xmlns:p14="http://schemas.microsoft.com/office/powerpoint/2010/main" val="1262856094"/>
              </p:ext>
            </p:extLst>
          </p:nvPr>
        </p:nvGraphicFramePr>
        <p:xfrm>
          <a:off x="5219700" y="1196752"/>
          <a:ext cx="3554413" cy="5229225"/>
        </p:xfrm>
        <a:graphic>
          <a:graphicData uri="http://schemas.openxmlformats.org/presentationml/2006/ole">
            <mc:AlternateContent xmlns:mc="http://schemas.openxmlformats.org/markup-compatibility/2006">
              <mc:Choice xmlns:v="urn:schemas-microsoft-com:vml" Requires="v">
                <p:oleObj spid="_x0000_s19459" name="VISIO" r:id="rId4" imgW="1476360" imgH="2171880" progId="Visio.Drawing.5">
                  <p:embed/>
                </p:oleObj>
              </mc:Choice>
              <mc:Fallback>
                <p:oleObj name="VISIO" r:id="rId4" imgW="1476360" imgH="2171880"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196752"/>
                        <a:ext cx="3554413" cy="522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571681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827088" y="1628775"/>
            <a:ext cx="7848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数据段的内容为：</a:t>
            </a:r>
          </a:p>
          <a:p>
            <a:pPr eaLnBrk="1" hangingPunct="1"/>
            <a:r>
              <a:rPr lang="en-US" altLang="zh-CN" sz="2800" dirty="0"/>
              <a:t>BUFFER  DB 20000 dup(?)</a:t>
            </a:r>
          </a:p>
          <a:p>
            <a:pPr eaLnBrk="1" hangingPunct="1"/>
            <a:r>
              <a:rPr lang="en-US" altLang="zh-CN" sz="2800" dirty="0"/>
              <a:t>ADDR	</a:t>
            </a:r>
            <a:r>
              <a:rPr lang="en-US" altLang="zh-CN" sz="2800" dirty="0" err="1"/>
              <a:t>dw</a:t>
            </a:r>
            <a:r>
              <a:rPr lang="en-US" altLang="zh-CN" sz="2800" dirty="0"/>
              <a:t> ?</a:t>
            </a:r>
          </a:p>
          <a:p>
            <a:pPr eaLnBrk="1" hangingPunct="1"/>
            <a:r>
              <a:rPr lang="en-US" altLang="zh-CN" sz="2800" dirty="0"/>
              <a:t>STRING	DB </a:t>
            </a:r>
            <a:r>
              <a:rPr lang="zh-CN" altLang="en-US" sz="2800" dirty="0" smtClean="0"/>
              <a:t>‘</a:t>
            </a:r>
            <a:r>
              <a:rPr lang="en-US" altLang="zh-CN" sz="2800" dirty="0" smtClean="0"/>
              <a:t>12345</a:t>
            </a:r>
            <a:r>
              <a:rPr lang="zh-CN" altLang="en-US" sz="2800" dirty="0" smtClean="0"/>
              <a:t>’</a:t>
            </a:r>
            <a:endParaRPr lang="en-US" altLang="zh-CN" sz="2800" dirty="0"/>
          </a:p>
          <a:p>
            <a:pPr eaLnBrk="1" hangingPunct="1"/>
            <a:endParaRPr lang="en-US" altLang="zh-CN" sz="2800" dirty="0"/>
          </a:p>
          <a:p>
            <a:pPr eaLnBrk="1" hangingPunct="1"/>
            <a:r>
              <a:rPr lang="zh-CN" altLang="en-US" sz="2800" dirty="0">
                <a:solidFill>
                  <a:srgbClr val="000000"/>
                </a:solidFill>
              </a:rPr>
              <a:t>并使</a:t>
            </a:r>
            <a:r>
              <a:rPr lang="en-US" altLang="zh-CN" sz="2800" dirty="0">
                <a:solidFill>
                  <a:srgbClr val="000000"/>
                </a:solidFill>
              </a:rPr>
              <a:t>DS</a:t>
            </a:r>
            <a:r>
              <a:rPr lang="zh-CN" altLang="en-US" sz="2800" dirty="0">
                <a:solidFill>
                  <a:srgbClr val="000000"/>
                </a:solidFill>
              </a:rPr>
              <a:t>和</a:t>
            </a:r>
            <a:r>
              <a:rPr lang="en-US" altLang="zh-CN" sz="2800" dirty="0">
                <a:solidFill>
                  <a:srgbClr val="000000"/>
                </a:solidFill>
              </a:rPr>
              <a:t>ES</a:t>
            </a:r>
            <a:r>
              <a:rPr lang="zh-CN" altLang="en-US" sz="2800" dirty="0">
                <a:solidFill>
                  <a:srgbClr val="000000"/>
                </a:solidFill>
              </a:rPr>
              <a:t>都指向该数据段，则设计的程序为：</a:t>
            </a:r>
          </a:p>
          <a:p>
            <a:pPr eaLnBrk="1" hangingPunct="1"/>
            <a:r>
              <a:rPr lang="zh-CN" altLang="en-US" sz="2800" dirty="0"/>
              <a:t>	</a:t>
            </a:r>
            <a:r>
              <a:rPr lang="en-US" altLang="zh-CN" sz="2800" dirty="0"/>
              <a:t>MOV ADDR,-1</a:t>
            </a:r>
          </a:p>
          <a:p>
            <a:pPr eaLnBrk="1" hangingPunct="1"/>
            <a:r>
              <a:rPr lang="en-US" altLang="zh-CN" sz="2800" dirty="0"/>
              <a:t>	LEA DI,BUFFER</a:t>
            </a:r>
          </a:p>
          <a:p>
            <a:pPr eaLnBrk="1" hangingPunct="1"/>
            <a:r>
              <a:rPr lang="en-US" altLang="zh-CN" sz="2800" dirty="0"/>
              <a:t>	MOV CX,20000</a:t>
            </a:r>
          </a:p>
          <a:p>
            <a:pPr eaLnBrk="1" hangingPunct="1"/>
            <a:r>
              <a:rPr lang="en-US" altLang="zh-CN" sz="2800" dirty="0"/>
              <a:t>	MOV AL,STRING	</a:t>
            </a:r>
            <a:r>
              <a:rPr lang="zh-CN" altLang="en-US" sz="2800" dirty="0"/>
              <a:t>；取第一个</a:t>
            </a:r>
            <a:r>
              <a:rPr lang="zh-CN" altLang="en-US" sz="2800" dirty="0" smtClean="0"/>
              <a:t>字符</a:t>
            </a:r>
            <a:endParaRPr lang="en-US" altLang="zh-CN" sz="2800" dirty="0" smtClean="0"/>
          </a:p>
          <a:p>
            <a:pPr eaLnBrk="1" hangingPunct="1"/>
            <a:r>
              <a:rPr lang="en-US" altLang="zh-CN" sz="2800" dirty="0">
                <a:solidFill>
                  <a:srgbClr val="FF0000"/>
                </a:solidFill>
              </a:rPr>
              <a:t> </a:t>
            </a:r>
            <a:r>
              <a:rPr lang="en-US" altLang="zh-CN" sz="2800" dirty="0" smtClean="0">
                <a:solidFill>
                  <a:srgbClr val="FF0000"/>
                </a:solidFill>
              </a:rPr>
              <a:t>    CLD</a:t>
            </a:r>
            <a:endParaRPr lang="zh-CN" altLang="en-US" sz="2800" dirty="0">
              <a:solidFill>
                <a:srgbClr val="FF0000"/>
              </a:solidFill>
            </a:endParaRPr>
          </a:p>
        </p:txBody>
      </p:sp>
    </p:spTree>
    <p:extLst>
      <p:ext uri="{BB962C8B-B14F-4D97-AF65-F5344CB8AC3E}">
        <p14:creationId xmlns:p14="http://schemas.microsoft.com/office/powerpoint/2010/main" val="3289679071"/>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107504" y="1204579"/>
            <a:ext cx="5616624"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2000" dirty="0"/>
              <a:t>STARTSEARCH:</a:t>
            </a:r>
          </a:p>
          <a:p>
            <a:pPr eaLnBrk="1" hangingPunct="1"/>
            <a:r>
              <a:rPr lang="en-US" altLang="zh-CN" sz="2000" dirty="0"/>
              <a:t>	REPNZ SCASB		</a:t>
            </a:r>
            <a:r>
              <a:rPr lang="zh-CN" altLang="en-US" sz="2000" dirty="0" smtClean="0">
                <a:solidFill>
                  <a:srgbClr val="000000"/>
                </a:solidFill>
              </a:rPr>
              <a:t>；</a:t>
            </a:r>
            <a:endParaRPr lang="en-US" altLang="zh-CN" sz="2000" dirty="0" smtClean="0">
              <a:solidFill>
                <a:srgbClr val="000000"/>
              </a:solidFill>
            </a:endParaRPr>
          </a:p>
          <a:p>
            <a:pPr eaLnBrk="1" hangingPunct="1"/>
            <a:r>
              <a:rPr lang="zh-CN" altLang="en-US" sz="2000" dirty="0"/>
              <a:t>	</a:t>
            </a:r>
            <a:r>
              <a:rPr lang="en-US" altLang="zh-CN" sz="2000" dirty="0"/>
              <a:t>JNZ NOFOUND</a:t>
            </a:r>
          </a:p>
          <a:p>
            <a:pPr eaLnBrk="1" hangingPunct="1"/>
            <a:r>
              <a:rPr lang="en-US" altLang="zh-CN" sz="2000" dirty="0"/>
              <a:t>	LEA SI,STRING+1</a:t>
            </a:r>
          </a:p>
          <a:p>
            <a:pPr eaLnBrk="1" hangingPunct="1"/>
            <a:r>
              <a:rPr lang="en-US" altLang="zh-CN" sz="2000" dirty="0"/>
              <a:t>	PUSH CX		</a:t>
            </a:r>
            <a:r>
              <a:rPr lang="zh-CN" altLang="en-US" sz="2000" dirty="0"/>
              <a:t>；保存搜索次数</a:t>
            </a:r>
          </a:p>
          <a:p>
            <a:pPr eaLnBrk="1" hangingPunct="1"/>
            <a:r>
              <a:rPr lang="zh-CN" altLang="en-US" sz="2000" dirty="0"/>
              <a:t>	</a:t>
            </a:r>
            <a:r>
              <a:rPr lang="en-US" altLang="zh-CN" sz="2000" dirty="0"/>
              <a:t>PUSH DI		</a:t>
            </a:r>
            <a:r>
              <a:rPr lang="zh-CN" altLang="en-US" sz="2000" dirty="0"/>
              <a:t>；保存搜索指针</a:t>
            </a:r>
          </a:p>
          <a:p>
            <a:pPr eaLnBrk="1" hangingPunct="1"/>
            <a:r>
              <a:rPr lang="zh-CN" altLang="en-US" sz="2000" dirty="0"/>
              <a:t>	</a:t>
            </a:r>
            <a:r>
              <a:rPr lang="en-US" altLang="zh-CN" sz="2000" dirty="0"/>
              <a:t>MOV CX,4	     </a:t>
            </a:r>
            <a:r>
              <a:rPr lang="zh-CN" altLang="en-US" sz="2000" dirty="0"/>
              <a:t>；比较后续字符</a:t>
            </a:r>
          </a:p>
          <a:p>
            <a:pPr eaLnBrk="1" hangingPunct="1"/>
            <a:r>
              <a:rPr lang="zh-CN" altLang="en-US" sz="2000" dirty="0"/>
              <a:t>	</a:t>
            </a:r>
            <a:r>
              <a:rPr lang="en-US" altLang="zh-CN" sz="2000" dirty="0"/>
              <a:t>REPZ CMPSB</a:t>
            </a:r>
          </a:p>
          <a:p>
            <a:pPr eaLnBrk="1" hangingPunct="1"/>
            <a:r>
              <a:rPr lang="en-US" altLang="zh-CN" sz="2000" dirty="0"/>
              <a:t>	POP DI		</a:t>
            </a:r>
            <a:r>
              <a:rPr lang="zh-CN" altLang="en-US" sz="2000" dirty="0"/>
              <a:t>；恢复搜索指针</a:t>
            </a:r>
          </a:p>
          <a:p>
            <a:pPr eaLnBrk="1" hangingPunct="1"/>
            <a:r>
              <a:rPr lang="zh-CN" altLang="en-US" sz="2000" dirty="0"/>
              <a:t>	</a:t>
            </a:r>
            <a:r>
              <a:rPr lang="en-US" altLang="zh-CN" sz="2000" dirty="0"/>
              <a:t>POP CX		</a:t>
            </a:r>
            <a:r>
              <a:rPr lang="zh-CN" altLang="en-US" sz="2000" dirty="0"/>
              <a:t>；恢复搜索次数</a:t>
            </a:r>
          </a:p>
          <a:p>
            <a:pPr eaLnBrk="1" hangingPunct="1"/>
            <a:r>
              <a:rPr lang="zh-CN" altLang="en-US" sz="2000" dirty="0"/>
              <a:t>	</a:t>
            </a:r>
            <a:r>
              <a:rPr lang="en-US" altLang="zh-CN" sz="2000" dirty="0"/>
              <a:t>JNZ STARTSEARCH</a:t>
            </a:r>
          </a:p>
          <a:p>
            <a:pPr eaLnBrk="1" hangingPunct="1"/>
            <a:r>
              <a:rPr lang="en-US" altLang="zh-CN" sz="2000" dirty="0"/>
              <a:t>FOUND:</a:t>
            </a:r>
          </a:p>
          <a:p>
            <a:pPr eaLnBrk="1" hangingPunct="1"/>
            <a:r>
              <a:rPr lang="en-US" altLang="zh-CN" sz="2000" dirty="0"/>
              <a:t>	SUB DI,1	     </a:t>
            </a:r>
            <a:r>
              <a:rPr lang="zh-CN" altLang="en-US" sz="2000" dirty="0"/>
              <a:t>；指针修正</a:t>
            </a:r>
          </a:p>
          <a:p>
            <a:pPr eaLnBrk="1" hangingPunct="1"/>
            <a:r>
              <a:rPr lang="zh-CN" altLang="en-US" sz="2000" dirty="0"/>
              <a:t>	</a:t>
            </a:r>
            <a:r>
              <a:rPr lang="en-US" altLang="zh-CN" sz="2000" dirty="0"/>
              <a:t>MOV ADDR,DI</a:t>
            </a:r>
          </a:p>
          <a:p>
            <a:pPr eaLnBrk="1" hangingPunct="1"/>
            <a:r>
              <a:rPr lang="en-US" altLang="zh-CN" sz="2000" dirty="0"/>
              <a:t>NOFOUND:	 </a:t>
            </a:r>
          </a:p>
        </p:txBody>
      </p:sp>
      <p:sp>
        <p:nvSpPr>
          <p:cNvPr id="4" name="矩形标注 3"/>
          <p:cNvSpPr/>
          <p:nvPr/>
        </p:nvSpPr>
        <p:spPr>
          <a:xfrm>
            <a:off x="971600" y="1556792"/>
            <a:ext cx="2088232" cy="288032"/>
          </a:xfrm>
          <a:prstGeom prst="wedgeRectCallout">
            <a:avLst>
              <a:gd name="adj1" fmla="val 96114"/>
              <a:gd name="adj2" fmla="val 442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95936" y="1524256"/>
            <a:ext cx="5128327" cy="646331"/>
          </a:xfrm>
          <a:prstGeom prst="rect">
            <a:avLst/>
          </a:prstGeom>
        </p:spPr>
        <p:txBody>
          <a:bodyPr wrap="none">
            <a:spAutoFit/>
          </a:bodyPr>
          <a:lstStyle/>
          <a:p>
            <a:pPr eaLnBrk="1" hangingPunct="1"/>
            <a:r>
              <a:rPr lang="zh-CN" altLang="en-US" dirty="0">
                <a:solidFill>
                  <a:srgbClr val="000000"/>
                </a:solidFill>
              </a:rPr>
              <a:t>查找第一个字符</a:t>
            </a:r>
            <a:r>
              <a:rPr lang="en-US" altLang="zh-CN" dirty="0">
                <a:solidFill>
                  <a:srgbClr val="000000"/>
                </a:solidFill>
              </a:rPr>
              <a:t>,</a:t>
            </a:r>
            <a:r>
              <a:rPr lang="zh-CN" altLang="en-US" dirty="0">
                <a:solidFill>
                  <a:srgbClr val="000000"/>
                </a:solidFill>
              </a:rPr>
              <a:t>本条指令</a:t>
            </a:r>
            <a:r>
              <a:rPr lang="zh-CN" altLang="en-US" dirty="0" smtClean="0">
                <a:solidFill>
                  <a:srgbClr val="000000"/>
                </a:solidFill>
              </a:rPr>
              <a:t>结束的条件是</a:t>
            </a:r>
            <a:r>
              <a:rPr lang="en-US" altLang="zh-CN" dirty="0" smtClean="0">
                <a:solidFill>
                  <a:srgbClr val="000000"/>
                </a:solidFill>
              </a:rPr>
              <a:t>cx=0</a:t>
            </a:r>
            <a:r>
              <a:rPr lang="zh-CN" altLang="en-US" dirty="0" smtClean="0">
                <a:solidFill>
                  <a:srgbClr val="000000"/>
                </a:solidFill>
              </a:rPr>
              <a:t>，或</a:t>
            </a:r>
            <a:endParaRPr lang="en-US" altLang="zh-CN" dirty="0" smtClean="0">
              <a:solidFill>
                <a:srgbClr val="000000"/>
              </a:solidFill>
            </a:endParaRPr>
          </a:p>
          <a:p>
            <a:pPr eaLnBrk="1" hangingPunct="1"/>
            <a:r>
              <a:rPr lang="en-US" altLang="zh-CN" dirty="0" smtClean="0">
                <a:solidFill>
                  <a:srgbClr val="000000"/>
                </a:solidFill>
              </a:rPr>
              <a:t>ZF=1</a:t>
            </a:r>
            <a:endParaRPr lang="zh-CN" altLang="en-US" dirty="0">
              <a:solidFill>
                <a:srgbClr val="000000"/>
              </a:solidFill>
            </a:endParaRPr>
          </a:p>
        </p:txBody>
      </p:sp>
    </p:spTree>
    <p:extLst>
      <p:ext uri="{BB962C8B-B14F-4D97-AF65-F5344CB8AC3E}">
        <p14:creationId xmlns:p14="http://schemas.microsoft.com/office/powerpoint/2010/main" val="788480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矩形 2"/>
          <p:cNvSpPr/>
          <p:nvPr/>
        </p:nvSpPr>
        <p:spPr>
          <a:xfrm>
            <a:off x="899592" y="1196752"/>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  </a:t>
            </a:r>
            <a:r>
              <a:rPr lang="en-US" altLang="zh-CN" sz="2800" b="1" dirty="0" smtClean="0">
                <a:solidFill>
                  <a:srgbClr val="009999"/>
                </a:solidFill>
              </a:rPr>
              <a:t>DB</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4" name="圆角矩形标注 3"/>
          <p:cNvSpPr/>
          <p:nvPr/>
        </p:nvSpPr>
        <p:spPr>
          <a:xfrm>
            <a:off x="179512" y="2636912"/>
            <a:ext cx="1440160" cy="864096"/>
          </a:xfrm>
          <a:prstGeom prst="wedgeRoundRectCallout">
            <a:avLst>
              <a:gd name="adj1" fmla="val 33063"/>
              <a:gd name="adj2" fmla="val -172523"/>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008A8A">
                    <a:lumMod val="75000"/>
                  </a:srgbClr>
                </a:solidFill>
              </a:rPr>
              <a:t>变量名</a:t>
            </a:r>
            <a:endParaRPr lang="en-US" altLang="zh-CN" sz="2400" b="1" dirty="0" smtClean="0">
              <a:solidFill>
                <a:srgbClr val="008A8A">
                  <a:lumMod val="75000"/>
                </a:srgbClr>
              </a:solidFill>
            </a:endParaRPr>
          </a:p>
          <a:p>
            <a:pPr algn="ctr" fontAlgn="base">
              <a:spcBef>
                <a:spcPct val="0"/>
              </a:spcBef>
              <a:spcAft>
                <a:spcPct val="0"/>
              </a:spcAft>
            </a:pPr>
            <a:r>
              <a:rPr lang="zh-CN" altLang="en-US" sz="2400" b="1" dirty="0" smtClean="0">
                <a:solidFill>
                  <a:srgbClr val="008A8A">
                    <a:lumMod val="75000"/>
                  </a:srgbClr>
                </a:solidFill>
              </a:rPr>
              <a:t>标识符</a:t>
            </a:r>
            <a:endParaRPr lang="zh-CN" altLang="en-US" sz="2400" b="1" dirty="0">
              <a:solidFill>
                <a:srgbClr val="008A8A">
                  <a:lumMod val="75000"/>
                </a:srgbClr>
              </a:solidFill>
            </a:endParaRPr>
          </a:p>
        </p:txBody>
      </p:sp>
      <p:sp>
        <p:nvSpPr>
          <p:cNvPr id="5" name="圆角矩形标注 4"/>
          <p:cNvSpPr/>
          <p:nvPr/>
        </p:nvSpPr>
        <p:spPr>
          <a:xfrm>
            <a:off x="915140" y="3645024"/>
            <a:ext cx="1784652" cy="1080120"/>
          </a:xfrm>
          <a:prstGeom prst="wedgeRoundRectCallout">
            <a:avLst>
              <a:gd name="adj1" fmla="val 22741"/>
              <a:gd name="adj2" fmla="val -258164"/>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1D528D"/>
                </a:solidFill>
              </a:rPr>
              <a:t>变量名</a:t>
            </a:r>
            <a:endParaRPr lang="en-US" altLang="zh-CN" sz="2400" b="1" dirty="0" smtClean="0">
              <a:solidFill>
                <a:srgbClr val="1D528D"/>
              </a:solidFill>
            </a:endParaRPr>
          </a:p>
          <a:p>
            <a:pPr algn="ctr" fontAlgn="base">
              <a:spcBef>
                <a:spcPct val="0"/>
              </a:spcBef>
              <a:spcAft>
                <a:spcPct val="0"/>
              </a:spcAft>
            </a:pPr>
            <a:r>
              <a:rPr lang="zh-CN" altLang="en-US" sz="2400" b="1" dirty="0" smtClean="0">
                <a:solidFill>
                  <a:srgbClr val="1D528D"/>
                </a:solidFill>
              </a:rPr>
              <a:t>后面不能加冒号</a:t>
            </a:r>
            <a:endParaRPr lang="zh-CN" altLang="en-US" sz="2400" b="1" dirty="0">
              <a:solidFill>
                <a:srgbClr val="1D528D"/>
              </a:solidFill>
            </a:endParaRPr>
          </a:p>
        </p:txBody>
      </p:sp>
      <p:sp>
        <p:nvSpPr>
          <p:cNvPr id="6" name="圆角矩形标注 5"/>
          <p:cNvSpPr/>
          <p:nvPr/>
        </p:nvSpPr>
        <p:spPr>
          <a:xfrm>
            <a:off x="2843808" y="2645087"/>
            <a:ext cx="2592288" cy="3240360"/>
          </a:xfrm>
          <a:prstGeom prst="wedgeRoundRectCallout">
            <a:avLst>
              <a:gd name="adj1" fmla="val -51135"/>
              <a:gd name="adj2" fmla="val -83599"/>
              <a:gd name="adj3" fmla="val 16667"/>
            </a:avLst>
          </a:prstGeom>
          <a:solidFill>
            <a:srgbClr val="ECE1C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zh-CN" altLang="en-US" sz="2400" b="1" dirty="0" smtClean="0">
                <a:solidFill>
                  <a:srgbClr val="1D528D"/>
                </a:solidFill>
              </a:rPr>
              <a:t>决定变量数据类型的关键字：</a:t>
            </a:r>
            <a:endParaRPr lang="en-US" altLang="zh-CN" sz="2400" b="1" dirty="0" smtClean="0">
              <a:solidFill>
                <a:srgbClr val="1D528D"/>
              </a:solidFill>
            </a:endParaRPr>
          </a:p>
          <a:p>
            <a:pPr algn="ctr" fontAlgn="base">
              <a:spcBef>
                <a:spcPct val="0"/>
              </a:spcBef>
              <a:spcAft>
                <a:spcPct val="0"/>
              </a:spcAft>
            </a:pPr>
            <a:r>
              <a:rPr lang="en-US" altLang="zh-CN" sz="2400" b="1" dirty="0" smtClean="0">
                <a:solidFill>
                  <a:srgbClr val="1D528D"/>
                </a:solidFill>
              </a:rPr>
              <a:t>DB(</a:t>
            </a:r>
            <a:r>
              <a:rPr lang="zh-CN" altLang="en-US" sz="2400" b="1" dirty="0" smtClean="0">
                <a:solidFill>
                  <a:srgbClr val="1D528D"/>
                </a:solidFill>
              </a:rPr>
              <a:t>字节</a:t>
            </a:r>
            <a:r>
              <a:rPr lang="en-US" altLang="zh-CN" sz="2400" b="1" dirty="0" smtClean="0">
                <a:solidFill>
                  <a:srgbClr val="1D528D"/>
                </a:solidFill>
              </a:rPr>
              <a:t>)  1</a:t>
            </a:r>
          </a:p>
          <a:p>
            <a:pPr algn="ctr" fontAlgn="base">
              <a:spcBef>
                <a:spcPct val="0"/>
              </a:spcBef>
              <a:spcAft>
                <a:spcPct val="0"/>
              </a:spcAft>
            </a:pPr>
            <a:r>
              <a:rPr lang="en-US" altLang="zh-CN" sz="2400" b="1" dirty="0" smtClean="0">
                <a:solidFill>
                  <a:srgbClr val="1D528D"/>
                </a:solidFill>
              </a:rPr>
              <a:t>DW</a:t>
            </a:r>
            <a:r>
              <a:rPr lang="zh-CN" altLang="en-US" sz="2400" b="1" dirty="0" smtClean="0">
                <a:solidFill>
                  <a:srgbClr val="1D528D"/>
                </a:solidFill>
              </a:rPr>
              <a:t>（字）</a:t>
            </a:r>
            <a:r>
              <a:rPr lang="en-US" altLang="zh-CN" sz="2400" b="1" dirty="0" smtClean="0">
                <a:solidFill>
                  <a:srgbClr val="1D528D"/>
                </a:solidFill>
              </a:rPr>
              <a:t>2</a:t>
            </a:r>
          </a:p>
          <a:p>
            <a:pPr algn="ctr" fontAlgn="base">
              <a:spcBef>
                <a:spcPct val="0"/>
              </a:spcBef>
              <a:spcAft>
                <a:spcPct val="0"/>
              </a:spcAft>
            </a:pPr>
            <a:r>
              <a:rPr lang="en-US" altLang="zh-CN" sz="2400" b="1" dirty="0" smtClean="0">
                <a:solidFill>
                  <a:srgbClr val="1D528D"/>
                </a:solidFill>
              </a:rPr>
              <a:t>DD</a:t>
            </a:r>
            <a:r>
              <a:rPr lang="zh-CN" altLang="en-US" sz="2400" b="1" dirty="0" smtClean="0">
                <a:solidFill>
                  <a:srgbClr val="1D528D"/>
                </a:solidFill>
              </a:rPr>
              <a:t>（双字）</a:t>
            </a:r>
            <a:r>
              <a:rPr lang="en-US" altLang="zh-CN" sz="2400" b="1" dirty="0" smtClean="0">
                <a:solidFill>
                  <a:srgbClr val="1D528D"/>
                </a:solidFill>
              </a:rPr>
              <a:t>4</a:t>
            </a:r>
          </a:p>
          <a:p>
            <a:pPr algn="ctr" fontAlgn="base">
              <a:spcBef>
                <a:spcPct val="0"/>
              </a:spcBef>
              <a:spcAft>
                <a:spcPct val="0"/>
              </a:spcAft>
            </a:pPr>
            <a:r>
              <a:rPr lang="en-US" altLang="zh-CN" sz="2400" b="1" dirty="0" smtClean="0">
                <a:solidFill>
                  <a:srgbClr val="1D528D"/>
                </a:solidFill>
              </a:rPr>
              <a:t>DQ</a:t>
            </a:r>
            <a:r>
              <a:rPr lang="zh-CN" altLang="en-US" sz="2400" b="1" dirty="0" smtClean="0">
                <a:solidFill>
                  <a:srgbClr val="1D528D"/>
                </a:solidFill>
              </a:rPr>
              <a:t>（长字）</a:t>
            </a:r>
            <a:r>
              <a:rPr lang="en-US" altLang="zh-CN" sz="2400" b="1" dirty="0" smtClean="0">
                <a:solidFill>
                  <a:srgbClr val="1D528D"/>
                </a:solidFill>
              </a:rPr>
              <a:t>8</a:t>
            </a:r>
          </a:p>
          <a:p>
            <a:pPr algn="ctr" fontAlgn="base">
              <a:spcBef>
                <a:spcPct val="0"/>
              </a:spcBef>
              <a:spcAft>
                <a:spcPct val="0"/>
              </a:spcAft>
            </a:pPr>
            <a:r>
              <a:rPr lang="en-US" altLang="zh-CN" sz="2400" b="1" dirty="0" smtClean="0">
                <a:solidFill>
                  <a:srgbClr val="1D528D"/>
                </a:solidFill>
              </a:rPr>
              <a:t>DT</a:t>
            </a:r>
            <a:r>
              <a:rPr lang="zh-CN" altLang="en-US" sz="2400" b="1" dirty="0" smtClean="0">
                <a:solidFill>
                  <a:srgbClr val="1D528D"/>
                </a:solidFill>
              </a:rPr>
              <a:t>（十字）</a:t>
            </a:r>
            <a:r>
              <a:rPr lang="en-US" altLang="zh-CN" sz="2400" b="1" dirty="0" smtClean="0">
                <a:solidFill>
                  <a:srgbClr val="1D528D"/>
                </a:solidFill>
              </a:rPr>
              <a:t>10</a:t>
            </a:r>
            <a:endParaRPr lang="zh-CN" altLang="en-US" sz="2400" b="1" dirty="0">
              <a:solidFill>
                <a:srgbClr val="1D528D"/>
              </a:solidFill>
            </a:endParaRPr>
          </a:p>
        </p:txBody>
      </p:sp>
      <p:sp>
        <p:nvSpPr>
          <p:cNvPr id="7" name="圆角矩形标注 6"/>
          <p:cNvSpPr/>
          <p:nvPr/>
        </p:nvSpPr>
        <p:spPr>
          <a:xfrm>
            <a:off x="6084168" y="4581128"/>
            <a:ext cx="2304256" cy="864096"/>
          </a:xfrm>
          <a:prstGeom prst="wedgeRoundRectCallout">
            <a:avLst>
              <a:gd name="adj1" fmla="val -87555"/>
              <a:gd name="adj2" fmla="val -307876"/>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008A8A">
                    <a:lumMod val="75000"/>
                  </a:srgbClr>
                </a:solidFill>
              </a:rPr>
              <a:t>变量中按顺序存储的数据</a:t>
            </a:r>
            <a:endParaRPr lang="zh-CN" altLang="en-US" sz="2400" b="1" dirty="0">
              <a:solidFill>
                <a:srgbClr val="008A8A">
                  <a:lumMod val="75000"/>
                </a:srgbClr>
              </a:solidFill>
            </a:endParaRPr>
          </a:p>
        </p:txBody>
      </p:sp>
      <p:sp>
        <p:nvSpPr>
          <p:cNvPr id="8" name="左大括号 7"/>
          <p:cNvSpPr/>
          <p:nvPr/>
        </p:nvSpPr>
        <p:spPr>
          <a:xfrm rot="16200000">
            <a:off x="4923206" y="379566"/>
            <a:ext cx="613228" cy="34368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a:solidFill>
                <a:srgbClr val="1D528D"/>
              </a:solidFill>
            </a:endParaRPr>
          </a:p>
        </p:txBody>
      </p:sp>
    </p:spTree>
    <p:extLst>
      <p:ext uri="{BB962C8B-B14F-4D97-AF65-F5344CB8AC3E}">
        <p14:creationId xmlns:p14="http://schemas.microsoft.com/office/powerpoint/2010/main" val="912534072"/>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28"/>
          <p:cNvGraphicFramePr>
            <a:graphicFrameLocks noGrp="1"/>
          </p:cNvGraphicFramePr>
          <p:nvPr>
            <p:extLst>
              <p:ext uri="{D42A27DB-BD31-4B8C-83A1-F6EECF244321}">
                <p14:modId xmlns:p14="http://schemas.microsoft.com/office/powerpoint/2010/main" val="1793070910"/>
              </p:ext>
            </p:extLst>
          </p:nvPr>
        </p:nvGraphicFramePr>
        <p:xfrm>
          <a:off x="900113" y="2546350"/>
          <a:ext cx="7010400" cy="2378075"/>
        </p:xfrm>
        <a:graphic>
          <a:graphicData uri="http://schemas.openxmlformats.org/drawingml/2006/table">
            <a:tbl>
              <a:tblPr/>
              <a:tblGrid>
                <a:gridCol w="2941638"/>
                <a:gridCol w="4068762"/>
              </a:tblGrid>
              <a:tr h="51829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助记符格式</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597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LODS  SRC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LODSB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LODSW </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(AX) ← (DS:SI)</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(SI)±2</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(AL) ← (DS:SI)</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(SI)±1 </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ext Box 29"/>
          <p:cNvSpPr txBox="1">
            <a:spLocks noChangeArrowheads="1"/>
          </p:cNvSpPr>
          <p:nvPr/>
        </p:nvSpPr>
        <p:spPr bwMode="auto">
          <a:xfrm>
            <a:off x="900113" y="1844675"/>
            <a:ext cx="5903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a:solidFill>
                  <a:srgbClr val="800000"/>
                </a:solidFill>
              </a:rPr>
              <a:t>五、字符串装入指令 </a:t>
            </a:r>
          </a:p>
        </p:txBody>
      </p:sp>
      <p:sp>
        <p:nvSpPr>
          <p:cNvPr id="5" name="矩形 4"/>
          <p:cNvSpPr/>
          <p:nvPr/>
        </p:nvSpPr>
        <p:spPr>
          <a:xfrm>
            <a:off x="251520" y="1123463"/>
            <a:ext cx="3528392" cy="5053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DF=0</a:t>
            </a:r>
            <a:r>
              <a:rPr lang="zh-CN" altLang="en-US" sz="2000" b="1" dirty="0" smtClean="0">
                <a:solidFill>
                  <a:schemeClr val="tx1"/>
                </a:solidFill>
              </a:rPr>
              <a:t>时，地址增</a:t>
            </a:r>
            <a:r>
              <a:rPr lang="en-US" altLang="zh-CN" sz="2000" b="1" dirty="0" smtClean="0">
                <a:solidFill>
                  <a:schemeClr val="tx1"/>
                </a:solidFill>
              </a:rPr>
              <a:t>1</a:t>
            </a:r>
            <a:endParaRPr lang="zh-CN" altLang="en-US" sz="2000" b="1" dirty="0">
              <a:solidFill>
                <a:schemeClr val="tx1"/>
              </a:solidFill>
            </a:endParaRPr>
          </a:p>
        </p:txBody>
      </p:sp>
      <p:sp>
        <p:nvSpPr>
          <p:cNvPr id="6" name="圆角矩形 5"/>
          <p:cNvSpPr/>
          <p:nvPr/>
        </p:nvSpPr>
        <p:spPr>
          <a:xfrm>
            <a:off x="827584" y="5085184"/>
            <a:ext cx="2952328" cy="936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下载或读出字符任务</a:t>
            </a:r>
            <a:endParaRPr lang="zh-CN" altLang="en-US" b="1" dirty="0">
              <a:solidFill>
                <a:srgbClr val="FF0000"/>
              </a:solidFill>
            </a:endParaRPr>
          </a:p>
        </p:txBody>
      </p:sp>
      <p:sp>
        <p:nvSpPr>
          <p:cNvPr id="7" name="TextBox 6"/>
          <p:cNvSpPr txBox="1"/>
          <p:nvPr/>
        </p:nvSpPr>
        <p:spPr>
          <a:xfrm>
            <a:off x="4067944" y="5391492"/>
            <a:ext cx="4752528" cy="369332"/>
          </a:xfrm>
          <a:prstGeom prst="rect">
            <a:avLst/>
          </a:prstGeom>
          <a:noFill/>
        </p:spPr>
        <p:txBody>
          <a:bodyPr wrap="square" rtlCol="0">
            <a:spAutoFit/>
          </a:bodyPr>
          <a:lstStyle/>
          <a:p>
            <a:r>
              <a:rPr lang="zh-CN" altLang="en-US" b="1" dirty="0" smtClean="0"/>
              <a:t>将字符串里的内容</a:t>
            </a:r>
            <a:r>
              <a:rPr lang="en-US" altLang="zh-CN" b="1" dirty="0" smtClean="0"/>
              <a:t>(DS:SI)</a:t>
            </a:r>
            <a:r>
              <a:rPr lang="zh-CN" altLang="en-US" b="1" dirty="0" smtClean="0"/>
              <a:t>放入</a:t>
            </a:r>
            <a:r>
              <a:rPr lang="en-US" altLang="zh-CN" b="1" dirty="0" smtClean="0"/>
              <a:t>AX</a:t>
            </a:r>
            <a:r>
              <a:rPr lang="zh-CN" altLang="en-US" b="1" dirty="0" smtClean="0"/>
              <a:t>或</a:t>
            </a:r>
            <a:r>
              <a:rPr lang="en-US" altLang="zh-CN" b="1" dirty="0" smtClean="0"/>
              <a:t>AL</a:t>
            </a:r>
            <a:endParaRPr lang="zh-CN" altLang="en-US" b="1" dirty="0"/>
          </a:p>
        </p:txBody>
      </p:sp>
    </p:spTree>
    <p:extLst>
      <p:ext uri="{BB962C8B-B14F-4D97-AF65-F5344CB8AC3E}">
        <p14:creationId xmlns:p14="http://schemas.microsoft.com/office/powerpoint/2010/main" val="190477761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5"/>
          <p:cNvSpPr txBox="1">
            <a:spLocks noChangeArrowheads="1"/>
          </p:cNvSpPr>
          <p:nvPr/>
        </p:nvSpPr>
        <p:spPr bwMode="auto">
          <a:xfrm>
            <a:off x="755650" y="2420938"/>
            <a:ext cx="770413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buClr>
                <a:srgbClr val="FF0101"/>
              </a:buClr>
              <a:buFont typeface="Wingdings" pitchFamily="2" charset="2"/>
              <a:buChar char="p"/>
            </a:pPr>
            <a:r>
              <a:rPr lang="zh-CN" altLang="en-US" sz="2800">
                <a:solidFill>
                  <a:srgbClr val="000000"/>
                </a:solidFill>
              </a:rPr>
              <a:t>字符串装入指令不影响</a:t>
            </a:r>
            <a:r>
              <a:rPr lang="en-US" altLang="zh-CN" sz="2800">
                <a:solidFill>
                  <a:srgbClr val="000000"/>
                </a:solidFill>
              </a:rPr>
              <a:t>FLAG</a:t>
            </a:r>
            <a:r>
              <a:rPr lang="zh-CN" altLang="en-US" sz="2800">
                <a:solidFill>
                  <a:srgbClr val="000000"/>
                </a:solidFill>
              </a:rPr>
              <a:t>。</a:t>
            </a:r>
          </a:p>
          <a:p>
            <a:pPr eaLnBrk="1" hangingPunct="1">
              <a:spcBef>
                <a:spcPct val="50000"/>
              </a:spcBef>
              <a:buClr>
                <a:srgbClr val="FF0101"/>
              </a:buClr>
              <a:buFont typeface="Wingdings" pitchFamily="2" charset="2"/>
              <a:buChar char="p"/>
            </a:pPr>
            <a:r>
              <a:rPr lang="zh-CN" altLang="en-US" sz="2800">
                <a:solidFill>
                  <a:srgbClr val="000000"/>
                </a:solidFill>
              </a:rPr>
              <a:t>每次执行都会从源数据区取一个值送到（</a:t>
            </a:r>
            <a:r>
              <a:rPr lang="en-US" altLang="zh-CN" sz="2800">
                <a:solidFill>
                  <a:srgbClr val="000000"/>
                </a:solidFill>
              </a:rPr>
              <a:t>AL</a:t>
            </a:r>
            <a:r>
              <a:rPr lang="zh-CN" altLang="en-US" sz="2800">
                <a:solidFill>
                  <a:srgbClr val="000000"/>
                </a:solidFill>
              </a:rPr>
              <a:t>）或（</a:t>
            </a:r>
            <a:r>
              <a:rPr lang="en-US" altLang="zh-CN" sz="2800">
                <a:solidFill>
                  <a:srgbClr val="000000"/>
                </a:solidFill>
              </a:rPr>
              <a:t>AX</a:t>
            </a:r>
            <a:r>
              <a:rPr lang="zh-CN" altLang="en-US" sz="2800">
                <a:solidFill>
                  <a:srgbClr val="000000"/>
                </a:solidFill>
              </a:rPr>
              <a:t>），重复操作意味着后面装人的内容将覆盖前面装人的内容，因此</a:t>
            </a:r>
            <a:r>
              <a:rPr lang="en-US" altLang="zh-CN" sz="2800">
                <a:solidFill>
                  <a:srgbClr val="000000"/>
                </a:solidFill>
              </a:rPr>
              <a:t>LODS</a:t>
            </a:r>
            <a:r>
              <a:rPr lang="zh-CN" altLang="en-US" sz="2800">
                <a:solidFill>
                  <a:srgbClr val="000000"/>
                </a:solidFill>
              </a:rPr>
              <a:t>指令很少与重复前缀配合使用。 </a:t>
            </a:r>
          </a:p>
        </p:txBody>
      </p:sp>
    </p:spTree>
    <p:extLst>
      <p:ext uri="{BB962C8B-B14F-4D97-AF65-F5344CB8AC3E}">
        <p14:creationId xmlns:p14="http://schemas.microsoft.com/office/powerpoint/2010/main" val="179551617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graphicFrame>
        <p:nvGraphicFramePr>
          <p:cNvPr id="3" name="Group 17"/>
          <p:cNvGraphicFramePr>
            <a:graphicFrameLocks noGrp="1"/>
          </p:cNvGraphicFramePr>
          <p:nvPr>
            <p:extLst>
              <p:ext uri="{D42A27DB-BD31-4B8C-83A1-F6EECF244321}">
                <p14:modId xmlns:p14="http://schemas.microsoft.com/office/powerpoint/2010/main" val="2275312682"/>
              </p:ext>
            </p:extLst>
          </p:nvPr>
        </p:nvGraphicFramePr>
        <p:xfrm>
          <a:off x="815181" y="2492896"/>
          <a:ext cx="7010400" cy="2378075"/>
        </p:xfrm>
        <a:graphic>
          <a:graphicData uri="http://schemas.openxmlformats.org/drawingml/2006/table">
            <a:tbl>
              <a:tblPr/>
              <a:tblGrid>
                <a:gridCol w="2941638"/>
                <a:gridCol w="4068762"/>
              </a:tblGrid>
              <a:tr h="51829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助记符格式</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1" i="0" u="none" strike="noStrike" cap="none" normalizeH="0" baseline="0" smtClean="0">
                          <a:ln>
                            <a:noFill/>
                          </a:ln>
                          <a:solidFill>
                            <a:srgbClr val="000000"/>
                          </a:solidFill>
                          <a:effectLst/>
                          <a:latin typeface="Tahoma" pitchFamily="34" charset="0"/>
                          <a:ea typeface="楷体_GB2312" pitchFamily="49" charset="-122"/>
                        </a:rPr>
                        <a:t>主要功能</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597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STOS  DST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STOSB</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smtClean="0">
                          <a:ln>
                            <a:noFill/>
                          </a:ln>
                          <a:solidFill>
                            <a:srgbClr val="000000"/>
                          </a:solidFill>
                          <a:effectLst/>
                          <a:latin typeface="楷体_GB2312" pitchFamily="49" charset="-122"/>
                          <a:ea typeface="楷体_GB2312" pitchFamily="49" charset="-122"/>
                        </a:rPr>
                        <a:t>STOSW </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(ES:DI) ←AX</a:t>
                      </a:r>
                    </a:p>
                    <a:p>
                      <a:pPr marL="0" marR="0" lvl="0" indent="0" algn="just"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DI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(DI)±2</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字节操作时：</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(ES:DI) ← (AL)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DI</a:t>
                      </a:r>
                      <a:r>
                        <a:rPr kumimoji="1" lang="zh-CN" altLang="en-US" sz="2000" b="1" i="0" u="none" strike="noStrike" cap="none" normalizeH="0" baseline="0" dirty="0" smtClean="0">
                          <a:ln>
                            <a:noFill/>
                          </a:ln>
                          <a:solidFill>
                            <a:srgbClr val="000000"/>
                          </a:solidFill>
                          <a:effectLst/>
                          <a:latin typeface="楷体_GB2312" pitchFamily="49" charset="-122"/>
                          <a:ea typeface="楷体_GB2312" pitchFamily="49" charset="-122"/>
                        </a:rPr>
                        <a:t>）← </a:t>
                      </a:r>
                      <a:r>
                        <a:rPr kumimoji="1" lang="en-US" altLang="zh-CN" sz="2000" b="1" i="0" u="none" strike="noStrike" cap="none" normalizeH="0" baseline="0" dirty="0" smtClean="0">
                          <a:ln>
                            <a:noFill/>
                          </a:ln>
                          <a:solidFill>
                            <a:srgbClr val="000000"/>
                          </a:solidFill>
                          <a:effectLst/>
                          <a:latin typeface="楷体_GB2312" pitchFamily="49" charset="-122"/>
                          <a:ea typeface="楷体_GB2312" pitchFamily="49" charset="-122"/>
                        </a:rPr>
                        <a:t>(DI)±1 </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ext Box 18"/>
          <p:cNvSpPr txBox="1">
            <a:spLocks noChangeArrowheads="1"/>
          </p:cNvSpPr>
          <p:nvPr/>
        </p:nvSpPr>
        <p:spPr bwMode="auto">
          <a:xfrm>
            <a:off x="900113" y="1628775"/>
            <a:ext cx="68405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09600" indent="-6096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3200">
                <a:solidFill>
                  <a:srgbClr val="800000"/>
                </a:solidFill>
              </a:rPr>
              <a:t>六、字符串存储指令</a:t>
            </a:r>
          </a:p>
        </p:txBody>
      </p:sp>
      <p:sp>
        <p:nvSpPr>
          <p:cNvPr id="5" name="圆角矩形 4"/>
          <p:cNvSpPr/>
          <p:nvPr/>
        </p:nvSpPr>
        <p:spPr>
          <a:xfrm>
            <a:off x="827584" y="5085184"/>
            <a:ext cx="2952328" cy="936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将字符存入字符串功能</a:t>
            </a:r>
            <a:endParaRPr lang="zh-CN" altLang="en-US" b="1" dirty="0">
              <a:solidFill>
                <a:srgbClr val="FF0000"/>
              </a:solidFill>
            </a:endParaRPr>
          </a:p>
        </p:txBody>
      </p:sp>
      <p:sp>
        <p:nvSpPr>
          <p:cNvPr id="6" name="TextBox 5"/>
          <p:cNvSpPr txBox="1"/>
          <p:nvPr/>
        </p:nvSpPr>
        <p:spPr>
          <a:xfrm>
            <a:off x="4067944" y="5391492"/>
            <a:ext cx="4752528" cy="369332"/>
          </a:xfrm>
          <a:prstGeom prst="rect">
            <a:avLst/>
          </a:prstGeom>
          <a:noFill/>
        </p:spPr>
        <p:txBody>
          <a:bodyPr wrap="square" rtlCol="0">
            <a:spAutoFit/>
          </a:bodyPr>
          <a:lstStyle/>
          <a:p>
            <a:r>
              <a:rPr lang="zh-CN" altLang="en-US" b="1" dirty="0" smtClean="0"/>
              <a:t>将</a:t>
            </a:r>
            <a:r>
              <a:rPr lang="en-US" altLang="zh-CN" b="1" dirty="0"/>
              <a:t>AX</a:t>
            </a:r>
            <a:r>
              <a:rPr lang="zh-CN" altLang="en-US" b="1" dirty="0"/>
              <a:t>或</a:t>
            </a:r>
            <a:r>
              <a:rPr lang="en-US" altLang="zh-CN" b="1" dirty="0" smtClean="0"/>
              <a:t>AL</a:t>
            </a:r>
            <a:r>
              <a:rPr lang="zh-CN" altLang="en-US" b="1" dirty="0" smtClean="0"/>
              <a:t>里的内容放入字符串</a:t>
            </a:r>
            <a:r>
              <a:rPr lang="en-US" altLang="zh-CN" b="1" dirty="0" smtClean="0"/>
              <a:t>(ES:DI</a:t>
            </a:r>
            <a:r>
              <a:rPr lang="en-US" altLang="zh-CN" b="1" dirty="0"/>
              <a:t>)</a:t>
            </a:r>
            <a:endParaRPr lang="zh-CN" altLang="en-US" b="1" dirty="0"/>
          </a:p>
        </p:txBody>
      </p:sp>
    </p:spTree>
    <p:extLst>
      <p:ext uri="{BB962C8B-B14F-4D97-AF65-F5344CB8AC3E}">
        <p14:creationId xmlns:p14="http://schemas.microsoft.com/office/powerpoint/2010/main" val="1569596946"/>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900113" y="1989138"/>
            <a:ext cx="7272337" cy="28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buClr>
                <a:srgbClr val="FF0101"/>
              </a:buClr>
              <a:buFont typeface="Wingdings" pitchFamily="2" charset="2"/>
              <a:buChar char="p"/>
            </a:pPr>
            <a:r>
              <a:rPr lang="zh-CN" altLang="en-US" sz="2800">
                <a:solidFill>
                  <a:srgbClr val="000000"/>
                </a:solidFill>
              </a:rPr>
              <a:t>字符串存储指令不影响</a:t>
            </a:r>
            <a:r>
              <a:rPr lang="en-US" altLang="zh-CN" sz="2800">
                <a:solidFill>
                  <a:srgbClr val="000000"/>
                </a:solidFill>
              </a:rPr>
              <a:t>FLAG</a:t>
            </a:r>
            <a:r>
              <a:rPr lang="zh-CN" altLang="en-US" sz="2800">
                <a:solidFill>
                  <a:srgbClr val="000000"/>
                </a:solidFill>
              </a:rPr>
              <a:t>。</a:t>
            </a:r>
          </a:p>
          <a:p>
            <a:pPr eaLnBrk="1" hangingPunct="1">
              <a:spcBef>
                <a:spcPct val="50000"/>
              </a:spcBef>
              <a:buClr>
                <a:srgbClr val="FF0101"/>
              </a:buClr>
              <a:buFont typeface="Wingdings" pitchFamily="2" charset="2"/>
              <a:buChar char="p"/>
            </a:pPr>
            <a:r>
              <a:rPr lang="zh-CN" altLang="en-US" sz="2800">
                <a:solidFill>
                  <a:srgbClr val="000000"/>
                </a:solidFill>
              </a:rPr>
              <a:t>每次执行都会将（</a:t>
            </a:r>
            <a:r>
              <a:rPr lang="en-US" altLang="zh-CN" sz="2800">
                <a:solidFill>
                  <a:srgbClr val="000000"/>
                </a:solidFill>
              </a:rPr>
              <a:t>AL</a:t>
            </a:r>
            <a:r>
              <a:rPr lang="zh-CN" altLang="en-US" sz="2800">
                <a:solidFill>
                  <a:srgbClr val="000000"/>
                </a:solidFill>
              </a:rPr>
              <a:t>）或（</a:t>
            </a:r>
            <a:r>
              <a:rPr lang="en-US" altLang="zh-CN" sz="2800">
                <a:solidFill>
                  <a:srgbClr val="000000"/>
                </a:solidFill>
              </a:rPr>
              <a:t>AX</a:t>
            </a:r>
            <a:r>
              <a:rPr lang="zh-CN" altLang="en-US" sz="2800">
                <a:solidFill>
                  <a:srgbClr val="000000"/>
                </a:solidFill>
              </a:rPr>
              <a:t>）的值存储到目的数据区中，重复操作意味着对整个数据区置入相同的值，因此</a:t>
            </a:r>
            <a:r>
              <a:rPr lang="en-US" altLang="zh-CN" sz="2800">
                <a:solidFill>
                  <a:srgbClr val="000000"/>
                </a:solidFill>
              </a:rPr>
              <a:t>STOS</a:t>
            </a:r>
            <a:r>
              <a:rPr lang="zh-CN" altLang="en-US" sz="2800">
                <a:solidFill>
                  <a:srgbClr val="000000"/>
                </a:solidFill>
              </a:rPr>
              <a:t>指令经常与</a:t>
            </a:r>
            <a:r>
              <a:rPr lang="en-US" altLang="zh-CN" sz="2800">
                <a:solidFill>
                  <a:srgbClr val="000000"/>
                </a:solidFill>
              </a:rPr>
              <a:t>RET</a:t>
            </a:r>
            <a:r>
              <a:rPr lang="zh-CN" altLang="en-US" sz="2800">
                <a:solidFill>
                  <a:srgbClr val="000000"/>
                </a:solidFill>
              </a:rPr>
              <a:t>前缀配合使用，表示将指定的数据区域进行清零或置入同一个初值。</a:t>
            </a:r>
          </a:p>
        </p:txBody>
      </p:sp>
    </p:spTree>
    <p:extLst>
      <p:ext uri="{BB962C8B-B14F-4D97-AF65-F5344CB8AC3E}">
        <p14:creationId xmlns:p14="http://schemas.microsoft.com/office/powerpoint/2010/main" val="3889725850"/>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4"/>
          <p:cNvSpPr txBox="1">
            <a:spLocks noChangeArrowheads="1"/>
          </p:cNvSpPr>
          <p:nvPr/>
        </p:nvSpPr>
        <p:spPr bwMode="auto">
          <a:xfrm>
            <a:off x="1116013" y="1628775"/>
            <a:ext cx="712787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3.39  </a:t>
            </a:r>
            <a:r>
              <a:rPr lang="zh-CN" altLang="en-US" sz="2800" dirty="0">
                <a:solidFill>
                  <a:srgbClr val="000000"/>
                </a:solidFill>
              </a:rPr>
              <a:t>对字型缓冲区</a:t>
            </a:r>
            <a:r>
              <a:rPr lang="en-US" altLang="zh-CN" sz="2800" dirty="0">
                <a:solidFill>
                  <a:srgbClr val="000000"/>
                </a:solidFill>
              </a:rPr>
              <a:t>BUFFER1</a:t>
            </a:r>
            <a:r>
              <a:rPr lang="zh-CN" altLang="en-US" sz="2800" dirty="0">
                <a:solidFill>
                  <a:srgbClr val="000000"/>
                </a:solidFill>
              </a:rPr>
              <a:t>（长度为</a:t>
            </a:r>
            <a:r>
              <a:rPr lang="en-US" altLang="zh-CN" sz="2800" dirty="0">
                <a:solidFill>
                  <a:srgbClr val="000000"/>
                </a:solidFill>
              </a:rPr>
              <a:t>200</a:t>
            </a:r>
            <a:r>
              <a:rPr lang="zh-CN" altLang="en-US" sz="2800" dirty="0">
                <a:solidFill>
                  <a:srgbClr val="000000"/>
                </a:solidFill>
              </a:rPr>
              <a:t>）进行清零，对字节型缓冲区</a:t>
            </a:r>
            <a:r>
              <a:rPr lang="en-US" altLang="zh-CN" sz="2800" dirty="0">
                <a:solidFill>
                  <a:srgbClr val="000000"/>
                </a:solidFill>
              </a:rPr>
              <a:t>BUFFER2</a:t>
            </a:r>
            <a:r>
              <a:rPr lang="zh-CN" altLang="en-US" sz="2800" dirty="0">
                <a:solidFill>
                  <a:srgbClr val="000000"/>
                </a:solidFill>
              </a:rPr>
              <a:t>（长度为</a:t>
            </a:r>
            <a:r>
              <a:rPr lang="en-US" altLang="zh-CN" sz="2800" dirty="0">
                <a:solidFill>
                  <a:srgbClr val="000000"/>
                </a:solidFill>
              </a:rPr>
              <a:t>256</a:t>
            </a:r>
            <a:r>
              <a:rPr lang="zh-CN" altLang="en-US" sz="2800" dirty="0">
                <a:solidFill>
                  <a:srgbClr val="000000"/>
                </a:solidFill>
              </a:rPr>
              <a:t>）置入初值</a:t>
            </a:r>
            <a:r>
              <a:rPr lang="en-US" altLang="zh-CN" sz="2800" dirty="0">
                <a:solidFill>
                  <a:srgbClr val="000000"/>
                </a:solidFill>
              </a:rPr>
              <a:t>55H</a:t>
            </a:r>
            <a:r>
              <a:rPr lang="zh-CN" altLang="en-US" sz="2800" dirty="0">
                <a:solidFill>
                  <a:srgbClr val="000000"/>
                </a:solidFill>
              </a:rPr>
              <a:t>。</a:t>
            </a:r>
          </a:p>
          <a:p>
            <a:pPr eaLnBrk="1" hangingPunct="1"/>
            <a:r>
              <a:rPr lang="zh-CN" altLang="en-US" dirty="0"/>
              <a:t>解：</a:t>
            </a:r>
            <a:r>
              <a:rPr lang="zh-CN" altLang="en-US" sz="2800" dirty="0">
                <a:solidFill>
                  <a:srgbClr val="000000"/>
                </a:solidFill>
              </a:rPr>
              <a:t>设在数据段中已经定义好缓冲区</a:t>
            </a:r>
            <a:r>
              <a:rPr lang="en-US" altLang="zh-CN" sz="2800" dirty="0">
                <a:solidFill>
                  <a:srgbClr val="000000"/>
                </a:solidFill>
              </a:rPr>
              <a:t>BUFFER1</a:t>
            </a:r>
            <a:r>
              <a:rPr lang="zh-CN" altLang="en-US" sz="2800" dirty="0">
                <a:solidFill>
                  <a:srgbClr val="000000"/>
                </a:solidFill>
              </a:rPr>
              <a:t>和</a:t>
            </a:r>
            <a:r>
              <a:rPr lang="en-US" altLang="zh-CN" sz="2800" dirty="0">
                <a:solidFill>
                  <a:srgbClr val="000000"/>
                </a:solidFill>
              </a:rPr>
              <a:t>BUFFER2</a:t>
            </a:r>
            <a:r>
              <a:rPr lang="zh-CN" altLang="en-US" sz="2800" dirty="0">
                <a:solidFill>
                  <a:srgbClr val="000000"/>
                </a:solidFill>
              </a:rPr>
              <a:t>，并让</a:t>
            </a:r>
            <a:r>
              <a:rPr lang="en-US" altLang="zh-CN" sz="2800" dirty="0">
                <a:solidFill>
                  <a:srgbClr val="000000"/>
                </a:solidFill>
              </a:rPr>
              <a:t>ES</a:t>
            </a:r>
            <a:r>
              <a:rPr lang="zh-CN" altLang="en-US" sz="2800" dirty="0">
                <a:solidFill>
                  <a:srgbClr val="000000"/>
                </a:solidFill>
              </a:rPr>
              <a:t>执行该数据段，则可以设计汇编语言程序：</a:t>
            </a:r>
          </a:p>
        </p:txBody>
      </p:sp>
    </p:spTree>
    <p:extLst>
      <p:ext uri="{BB962C8B-B14F-4D97-AF65-F5344CB8AC3E}">
        <p14:creationId xmlns:p14="http://schemas.microsoft.com/office/powerpoint/2010/main" val="3248922916"/>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Text Box 3"/>
          <p:cNvSpPr txBox="1">
            <a:spLocks noChangeArrowheads="1"/>
          </p:cNvSpPr>
          <p:nvPr/>
        </p:nvSpPr>
        <p:spPr bwMode="auto">
          <a:xfrm>
            <a:off x="684213" y="1268760"/>
            <a:ext cx="770413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r>
              <a:rPr lang="en-US" altLang="zh-CN" sz="3600" dirty="0" smtClean="0"/>
              <a:t>CLD</a:t>
            </a:r>
          </a:p>
          <a:p>
            <a:pPr eaLnBrk="1" hangingPunct="1"/>
            <a:r>
              <a:rPr lang="en-US" altLang="zh-CN" sz="3600" dirty="0" smtClean="0"/>
              <a:t>LEA</a:t>
            </a:r>
            <a:r>
              <a:rPr lang="en-US" altLang="zh-CN" sz="3600" dirty="0"/>
              <a:t>		DI,BUFFER1</a:t>
            </a:r>
          </a:p>
          <a:p>
            <a:pPr eaLnBrk="1" hangingPunct="1"/>
            <a:r>
              <a:rPr lang="en-US" altLang="zh-CN" sz="3600" dirty="0"/>
              <a:t>MOV 	CX,200</a:t>
            </a:r>
          </a:p>
          <a:p>
            <a:pPr eaLnBrk="1" hangingPunct="1"/>
            <a:r>
              <a:rPr lang="en-US" altLang="zh-CN" sz="3600" dirty="0"/>
              <a:t>XOR 	AL,AL</a:t>
            </a:r>
          </a:p>
          <a:p>
            <a:pPr eaLnBrk="1" hangingPunct="1"/>
            <a:r>
              <a:rPr lang="en-US" altLang="zh-CN" sz="3600" dirty="0"/>
              <a:t>REP		STOSW</a:t>
            </a:r>
          </a:p>
          <a:p>
            <a:pPr eaLnBrk="1" hangingPunct="1"/>
            <a:r>
              <a:rPr lang="en-US" altLang="zh-CN" sz="3600" dirty="0"/>
              <a:t>LEA		DI,BUFFER2</a:t>
            </a:r>
          </a:p>
          <a:p>
            <a:pPr eaLnBrk="1" hangingPunct="1"/>
            <a:r>
              <a:rPr lang="en-US" altLang="zh-CN" sz="3600" dirty="0"/>
              <a:t>MOV 	CX,256</a:t>
            </a:r>
          </a:p>
          <a:p>
            <a:pPr eaLnBrk="1" hangingPunct="1"/>
            <a:r>
              <a:rPr lang="en-US" altLang="zh-CN" sz="3600" dirty="0"/>
              <a:t>MOV		AL,55H</a:t>
            </a:r>
          </a:p>
          <a:p>
            <a:pPr eaLnBrk="1" hangingPunct="1"/>
            <a:r>
              <a:rPr lang="en-US" altLang="zh-CN" sz="3600" dirty="0"/>
              <a:t>REP		STOSB </a:t>
            </a:r>
          </a:p>
        </p:txBody>
      </p:sp>
    </p:spTree>
    <p:extLst>
      <p:ext uri="{BB962C8B-B14F-4D97-AF65-F5344CB8AC3E}">
        <p14:creationId xmlns:p14="http://schemas.microsoft.com/office/powerpoint/2010/main" val="1875408965"/>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117018664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24612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的指令系统</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83522" y="3838178"/>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283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691680" y="1412776"/>
            <a:ext cx="6248400" cy="4537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C0C0C0"/>
                  </a:outerShdw>
                </a:effectLst>
                <a:latin typeface="+mn-lt"/>
                <a:ea typeface="+mn-ea"/>
              </a:defRPr>
            </a:lvl9pPr>
          </a:lstStyle>
          <a:p>
            <a:r>
              <a:rPr lang="zh-CN" altLang="en-US" sz="3600" b="1" dirty="0"/>
              <a:t>数据传送指令</a:t>
            </a:r>
          </a:p>
          <a:p>
            <a:r>
              <a:rPr lang="zh-CN" altLang="en-US" sz="3600" b="1" dirty="0"/>
              <a:t>算术运算指令</a:t>
            </a:r>
          </a:p>
          <a:p>
            <a:r>
              <a:rPr lang="zh-CN" altLang="en-US" sz="3600" b="1" dirty="0"/>
              <a:t>逻辑运算、移位、循环指令</a:t>
            </a:r>
          </a:p>
          <a:p>
            <a:r>
              <a:rPr lang="zh-CN" altLang="en-US" sz="3600" b="1" dirty="0"/>
              <a:t>串操作指令</a:t>
            </a:r>
          </a:p>
          <a:p>
            <a:r>
              <a:rPr lang="zh-CN" altLang="en-US" sz="3600" b="1" dirty="0"/>
              <a:t>控制转移指令</a:t>
            </a:r>
          </a:p>
          <a:p>
            <a:r>
              <a:rPr lang="zh-CN" altLang="en-US" sz="3600" b="1" dirty="0"/>
              <a:t>处理器控制指令</a:t>
            </a:r>
          </a:p>
        </p:txBody>
      </p:sp>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5" name="矩形 4"/>
          <p:cNvSpPr/>
          <p:nvPr/>
        </p:nvSpPr>
        <p:spPr>
          <a:xfrm>
            <a:off x="1691680" y="4653136"/>
            <a:ext cx="3807848"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2987824" y="5386620"/>
            <a:ext cx="4572000" cy="1126462"/>
          </a:xfrm>
          <a:prstGeom prst="rect">
            <a:avLst/>
          </a:prstGeom>
        </p:spPr>
        <p:txBody>
          <a:bodyPr>
            <a:spAutoFit/>
          </a:bodyPr>
          <a:lstStyle/>
          <a:p>
            <a:pPr marL="990600" lvl="1" indent="-533400">
              <a:lnSpc>
                <a:spcPct val="80000"/>
              </a:lnSpc>
              <a:spcBef>
                <a:spcPct val="20000"/>
              </a:spcBef>
              <a:buClr>
                <a:schemeClr val="tx1"/>
              </a:buClr>
              <a:buSzPct val="60000"/>
              <a:buFont typeface="Wingdings" pitchFamily="2" charset="2"/>
              <a:buAutoNum type="arabicPeriod" startAt="9"/>
            </a:pPr>
            <a:r>
              <a:rPr lang="en-US" altLang="zh-CN" sz="2400" b="1" dirty="0">
                <a:solidFill>
                  <a:srgbClr val="FF0000"/>
                </a:solidFill>
                <a:latin typeface="Tahoma" pitchFamily="34" charset="0"/>
                <a:ea typeface="宋体" charset="-122"/>
              </a:rPr>
              <a:t>I/O</a:t>
            </a:r>
            <a:r>
              <a:rPr lang="zh-CN" altLang="en-US" sz="2400" b="1" dirty="0">
                <a:solidFill>
                  <a:srgbClr val="FF0000"/>
                </a:solidFill>
                <a:latin typeface="Tahoma" pitchFamily="34" charset="0"/>
                <a:ea typeface="宋体" charset="-122"/>
              </a:rPr>
              <a:t>输入输出指令</a:t>
            </a:r>
          </a:p>
          <a:p>
            <a:pPr marL="990600" lvl="1" indent="-533400">
              <a:lnSpc>
                <a:spcPct val="80000"/>
              </a:lnSpc>
              <a:spcBef>
                <a:spcPct val="20000"/>
              </a:spcBef>
              <a:buClr>
                <a:schemeClr val="tx1"/>
              </a:buClr>
              <a:buSzPct val="60000"/>
              <a:buFont typeface="Wingdings" pitchFamily="2" charset="2"/>
              <a:buAutoNum type="arabicPeriod" startAt="9"/>
            </a:pPr>
            <a:r>
              <a:rPr lang="zh-CN" altLang="en-US" sz="2400" b="1" dirty="0">
                <a:solidFill>
                  <a:srgbClr val="FF0000"/>
                </a:solidFill>
                <a:latin typeface="Tahoma" pitchFamily="34" charset="0"/>
                <a:ea typeface="宋体" charset="-122"/>
              </a:rPr>
              <a:t>其它指令</a:t>
            </a:r>
          </a:p>
          <a:p>
            <a:pPr marL="990600" lvl="1" indent="-533400">
              <a:lnSpc>
                <a:spcPct val="80000"/>
              </a:lnSpc>
              <a:spcBef>
                <a:spcPct val="20000"/>
              </a:spcBef>
              <a:buClr>
                <a:schemeClr val="tx1"/>
              </a:buClr>
              <a:buSzPct val="60000"/>
              <a:buFont typeface="Wingdings" pitchFamily="2" charset="2"/>
              <a:buAutoNum type="arabicPeriod" startAt="9"/>
            </a:pPr>
            <a:r>
              <a:rPr lang="zh-CN" altLang="en-US" sz="2400" b="1" dirty="0">
                <a:solidFill>
                  <a:srgbClr val="FF0000"/>
                </a:solidFill>
                <a:latin typeface="Tahoma" pitchFamily="34" charset="0"/>
                <a:ea typeface="宋体" charset="-122"/>
              </a:rPr>
              <a:t>宏指令</a:t>
            </a:r>
            <a:endParaRPr lang="zh-CN" altLang="en-US" sz="2000" b="1" dirty="0">
              <a:solidFill>
                <a:srgbClr val="FF0000"/>
              </a:solidFill>
              <a:latin typeface="Tahoma" pitchFamily="34" charset="0"/>
              <a:ea typeface="宋体" charset="-122"/>
            </a:endParaRPr>
          </a:p>
        </p:txBody>
      </p:sp>
    </p:spTree>
    <p:extLst>
      <p:ext uri="{BB962C8B-B14F-4D97-AF65-F5344CB8AC3E}">
        <p14:creationId xmlns:p14="http://schemas.microsoft.com/office/powerpoint/2010/main" val="3107690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4" name="TextBox 3"/>
          <p:cNvSpPr txBox="1"/>
          <p:nvPr/>
        </p:nvSpPr>
        <p:spPr>
          <a:xfrm>
            <a:off x="683568" y="1340768"/>
            <a:ext cx="6984776"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华文琥珀" pitchFamily="2" charset="-122"/>
                <a:ea typeface="华文琥珀" pitchFamily="2" charset="-122"/>
              </a:rPr>
              <a:t>什么是 </a:t>
            </a:r>
            <a:r>
              <a:rPr lang="zh-CN" altLang="en-US" sz="3200" b="1" dirty="0">
                <a:solidFill>
                  <a:srgbClr val="FF0000"/>
                </a:solidFill>
                <a:latin typeface="华文琥珀" pitchFamily="2" charset="-122"/>
                <a:ea typeface="华文琥珀" pitchFamily="2" charset="-122"/>
              </a:rPr>
              <a:t>机器语</a:t>
            </a:r>
            <a:r>
              <a:rPr lang="zh-CN" altLang="en-US" sz="3200" b="1" dirty="0" smtClean="0">
                <a:solidFill>
                  <a:srgbClr val="FF0000"/>
                </a:solidFill>
                <a:latin typeface="华文琥珀" pitchFamily="2" charset="-122"/>
                <a:ea typeface="华文琥珀" pitchFamily="2" charset="-122"/>
              </a:rPr>
              <a:t>言</a:t>
            </a:r>
            <a:r>
              <a:rPr lang="zh-CN" altLang="en-US" sz="3200" b="1" dirty="0" smtClean="0">
                <a:solidFill>
                  <a:srgbClr val="1D528D"/>
                </a:solidFill>
                <a:latin typeface="华文琥珀" pitchFamily="2" charset="-122"/>
                <a:ea typeface="华文琥珀" pitchFamily="2" charset="-122"/>
              </a:rPr>
              <a:t> ？</a:t>
            </a:r>
            <a:endParaRPr lang="zh-CN" altLang="en-US" sz="3200" b="1" dirty="0">
              <a:solidFill>
                <a:srgbClr val="1D528D"/>
              </a:solidFill>
              <a:latin typeface="华文琥珀" pitchFamily="2" charset="-122"/>
              <a:ea typeface="华文琥珀" pitchFamily="2" charset="-122"/>
            </a:endParaRPr>
          </a:p>
        </p:txBody>
      </p:sp>
      <p:sp>
        <p:nvSpPr>
          <p:cNvPr id="5" name="TextBox 4"/>
          <p:cNvSpPr txBox="1"/>
          <p:nvPr/>
        </p:nvSpPr>
        <p:spPr>
          <a:xfrm>
            <a:off x="827584" y="1955610"/>
            <a:ext cx="7920880"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1D528D"/>
                </a:solidFill>
                <a:latin typeface="Arial" charset="0"/>
              </a:rPr>
              <a:t>人向机器发送号令，让机器能读懂的语言</a:t>
            </a:r>
            <a:endParaRPr lang="zh-CN" altLang="en-US" sz="3200" b="1" dirty="0">
              <a:solidFill>
                <a:srgbClr val="1D528D"/>
              </a:solidFill>
              <a:latin typeface="Arial" charset="0"/>
            </a:endParaRPr>
          </a:p>
        </p:txBody>
      </p:sp>
      <p:sp>
        <p:nvSpPr>
          <p:cNvPr id="6" name="TextBox 5"/>
          <p:cNvSpPr txBox="1"/>
          <p:nvPr/>
        </p:nvSpPr>
        <p:spPr>
          <a:xfrm>
            <a:off x="683643" y="2708920"/>
            <a:ext cx="6984776"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FF0000"/>
                </a:solidFill>
                <a:latin typeface="华文琥珀" pitchFamily="2" charset="-122"/>
                <a:ea typeface="华文琥珀" pitchFamily="2" charset="-122"/>
              </a:rPr>
              <a:t>机器</a:t>
            </a:r>
            <a:r>
              <a:rPr lang="zh-CN" altLang="en-US" sz="3200" b="1" dirty="0">
                <a:solidFill>
                  <a:srgbClr val="1D528D"/>
                </a:solidFill>
                <a:latin typeface="华文琥珀" pitchFamily="2" charset="-122"/>
                <a:ea typeface="华文琥珀" pitchFamily="2" charset="-122"/>
              </a:rPr>
              <a:t>能读懂什么</a:t>
            </a:r>
            <a:r>
              <a:rPr lang="zh-CN" altLang="en-US" sz="3200" b="1" dirty="0" smtClean="0">
                <a:solidFill>
                  <a:srgbClr val="FF0000"/>
                </a:solidFill>
                <a:latin typeface="华文琥珀" pitchFamily="2" charset="-122"/>
                <a:ea typeface="华文琥珀" pitchFamily="2" charset="-122"/>
              </a:rPr>
              <a:t>语言</a:t>
            </a:r>
            <a:r>
              <a:rPr lang="zh-CN" altLang="en-US" sz="3200" b="1" dirty="0" smtClean="0">
                <a:solidFill>
                  <a:srgbClr val="1D528D"/>
                </a:solidFill>
                <a:latin typeface="华文琥珀" pitchFamily="2" charset="-122"/>
                <a:ea typeface="华文琥珀" pitchFamily="2" charset="-122"/>
              </a:rPr>
              <a:t> ？</a:t>
            </a:r>
            <a:endParaRPr lang="zh-CN" altLang="en-US" sz="3200" b="1" dirty="0">
              <a:solidFill>
                <a:srgbClr val="1D528D"/>
              </a:solidFill>
              <a:latin typeface="华文琥珀" pitchFamily="2" charset="-122"/>
              <a:ea typeface="华文琥珀" pitchFamily="2" charset="-122"/>
            </a:endParaRPr>
          </a:p>
        </p:txBody>
      </p:sp>
      <p:sp>
        <p:nvSpPr>
          <p:cNvPr id="7" name="TextBox 6"/>
          <p:cNvSpPr txBox="1"/>
          <p:nvPr/>
        </p:nvSpPr>
        <p:spPr>
          <a:xfrm>
            <a:off x="2051720" y="3493272"/>
            <a:ext cx="5184576" cy="584775"/>
          </a:xfrm>
          <a:prstGeom prst="rect">
            <a:avLst/>
          </a:prstGeom>
          <a:noFill/>
        </p:spPr>
        <p:txBody>
          <a:bodyPr wrap="square" rtlCol="0">
            <a:spAutoFit/>
          </a:bodyPr>
          <a:lstStyle/>
          <a:p>
            <a:pPr fontAlgn="base">
              <a:spcBef>
                <a:spcPct val="0"/>
              </a:spcBef>
              <a:spcAft>
                <a:spcPct val="0"/>
              </a:spcAft>
            </a:pPr>
            <a:r>
              <a:rPr lang="en-US" altLang="zh-CN" sz="3200" dirty="0" smtClean="0">
                <a:solidFill>
                  <a:srgbClr val="1D528D"/>
                </a:solidFill>
                <a:latin typeface="华文琥珀" pitchFamily="2" charset="-122"/>
                <a:ea typeface="华文琥珀" pitchFamily="2" charset="-122"/>
              </a:rPr>
              <a:t>01011101100010100…….</a:t>
            </a:r>
            <a:endParaRPr lang="zh-CN" altLang="en-US" sz="3200" dirty="0">
              <a:solidFill>
                <a:srgbClr val="1D528D"/>
              </a:solidFill>
              <a:latin typeface="华文琥珀" pitchFamily="2" charset="-122"/>
              <a:ea typeface="华文琥珀" pitchFamily="2" charset="-122"/>
            </a:endParaRPr>
          </a:p>
        </p:txBody>
      </p:sp>
      <p:grpSp>
        <p:nvGrpSpPr>
          <p:cNvPr id="8" name="Group 28"/>
          <p:cNvGrpSpPr>
            <a:grpSpLocks/>
          </p:cNvGrpSpPr>
          <p:nvPr/>
        </p:nvGrpSpPr>
        <p:grpSpPr bwMode="auto">
          <a:xfrm>
            <a:off x="1497301" y="4701542"/>
            <a:ext cx="2124076" cy="904876"/>
            <a:chOff x="432" y="1632"/>
            <a:chExt cx="1338" cy="570"/>
          </a:xfrm>
        </p:grpSpPr>
        <p:sp>
          <p:nvSpPr>
            <p:cNvPr id="9" name="Rectangle 11"/>
            <p:cNvSpPr>
              <a:spLocks noChangeArrowheads="1"/>
            </p:cNvSpPr>
            <p:nvPr/>
          </p:nvSpPr>
          <p:spPr bwMode="auto">
            <a:xfrm>
              <a:off x="478" y="1632"/>
              <a:ext cx="12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smtClean="0">
                  <a:solidFill>
                    <a:srgbClr val="000000"/>
                  </a:solidFill>
                  <a:latin typeface="Arial" charset="0"/>
                </a:rPr>
                <a:t>10110000B</a:t>
              </a:r>
              <a:endParaRPr lang="en-US" altLang="zh-CN" sz="2800" b="1" dirty="0">
                <a:solidFill>
                  <a:srgbClr val="000000"/>
                </a:solidFill>
                <a:latin typeface="Arial" charset="0"/>
              </a:endParaRPr>
            </a:p>
          </p:txBody>
        </p:sp>
        <p:sp>
          <p:nvSpPr>
            <p:cNvPr id="10" name="AutoShape 12"/>
            <p:cNvSpPr>
              <a:spLocks/>
            </p:cNvSpPr>
            <p:nvPr/>
          </p:nvSpPr>
          <p:spPr bwMode="auto">
            <a:xfrm>
              <a:off x="432" y="1728"/>
              <a:ext cx="94" cy="384"/>
            </a:xfrm>
            <a:prstGeom prst="leftBrace">
              <a:avLst>
                <a:gd name="adj1" fmla="val 34043"/>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1" name="Rectangle 14"/>
            <p:cNvSpPr>
              <a:spLocks noChangeArrowheads="1"/>
            </p:cNvSpPr>
            <p:nvPr/>
          </p:nvSpPr>
          <p:spPr bwMode="auto">
            <a:xfrm>
              <a:off x="480" y="1872"/>
              <a:ext cx="12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smtClean="0">
                  <a:solidFill>
                    <a:srgbClr val="000000"/>
                  </a:solidFill>
                  <a:latin typeface="Arial" charset="0"/>
                </a:rPr>
                <a:t>00010010B</a:t>
              </a:r>
              <a:endParaRPr lang="en-US" altLang="zh-CN" sz="2800" b="1" dirty="0">
                <a:solidFill>
                  <a:srgbClr val="000000"/>
                </a:solidFill>
                <a:latin typeface="Arial" charset="0"/>
              </a:endParaRPr>
            </a:p>
          </p:txBody>
        </p:sp>
      </p:grpSp>
      <p:sp>
        <p:nvSpPr>
          <p:cNvPr id="12" name="Rectangle 18"/>
          <p:cNvSpPr>
            <a:spLocks noChangeArrowheads="1"/>
          </p:cNvSpPr>
          <p:nvPr/>
        </p:nvSpPr>
        <p:spPr bwMode="auto">
          <a:xfrm>
            <a:off x="3750213" y="4947200"/>
            <a:ext cx="4080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dirty="0" smtClean="0">
                <a:solidFill>
                  <a:srgbClr val="000000"/>
                </a:solidFill>
                <a:latin typeface="Arial" charset="0"/>
              </a:rPr>
              <a:t>;</a:t>
            </a:r>
            <a:r>
              <a:rPr lang="zh-CN" altLang="en-US" sz="2400" b="1" dirty="0" smtClean="0">
                <a:solidFill>
                  <a:srgbClr val="000000"/>
                </a:solidFill>
                <a:latin typeface="Arial" charset="0"/>
              </a:rPr>
              <a:t> 告诉</a:t>
            </a:r>
            <a:r>
              <a:rPr lang="en-US" altLang="zh-CN" sz="2400" b="1" dirty="0">
                <a:solidFill>
                  <a:srgbClr val="000000"/>
                </a:solidFill>
                <a:latin typeface="Arial" charset="0"/>
              </a:rPr>
              <a:t>CPU</a:t>
            </a:r>
            <a:r>
              <a:rPr lang="zh-CN" altLang="en-US" sz="2400" b="1" dirty="0">
                <a:solidFill>
                  <a:srgbClr val="000000"/>
                </a:solidFill>
                <a:latin typeface="Arial" charset="0"/>
              </a:rPr>
              <a:t>将</a:t>
            </a:r>
            <a:r>
              <a:rPr lang="en-US" altLang="zh-CN" sz="2400" b="1" dirty="0">
                <a:solidFill>
                  <a:srgbClr val="000000"/>
                </a:solidFill>
                <a:latin typeface="Arial" charset="0"/>
              </a:rPr>
              <a:t>AL   </a:t>
            </a:r>
            <a:r>
              <a:rPr lang="en-US" altLang="zh-CN" sz="2400" b="1" dirty="0" smtClean="0">
                <a:solidFill>
                  <a:srgbClr val="000000"/>
                </a:solidFill>
                <a:latin typeface="Arial" charset="0"/>
              </a:rPr>
              <a:t>       12H</a:t>
            </a:r>
            <a:r>
              <a:rPr lang="zh-CN" altLang="en-US" sz="2400" b="1" dirty="0">
                <a:solidFill>
                  <a:srgbClr val="000000"/>
                </a:solidFill>
                <a:latin typeface="Arial" charset="0"/>
              </a:rPr>
              <a:t>。</a:t>
            </a:r>
          </a:p>
        </p:txBody>
      </p:sp>
      <p:sp>
        <p:nvSpPr>
          <p:cNvPr id="14" name="TextBox 13"/>
          <p:cNvSpPr txBox="1"/>
          <p:nvPr/>
        </p:nvSpPr>
        <p:spPr>
          <a:xfrm>
            <a:off x="467544" y="4221088"/>
            <a:ext cx="1178982" cy="369332"/>
          </a:xfrm>
          <a:prstGeom prst="rect">
            <a:avLst/>
          </a:prstGeom>
          <a:noFill/>
        </p:spPr>
        <p:txBody>
          <a:bodyPr wrap="square" rtlCol="0">
            <a:spAutoFit/>
          </a:bodyPr>
          <a:lstStyle/>
          <a:p>
            <a:pPr fontAlgn="base">
              <a:spcBef>
                <a:spcPct val="0"/>
              </a:spcBef>
              <a:spcAft>
                <a:spcPct val="0"/>
              </a:spcAft>
            </a:pPr>
            <a:r>
              <a:rPr lang="zh-CN" altLang="en-US" b="1" dirty="0" smtClean="0">
                <a:solidFill>
                  <a:srgbClr val="1D528D"/>
                </a:solidFill>
                <a:latin typeface="Arial" charset="0"/>
              </a:rPr>
              <a:t>例如：</a:t>
            </a:r>
            <a:endParaRPr lang="zh-CN" altLang="en-US" b="1" dirty="0">
              <a:solidFill>
                <a:srgbClr val="1D528D"/>
              </a:solidFill>
              <a:latin typeface="Arial" charset="0"/>
            </a:endParaRPr>
          </a:p>
        </p:txBody>
      </p:sp>
      <p:sp>
        <p:nvSpPr>
          <p:cNvPr id="15" name="Line 19"/>
          <p:cNvSpPr>
            <a:spLocks noChangeShapeType="1"/>
          </p:cNvSpPr>
          <p:nvPr/>
        </p:nvSpPr>
        <p:spPr bwMode="auto">
          <a:xfrm flipH="1">
            <a:off x="6156176" y="5138253"/>
            <a:ext cx="457200" cy="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a:solidFill>
                <a:srgbClr val="1D528D"/>
              </a:solidFill>
              <a:latin typeface="Arial" charset="0"/>
            </a:endParaRPr>
          </a:p>
        </p:txBody>
      </p:sp>
    </p:spTree>
    <p:extLst>
      <p:ext uri="{BB962C8B-B14F-4D97-AF65-F5344CB8AC3E}">
        <p14:creationId xmlns:p14="http://schemas.microsoft.com/office/powerpoint/2010/main" val="12596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4" grpId="0"/>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11"/>
          <p:cNvSpPr>
            <a:spLocks noChangeArrowheads="1"/>
          </p:cNvSpPr>
          <p:nvPr/>
        </p:nvSpPr>
        <p:spPr bwMode="auto">
          <a:xfrm>
            <a:off x="30887" y="1800945"/>
            <a:ext cx="252028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50000"/>
              </a:spcBef>
              <a:spcAft>
                <a:spcPct val="0"/>
              </a:spcAft>
            </a:pPr>
            <a:r>
              <a:rPr lang="en-US" altLang="zh-CN" sz="3600" b="1" dirty="0">
                <a:solidFill>
                  <a:srgbClr val="000000"/>
                </a:solidFill>
                <a:latin typeface="Arial" charset="0"/>
              </a:rPr>
              <a:t>    </a:t>
            </a:r>
            <a:r>
              <a:rPr lang="zh-CN" altLang="en-US" sz="2400" b="1" dirty="0">
                <a:solidFill>
                  <a:srgbClr val="000000"/>
                </a:solidFill>
                <a:latin typeface="Arial" charset="0"/>
              </a:rPr>
              <a:t>变量定义伪指令主要应用在数据段，是用来给变量名所对应的存储器单元分配数据或预留空间。变量定义伪指令有以下五种：</a:t>
            </a:r>
          </a:p>
        </p:txBody>
      </p:sp>
      <p:sp>
        <p:nvSpPr>
          <p:cNvPr id="4" name="Rectangle 6"/>
          <p:cNvSpPr>
            <a:spLocks noChangeArrowheads="1"/>
          </p:cNvSpPr>
          <p:nvPr/>
        </p:nvSpPr>
        <p:spPr bwMode="auto">
          <a:xfrm>
            <a:off x="2763688" y="1628800"/>
            <a:ext cx="702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a:t>
            </a:r>
            <a:r>
              <a:rPr lang="zh-CN" altLang="en-US" sz="2400" b="1" dirty="0">
                <a:solidFill>
                  <a:srgbClr val="000000"/>
                </a:solidFill>
                <a:latin typeface="Arial" charset="0"/>
              </a:rPr>
              <a:t>变量名</a:t>
            </a:r>
            <a:r>
              <a:rPr lang="en-US" altLang="zh-CN" sz="2400" b="1" dirty="0">
                <a:solidFill>
                  <a:srgbClr val="000000"/>
                </a:solidFill>
                <a:latin typeface="Arial" charset="0"/>
              </a:rPr>
              <a:t>] DB </a:t>
            </a:r>
            <a:r>
              <a:rPr lang="zh-CN" altLang="en-US" sz="2400" b="1" dirty="0">
                <a:solidFill>
                  <a:srgbClr val="000000"/>
                </a:solidFill>
                <a:latin typeface="Arial" charset="0"/>
              </a:rPr>
              <a:t>表达式 ；</a:t>
            </a:r>
            <a:r>
              <a:rPr lang="zh-CN" altLang="en-US" sz="2400" b="1" dirty="0">
                <a:solidFill>
                  <a:srgbClr val="009999"/>
                </a:solidFill>
                <a:latin typeface="Arial" charset="0"/>
              </a:rPr>
              <a:t>定义字节型变量</a:t>
            </a:r>
          </a:p>
        </p:txBody>
      </p:sp>
      <p:sp>
        <p:nvSpPr>
          <p:cNvPr id="5" name="Rectangle 8"/>
          <p:cNvSpPr>
            <a:spLocks noChangeArrowheads="1"/>
          </p:cNvSpPr>
          <p:nvPr/>
        </p:nvSpPr>
        <p:spPr bwMode="auto">
          <a:xfrm>
            <a:off x="2763688" y="2390800"/>
            <a:ext cx="7100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a:t>
            </a:r>
            <a:r>
              <a:rPr lang="zh-CN" altLang="en-US" sz="2400" b="1" dirty="0">
                <a:solidFill>
                  <a:srgbClr val="000000"/>
                </a:solidFill>
                <a:latin typeface="Arial" charset="0"/>
              </a:rPr>
              <a:t>变量名</a:t>
            </a:r>
            <a:r>
              <a:rPr lang="en-US" altLang="zh-CN" sz="2400" b="1" dirty="0">
                <a:solidFill>
                  <a:srgbClr val="000000"/>
                </a:solidFill>
                <a:latin typeface="Arial" charset="0"/>
              </a:rPr>
              <a:t>] DW </a:t>
            </a:r>
            <a:r>
              <a:rPr lang="zh-CN" altLang="en-US" sz="2400" b="1" dirty="0">
                <a:solidFill>
                  <a:srgbClr val="000000"/>
                </a:solidFill>
                <a:latin typeface="Arial" charset="0"/>
              </a:rPr>
              <a:t>表达式 ；</a:t>
            </a:r>
            <a:r>
              <a:rPr lang="zh-CN" altLang="en-US" sz="2400" b="1" dirty="0">
                <a:solidFill>
                  <a:srgbClr val="009999"/>
                </a:solidFill>
                <a:latin typeface="Arial" charset="0"/>
              </a:rPr>
              <a:t>定义字型变量</a:t>
            </a:r>
          </a:p>
        </p:txBody>
      </p:sp>
      <p:sp>
        <p:nvSpPr>
          <p:cNvPr id="6" name="Rectangle 9"/>
          <p:cNvSpPr>
            <a:spLocks noChangeArrowheads="1"/>
          </p:cNvSpPr>
          <p:nvPr/>
        </p:nvSpPr>
        <p:spPr bwMode="auto">
          <a:xfrm>
            <a:off x="2763688" y="3152800"/>
            <a:ext cx="753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a:t>
            </a:r>
            <a:r>
              <a:rPr lang="zh-CN" altLang="en-US" sz="2400" b="1" dirty="0">
                <a:solidFill>
                  <a:srgbClr val="000000"/>
                </a:solidFill>
                <a:latin typeface="Arial" charset="0"/>
              </a:rPr>
              <a:t>变量名</a:t>
            </a:r>
            <a:r>
              <a:rPr lang="en-US" altLang="zh-CN" sz="2400" b="1" dirty="0">
                <a:solidFill>
                  <a:srgbClr val="000000"/>
                </a:solidFill>
                <a:latin typeface="Arial" charset="0"/>
              </a:rPr>
              <a:t>] DD </a:t>
            </a:r>
            <a:r>
              <a:rPr lang="zh-CN" altLang="en-US" sz="2400" b="1" dirty="0">
                <a:solidFill>
                  <a:srgbClr val="000000"/>
                </a:solidFill>
                <a:latin typeface="Arial" charset="0"/>
              </a:rPr>
              <a:t>表达式 ；</a:t>
            </a:r>
            <a:r>
              <a:rPr lang="zh-CN" altLang="en-US" sz="2400" b="1" dirty="0">
                <a:solidFill>
                  <a:srgbClr val="009999"/>
                </a:solidFill>
                <a:latin typeface="Arial" charset="0"/>
              </a:rPr>
              <a:t>定义双字型变量</a:t>
            </a:r>
          </a:p>
        </p:txBody>
      </p:sp>
      <p:sp>
        <p:nvSpPr>
          <p:cNvPr id="7" name="Rectangle 10"/>
          <p:cNvSpPr>
            <a:spLocks noChangeArrowheads="1"/>
          </p:cNvSpPr>
          <p:nvPr/>
        </p:nvSpPr>
        <p:spPr bwMode="auto">
          <a:xfrm>
            <a:off x="2763688" y="3838600"/>
            <a:ext cx="7100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a:t>
            </a:r>
            <a:r>
              <a:rPr lang="zh-CN" altLang="en-US" sz="2400" b="1" dirty="0">
                <a:solidFill>
                  <a:srgbClr val="000000"/>
                </a:solidFill>
                <a:latin typeface="Arial" charset="0"/>
              </a:rPr>
              <a:t>变量名</a:t>
            </a:r>
            <a:r>
              <a:rPr lang="en-US" altLang="zh-CN" sz="2400" b="1" dirty="0">
                <a:solidFill>
                  <a:srgbClr val="000000"/>
                </a:solidFill>
                <a:latin typeface="Arial" charset="0"/>
              </a:rPr>
              <a:t>] DQ </a:t>
            </a:r>
            <a:r>
              <a:rPr lang="zh-CN" altLang="en-US" sz="2400" b="1" dirty="0">
                <a:solidFill>
                  <a:srgbClr val="000000"/>
                </a:solidFill>
                <a:latin typeface="Arial" charset="0"/>
              </a:rPr>
              <a:t>表达式 ；</a:t>
            </a:r>
            <a:r>
              <a:rPr lang="zh-CN" altLang="en-US" sz="2400" b="1" dirty="0">
                <a:solidFill>
                  <a:srgbClr val="009999"/>
                </a:solidFill>
                <a:latin typeface="Arial" charset="0"/>
              </a:rPr>
              <a:t>定义长字型变量</a:t>
            </a:r>
          </a:p>
        </p:txBody>
      </p:sp>
      <p:sp>
        <p:nvSpPr>
          <p:cNvPr id="8" name="Rectangle 11"/>
          <p:cNvSpPr>
            <a:spLocks noChangeArrowheads="1"/>
          </p:cNvSpPr>
          <p:nvPr/>
        </p:nvSpPr>
        <p:spPr bwMode="auto">
          <a:xfrm>
            <a:off x="2763688" y="4600600"/>
            <a:ext cx="800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a:t>
            </a:r>
            <a:r>
              <a:rPr lang="zh-CN" altLang="en-US" sz="2400" b="1" dirty="0">
                <a:solidFill>
                  <a:srgbClr val="000000"/>
                </a:solidFill>
                <a:latin typeface="Arial" charset="0"/>
              </a:rPr>
              <a:t>变量名</a:t>
            </a:r>
            <a:r>
              <a:rPr lang="en-US" altLang="zh-CN" sz="2400" b="1" dirty="0">
                <a:solidFill>
                  <a:srgbClr val="000000"/>
                </a:solidFill>
                <a:latin typeface="Arial" charset="0"/>
              </a:rPr>
              <a:t>] DT </a:t>
            </a:r>
            <a:r>
              <a:rPr lang="zh-CN" altLang="en-US" sz="2400" b="1" dirty="0">
                <a:solidFill>
                  <a:srgbClr val="000000"/>
                </a:solidFill>
                <a:latin typeface="Arial" charset="0"/>
              </a:rPr>
              <a:t>表达式 ；</a:t>
            </a:r>
            <a:r>
              <a:rPr lang="zh-CN" altLang="en-US" sz="2400" b="1" dirty="0">
                <a:solidFill>
                  <a:srgbClr val="009999"/>
                </a:solidFill>
                <a:latin typeface="Arial" charset="0"/>
              </a:rPr>
              <a:t>定义一个</a:t>
            </a:r>
            <a:r>
              <a:rPr lang="en-US" altLang="zh-CN" sz="2400" b="1" dirty="0">
                <a:solidFill>
                  <a:srgbClr val="009999"/>
                </a:solidFill>
                <a:latin typeface="Arial" charset="0"/>
              </a:rPr>
              <a:t>10</a:t>
            </a:r>
            <a:r>
              <a:rPr lang="zh-CN" altLang="en-US" sz="2400" b="1" dirty="0">
                <a:solidFill>
                  <a:srgbClr val="009999"/>
                </a:solidFill>
                <a:latin typeface="Arial" charset="0"/>
              </a:rPr>
              <a:t>字节的变量</a:t>
            </a:r>
          </a:p>
        </p:txBody>
      </p:sp>
      <p:sp>
        <p:nvSpPr>
          <p:cNvPr id="9" name="左大括号 8"/>
          <p:cNvSpPr/>
          <p:nvPr/>
        </p:nvSpPr>
        <p:spPr>
          <a:xfrm>
            <a:off x="2338647" y="1859632"/>
            <a:ext cx="425041" cy="29718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a:solidFill>
                <a:srgbClr val="1D528D"/>
              </a:solidFill>
            </a:endParaRPr>
          </a:p>
        </p:txBody>
      </p:sp>
    </p:spTree>
    <p:extLst>
      <p:ext uri="{BB962C8B-B14F-4D97-AF65-F5344CB8AC3E}">
        <p14:creationId xmlns:p14="http://schemas.microsoft.com/office/powerpoint/2010/main" val="340994412"/>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539552" y="16288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r>
              <a:rPr lang="en-US" altLang="zh-CN" smtClean="0">
                <a:solidFill>
                  <a:srgbClr val="000000"/>
                </a:solidFill>
                <a:latin typeface="楷体_GB2312" pitchFamily="49" charset="-122"/>
                <a:ea typeface="楷体_GB2312" pitchFamily="49" charset="-122"/>
              </a:rPr>
              <a:t>8086/8088CPU</a:t>
            </a:r>
            <a:r>
              <a:rPr lang="zh-CN" altLang="en-US" smtClean="0">
                <a:solidFill>
                  <a:srgbClr val="000000"/>
                </a:solidFill>
                <a:latin typeface="楷体_GB2312" pitchFamily="49" charset="-122"/>
                <a:ea typeface="楷体_GB2312" pitchFamily="49" charset="-122"/>
              </a:rPr>
              <a:t>采用两个地址空间，即存储器地址空间和</a:t>
            </a:r>
            <a:r>
              <a:rPr lang="en-US" altLang="zh-CN" smtClean="0">
                <a:solidFill>
                  <a:srgbClr val="000000"/>
                </a:solidFill>
                <a:latin typeface="楷体_GB2312" pitchFamily="49" charset="-122"/>
                <a:ea typeface="楷体_GB2312" pitchFamily="49" charset="-122"/>
              </a:rPr>
              <a:t>I/O</a:t>
            </a:r>
            <a:r>
              <a:rPr lang="zh-CN" altLang="en-US" smtClean="0">
                <a:solidFill>
                  <a:srgbClr val="000000"/>
                </a:solidFill>
                <a:latin typeface="楷体_GB2312" pitchFamily="49" charset="-122"/>
                <a:ea typeface="楷体_GB2312" pitchFamily="49" charset="-122"/>
              </a:rPr>
              <a:t>端口地址空间，这就是说，访问存储器与访问</a:t>
            </a:r>
            <a:r>
              <a:rPr lang="en-US" altLang="zh-CN" smtClean="0">
                <a:solidFill>
                  <a:srgbClr val="000000"/>
                </a:solidFill>
                <a:latin typeface="楷体_GB2312" pitchFamily="49" charset="-122"/>
                <a:ea typeface="楷体_GB2312" pitchFamily="49" charset="-122"/>
              </a:rPr>
              <a:t>I/O</a:t>
            </a:r>
            <a:r>
              <a:rPr lang="zh-CN" altLang="en-US" smtClean="0">
                <a:solidFill>
                  <a:srgbClr val="000000"/>
                </a:solidFill>
                <a:latin typeface="楷体_GB2312" pitchFamily="49" charset="-122"/>
                <a:ea typeface="楷体_GB2312" pitchFamily="49" charset="-122"/>
              </a:rPr>
              <a:t>端口的指令是不同的，因此，我们不能采用</a:t>
            </a:r>
            <a:r>
              <a:rPr lang="en-US" altLang="zh-CN" smtClean="0">
                <a:solidFill>
                  <a:srgbClr val="000000"/>
                </a:solidFill>
                <a:latin typeface="楷体_GB2312" pitchFamily="49" charset="-122"/>
                <a:ea typeface="楷体_GB2312" pitchFamily="49" charset="-122"/>
              </a:rPr>
              <a:t>MOV</a:t>
            </a:r>
            <a:r>
              <a:rPr lang="zh-CN" altLang="en-US" smtClean="0">
                <a:solidFill>
                  <a:srgbClr val="000000"/>
                </a:solidFill>
                <a:latin typeface="楷体_GB2312" pitchFamily="49" charset="-122"/>
                <a:ea typeface="楷体_GB2312" pitchFamily="49" charset="-122"/>
              </a:rPr>
              <a:t>指令来访问</a:t>
            </a:r>
            <a:r>
              <a:rPr lang="en-US" altLang="zh-CN" smtClean="0">
                <a:solidFill>
                  <a:srgbClr val="000000"/>
                </a:solidFill>
                <a:latin typeface="楷体_GB2312" pitchFamily="49" charset="-122"/>
                <a:ea typeface="楷体_GB2312" pitchFamily="49" charset="-122"/>
              </a:rPr>
              <a:t>I/O</a:t>
            </a:r>
            <a:r>
              <a:rPr lang="zh-CN" altLang="en-US" smtClean="0">
                <a:solidFill>
                  <a:srgbClr val="000000"/>
                </a:solidFill>
                <a:latin typeface="楷体_GB2312" pitchFamily="49" charset="-122"/>
                <a:ea typeface="楷体_GB2312" pitchFamily="49" charset="-122"/>
              </a:rPr>
              <a:t>端口。</a:t>
            </a:r>
          </a:p>
          <a:p>
            <a:pPr>
              <a:buFont typeface="Wingdings" pitchFamily="2" charset="2"/>
              <a:buNone/>
            </a:pPr>
            <a:endParaRPr lang="zh-CN" altLang="en-US" smtClean="0">
              <a:solidFill>
                <a:srgbClr val="000000"/>
              </a:solidFill>
              <a:latin typeface="楷体_GB2312" pitchFamily="49" charset="-122"/>
              <a:ea typeface="楷体_GB2312" pitchFamily="49" charset="-122"/>
            </a:endParaRPr>
          </a:p>
          <a:p>
            <a:r>
              <a:rPr lang="en-US" altLang="zh-CN" smtClean="0">
                <a:solidFill>
                  <a:srgbClr val="000000"/>
                </a:solidFill>
                <a:latin typeface="楷体_GB2312" pitchFamily="49" charset="-122"/>
                <a:ea typeface="楷体_GB2312" pitchFamily="49" charset="-122"/>
              </a:rPr>
              <a:t>8086/8088CPU</a:t>
            </a:r>
            <a:r>
              <a:rPr lang="zh-CN" altLang="en-US" smtClean="0">
                <a:solidFill>
                  <a:srgbClr val="000000"/>
                </a:solidFill>
                <a:latin typeface="楷体_GB2312" pitchFamily="49" charset="-122"/>
                <a:ea typeface="楷体_GB2312" pitchFamily="49" charset="-122"/>
              </a:rPr>
              <a:t>提供了访问</a:t>
            </a:r>
            <a:r>
              <a:rPr lang="en-US" altLang="zh-CN" smtClean="0">
                <a:solidFill>
                  <a:srgbClr val="000000"/>
                </a:solidFill>
                <a:latin typeface="楷体_GB2312" pitchFamily="49" charset="-122"/>
                <a:ea typeface="楷体_GB2312" pitchFamily="49" charset="-122"/>
              </a:rPr>
              <a:t>I/O</a:t>
            </a:r>
            <a:r>
              <a:rPr lang="zh-CN" altLang="en-US" smtClean="0">
                <a:solidFill>
                  <a:srgbClr val="000000"/>
                </a:solidFill>
                <a:latin typeface="楷体_GB2312" pitchFamily="49" charset="-122"/>
                <a:ea typeface="楷体_GB2312" pitchFamily="49" charset="-122"/>
              </a:rPr>
              <a:t>端口的专门指令，由于系统至多可以设计</a:t>
            </a:r>
            <a:r>
              <a:rPr lang="en-US" altLang="zh-CN" smtClean="0">
                <a:solidFill>
                  <a:srgbClr val="000000"/>
                </a:solidFill>
                <a:latin typeface="楷体_GB2312" pitchFamily="49" charset="-122"/>
                <a:ea typeface="楷体_GB2312" pitchFamily="49" charset="-122"/>
              </a:rPr>
              <a:t>65536</a:t>
            </a:r>
            <a:r>
              <a:rPr lang="zh-CN" altLang="en-US" smtClean="0">
                <a:solidFill>
                  <a:srgbClr val="000000"/>
                </a:solidFill>
                <a:latin typeface="楷体_GB2312" pitchFamily="49" charset="-122"/>
                <a:ea typeface="楷体_GB2312" pitchFamily="49" charset="-122"/>
              </a:rPr>
              <a:t>个端口寄存器，因此端口地址只需要用</a:t>
            </a:r>
            <a:r>
              <a:rPr lang="en-US" altLang="zh-CN" smtClean="0">
                <a:solidFill>
                  <a:srgbClr val="000000"/>
                </a:solidFill>
                <a:latin typeface="楷体_GB2312" pitchFamily="49" charset="-122"/>
                <a:ea typeface="楷体_GB2312" pitchFamily="49" charset="-122"/>
              </a:rPr>
              <a:t>16</a:t>
            </a:r>
            <a:r>
              <a:rPr lang="zh-CN" altLang="en-US" smtClean="0">
                <a:solidFill>
                  <a:srgbClr val="000000"/>
                </a:solidFill>
                <a:latin typeface="楷体_GB2312" pitchFamily="49" charset="-122"/>
                <a:ea typeface="楷体_GB2312" pitchFamily="49" charset="-122"/>
              </a:rPr>
              <a:t>位地址表示，这一点与存储器不同。</a:t>
            </a:r>
            <a:endParaRPr lang="zh-CN" altLang="en-US" dirty="0" smtClean="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004451622"/>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323528" y="1340768"/>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一、端口输入指令</a:t>
            </a:r>
            <a:r>
              <a:rPr lang="en-US" altLang="zh-CN" sz="2400" dirty="0" smtClean="0">
                <a:solidFill>
                  <a:srgbClr val="000000"/>
                </a:solidFill>
                <a:latin typeface="楷体_GB2312" pitchFamily="49" charset="-122"/>
                <a:ea typeface="楷体_GB2312" pitchFamily="49" charset="-122"/>
              </a:rPr>
              <a:t>IN</a:t>
            </a:r>
            <a:r>
              <a:rPr lang="zh-CN" altLang="en-US" sz="2000" dirty="0" smtClean="0">
                <a:solidFill>
                  <a:srgbClr val="FF0101"/>
                </a:solidFill>
                <a:latin typeface="楷体_GB2312" pitchFamily="49" charset="-122"/>
                <a:ea typeface="楷体_GB2312" pitchFamily="49" charset="-122"/>
              </a:rPr>
              <a:t>（</a:t>
            </a:r>
            <a:r>
              <a:rPr lang="en-US" altLang="zh-CN" sz="2000" dirty="0" smtClean="0">
                <a:solidFill>
                  <a:srgbClr val="FF0101"/>
                </a:solidFill>
                <a:latin typeface="楷体_GB2312" pitchFamily="49" charset="-122"/>
                <a:ea typeface="楷体_GB2312" pitchFamily="49" charset="-122"/>
              </a:rPr>
              <a:t>Input byte or word from port</a:t>
            </a:r>
            <a:r>
              <a:rPr lang="zh-CN" altLang="en-US" sz="2000" dirty="0" smtClean="0">
                <a:solidFill>
                  <a:srgbClr val="FF0101"/>
                </a:solidFill>
                <a:latin typeface="楷体_GB2312" pitchFamily="49" charset="-122"/>
                <a:ea typeface="楷体_GB2312" pitchFamily="49" charset="-122"/>
              </a:rPr>
              <a:t>）</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格式：</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IN    DST, SRC</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表示</a:t>
            </a:r>
            <a:r>
              <a:rPr lang="en-US" altLang="zh-CN" sz="2400" dirty="0" smtClean="0">
                <a:solidFill>
                  <a:srgbClr val="000000"/>
                </a:solidFill>
                <a:latin typeface="楷体_GB2312" pitchFamily="49" charset="-122"/>
                <a:ea typeface="楷体_GB2312" pitchFamily="49" charset="-122"/>
              </a:rPr>
              <a:t>CPU</a:t>
            </a:r>
            <a:r>
              <a:rPr lang="zh-CN" altLang="en-US" sz="2400" dirty="0" smtClean="0">
                <a:solidFill>
                  <a:srgbClr val="000000"/>
                </a:solidFill>
                <a:latin typeface="楷体_GB2312" pitchFamily="49" charset="-122"/>
                <a:ea typeface="楷体_GB2312" pitchFamily="49" charset="-122"/>
              </a:rPr>
              <a:t>从端口读取数据。</a:t>
            </a:r>
            <a:r>
              <a:rPr lang="en-US" altLang="zh-CN" sz="2400" dirty="0" smtClean="0">
                <a:solidFill>
                  <a:srgbClr val="000000"/>
                </a:solidFill>
                <a:latin typeface="楷体_GB2312" pitchFamily="49" charset="-122"/>
                <a:ea typeface="楷体_GB2312" pitchFamily="49" charset="-122"/>
              </a:rPr>
              <a:t>DST</a:t>
            </a:r>
            <a:r>
              <a:rPr lang="zh-CN" altLang="en-US" sz="2400" dirty="0" smtClean="0">
                <a:solidFill>
                  <a:srgbClr val="000000"/>
                </a:solidFill>
                <a:latin typeface="楷体_GB2312" pitchFamily="49" charset="-122"/>
                <a:ea typeface="楷体_GB2312" pitchFamily="49" charset="-122"/>
              </a:rPr>
              <a:t>用于指定存储读取数据的寄存器，这里只能取</a:t>
            </a:r>
            <a:r>
              <a:rPr lang="en-US" altLang="zh-CN" sz="2400" dirty="0" smtClean="0">
                <a:solidFill>
                  <a:srgbClr val="000000"/>
                </a:solidFill>
                <a:latin typeface="楷体_GB2312" pitchFamily="49" charset="-122"/>
                <a:ea typeface="楷体_GB2312" pitchFamily="49" charset="-122"/>
              </a:rPr>
              <a:t>AL</a:t>
            </a:r>
            <a:r>
              <a:rPr lang="zh-CN" altLang="en-US" sz="2400" dirty="0" smtClean="0">
                <a:solidFill>
                  <a:srgbClr val="000000"/>
                </a:solidFill>
                <a:latin typeface="楷体_GB2312" pitchFamily="49" charset="-122"/>
                <a:ea typeface="楷体_GB2312" pitchFamily="49" charset="-122"/>
              </a:rPr>
              <a:t>或</a:t>
            </a:r>
            <a:r>
              <a:rPr lang="en-US" altLang="zh-CN" sz="2400" dirty="0" smtClean="0">
                <a:solidFill>
                  <a:srgbClr val="000000"/>
                </a:solidFill>
                <a:latin typeface="楷体_GB2312" pitchFamily="49" charset="-122"/>
                <a:ea typeface="楷体_GB2312" pitchFamily="49" charset="-122"/>
              </a:rPr>
              <a:t>AX</a:t>
            </a:r>
            <a:r>
              <a:rPr lang="zh-CN" altLang="en-US" sz="2400" dirty="0" smtClean="0">
                <a:solidFill>
                  <a:srgbClr val="000000"/>
                </a:solidFill>
                <a:latin typeface="楷体_GB2312" pitchFamily="49" charset="-122"/>
                <a:ea typeface="楷体_GB2312" pitchFamily="49" charset="-122"/>
              </a:rPr>
              <a:t>寄存器，当从</a:t>
            </a:r>
            <a:r>
              <a:rPr lang="en-US" altLang="zh-CN" sz="2400" dirty="0" smtClean="0">
                <a:solidFill>
                  <a:srgbClr val="000000"/>
                </a:solidFill>
                <a:latin typeface="楷体_GB2312" pitchFamily="49" charset="-122"/>
                <a:ea typeface="楷体_GB2312" pitchFamily="49" charset="-122"/>
              </a:rPr>
              <a:t>8</a:t>
            </a:r>
            <a:r>
              <a:rPr lang="zh-CN" altLang="en-US" sz="2400" dirty="0" smtClean="0">
                <a:solidFill>
                  <a:srgbClr val="000000"/>
                </a:solidFill>
                <a:latin typeface="楷体_GB2312" pitchFamily="49" charset="-122"/>
                <a:ea typeface="楷体_GB2312" pitchFamily="49" charset="-122"/>
              </a:rPr>
              <a:t>位端口中读取一个字节时，采用</a:t>
            </a:r>
            <a:r>
              <a:rPr lang="en-US" altLang="zh-CN" sz="2400" dirty="0" smtClean="0">
                <a:solidFill>
                  <a:srgbClr val="000000"/>
                </a:solidFill>
                <a:latin typeface="楷体_GB2312" pitchFamily="49" charset="-122"/>
                <a:ea typeface="楷体_GB2312" pitchFamily="49" charset="-122"/>
              </a:rPr>
              <a:t>AL</a:t>
            </a:r>
            <a:r>
              <a:rPr lang="zh-CN" altLang="en-US" sz="2400" dirty="0" smtClean="0">
                <a:solidFill>
                  <a:srgbClr val="000000"/>
                </a:solidFill>
                <a:latin typeface="楷体_GB2312" pitchFamily="49" charset="-122"/>
                <a:ea typeface="楷体_GB2312" pitchFamily="49" charset="-122"/>
              </a:rPr>
              <a:t>寄存器；当从</a:t>
            </a:r>
            <a:r>
              <a:rPr lang="en-US" altLang="zh-CN" sz="2400" dirty="0" smtClean="0">
                <a:solidFill>
                  <a:srgbClr val="000000"/>
                </a:solidFill>
                <a:latin typeface="楷体_GB2312" pitchFamily="49" charset="-122"/>
                <a:ea typeface="楷体_GB2312" pitchFamily="49" charset="-122"/>
              </a:rPr>
              <a:t>16</a:t>
            </a:r>
            <a:r>
              <a:rPr lang="zh-CN" altLang="en-US" sz="2400" dirty="0" smtClean="0">
                <a:solidFill>
                  <a:srgbClr val="000000"/>
                </a:solidFill>
                <a:latin typeface="楷体_GB2312" pitchFamily="49" charset="-122"/>
                <a:ea typeface="楷体_GB2312" pitchFamily="49" charset="-122"/>
              </a:rPr>
              <a:t>位端口中读取一个字时，采用</a:t>
            </a:r>
            <a:r>
              <a:rPr lang="en-US" altLang="zh-CN" sz="2400" dirty="0" smtClean="0">
                <a:solidFill>
                  <a:srgbClr val="000000"/>
                </a:solidFill>
                <a:latin typeface="楷体_GB2312" pitchFamily="49" charset="-122"/>
                <a:ea typeface="楷体_GB2312" pitchFamily="49" charset="-122"/>
              </a:rPr>
              <a:t>AX</a:t>
            </a:r>
            <a:r>
              <a:rPr lang="zh-CN" altLang="en-US" sz="2400" dirty="0" smtClean="0">
                <a:solidFill>
                  <a:srgbClr val="000000"/>
                </a:solidFill>
                <a:latin typeface="楷体_GB2312" pitchFamily="49" charset="-122"/>
                <a:ea typeface="楷体_GB2312" pitchFamily="49" charset="-122"/>
              </a:rPr>
              <a:t>寄存器。</a:t>
            </a:r>
            <a:r>
              <a:rPr lang="en-US" altLang="zh-CN" sz="2400" dirty="0" smtClean="0">
                <a:solidFill>
                  <a:srgbClr val="000000"/>
                </a:solidFill>
                <a:latin typeface="楷体_GB2312" pitchFamily="49" charset="-122"/>
                <a:ea typeface="楷体_GB2312" pitchFamily="49" charset="-122"/>
              </a:rPr>
              <a:t>SRC</a:t>
            </a:r>
            <a:r>
              <a:rPr lang="zh-CN" altLang="en-US" sz="2400" dirty="0" smtClean="0">
                <a:solidFill>
                  <a:srgbClr val="000000"/>
                </a:solidFill>
                <a:latin typeface="楷体_GB2312" pitchFamily="49" charset="-122"/>
                <a:ea typeface="楷体_GB2312" pitchFamily="49" charset="-122"/>
              </a:rPr>
              <a:t>用于指定端口地址，它有两种寻址方式：（</a:t>
            </a:r>
            <a:r>
              <a:rPr lang="en-US" altLang="zh-CN" sz="2400" dirty="0" smtClean="0">
                <a:solidFill>
                  <a:srgbClr val="000000"/>
                </a:solidFill>
                <a:latin typeface="楷体_GB2312" pitchFamily="49" charset="-122"/>
                <a:ea typeface="楷体_GB2312" pitchFamily="49" charset="-122"/>
              </a:rPr>
              <a:t>1</a:t>
            </a:r>
            <a:r>
              <a:rPr lang="zh-CN" altLang="en-US" sz="2400" dirty="0" smtClean="0">
                <a:solidFill>
                  <a:srgbClr val="000000"/>
                </a:solidFill>
                <a:latin typeface="楷体_GB2312" pitchFamily="49" charset="-122"/>
                <a:ea typeface="楷体_GB2312" pitchFamily="49" charset="-122"/>
              </a:rPr>
              <a:t>）当端口地址可以用</a:t>
            </a:r>
            <a:r>
              <a:rPr lang="en-US" altLang="zh-CN" sz="2400" dirty="0" smtClean="0">
                <a:solidFill>
                  <a:srgbClr val="000000"/>
                </a:solidFill>
                <a:latin typeface="楷体_GB2312" pitchFamily="49" charset="-122"/>
                <a:ea typeface="楷体_GB2312" pitchFamily="49" charset="-122"/>
              </a:rPr>
              <a:t>8</a:t>
            </a:r>
            <a:r>
              <a:rPr lang="zh-CN" altLang="en-US" sz="2400" dirty="0" smtClean="0">
                <a:solidFill>
                  <a:srgbClr val="000000"/>
                </a:solidFill>
                <a:latin typeface="楷体_GB2312" pitchFamily="49" charset="-122"/>
                <a:ea typeface="楷体_GB2312" pitchFamily="49" charset="-122"/>
              </a:rPr>
              <a:t>位地址值表示时，</a:t>
            </a:r>
            <a:r>
              <a:rPr lang="en-US" altLang="zh-CN" sz="2400" dirty="0" smtClean="0">
                <a:solidFill>
                  <a:srgbClr val="000000"/>
                </a:solidFill>
                <a:latin typeface="楷体_GB2312" pitchFamily="49" charset="-122"/>
                <a:ea typeface="楷体_GB2312" pitchFamily="49" charset="-122"/>
              </a:rPr>
              <a:t>SRC</a:t>
            </a:r>
            <a:r>
              <a:rPr lang="zh-CN" altLang="en-US" sz="2400" dirty="0" smtClean="0">
                <a:solidFill>
                  <a:srgbClr val="000000"/>
                </a:solidFill>
                <a:latin typeface="楷体_GB2312" pitchFamily="49" charset="-122"/>
                <a:ea typeface="楷体_GB2312" pitchFamily="49" charset="-122"/>
              </a:rPr>
              <a:t>可以直接用地址值（</a:t>
            </a:r>
            <a:r>
              <a:rPr lang="en-US" altLang="zh-CN" sz="2400" dirty="0" smtClean="0">
                <a:solidFill>
                  <a:srgbClr val="000000"/>
                </a:solidFill>
                <a:latin typeface="楷体_GB2312" pitchFamily="49" charset="-122"/>
                <a:ea typeface="楷体_GB2312" pitchFamily="49" charset="-122"/>
              </a:rPr>
              <a:t>port</a:t>
            </a:r>
            <a:r>
              <a:rPr lang="zh-CN" altLang="en-US" sz="2400" dirty="0" smtClean="0">
                <a:solidFill>
                  <a:srgbClr val="000000"/>
                </a:solidFill>
                <a:latin typeface="楷体_GB2312" pitchFamily="49" charset="-122"/>
                <a:ea typeface="楷体_GB2312" pitchFamily="49" charset="-122"/>
              </a:rPr>
              <a:t>）表示，这时的寻址方式为直接寻址；（</a:t>
            </a:r>
            <a:r>
              <a:rPr lang="en-US" altLang="zh-CN" sz="2400" dirty="0" smtClean="0">
                <a:solidFill>
                  <a:srgbClr val="000000"/>
                </a:solidFill>
                <a:latin typeface="楷体_GB2312" pitchFamily="49" charset="-122"/>
                <a:ea typeface="楷体_GB2312" pitchFamily="49" charset="-122"/>
              </a:rPr>
              <a:t>2</a:t>
            </a:r>
            <a:r>
              <a:rPr lang="zh-CN" altLang="en-US" sz="2400" dirty="0" smtClean="0">
                <a:solidFill>
                  <a:srgbClr val="000000"/>
                </a:solidFill>
                <a:latin typeface="楷体_GB2312" pitchFamily="49" charset="-122"/>
                <a:ea typeface="楷体_GB2312" pitchFamily="49" charset="-122"/>
              </a:rPr>
              <a:t>）当端口地址不能用</a:t>
            </a:r>
            <a:r>
              <a:rPr lang="en-US" altLang="zh-CN" sz="2400" dirty="0" smtClean="0">
                <a:solidFill>
                  <a:srgbClr val="000000"/>
                </a:solidFill>
                <a:latin typeface="楷体_GB2312" pitchFamily="49" charset="-122"/>
                <a:ea typeface="楷体_GB2312" pitchFamily="49" charset="-122"/>
              </a:rPr>
              <a:t>8</a:t>
            </a:r>
            <a:r>
              <a:rPr lang="zh-CN" altLang="en-US" sz="2400" dirty="0" smtClean="0">
                <a:solidFill>
                  <a:srgbClr val="000000"/>
                </a:solidFill>
                <a:latin typeface="楷体_GB2312" pitchFamily="49" charset="-122"/>
                <a:ea typeface="楷体_GB2312" pitchFamily="49" charset="-122"/>
              </a:rPr>
              <a:t>位表示时，</a:t>
            </a:r>
            <a:r>
              <a:rPr lang="en-US" altLang="zh-CN" sz="2400" dirty="0" smtClean="0">
                <a:solidFill>
                  <a:srgbClr val="000000"/>
                </a:solidFill>
                <a:latin typeface="楷体_GB2312" pitchFamily="49" charset="-122"/>
                <a:ea typeface="楷体_GB2312" pitchFamily="49" charset="-122"/>
              </a:rPr>
              <a:t>SRC</a:t>
            </a:r>
            <a:r>
              <a:rPr lang="zh-CN" altLang="en-US" sz="2400" dirty="0" smtClean="0">
                <a:solidFill>
                  <a:srgbClr val="000000"/>
                </a:solidFill>
                <a:latin typeface="楷体_GB2312" pitchFamily="49" charset="-122"/>
                <a:ea typeface="楷体_GB2312" pitchFamily="49" charset="-122"/>
              </a:rPr>
              <a:t>取</a:t>
            </a:r>
            <a:r>
              <a:rPr lang="en-US" altLang="zh-CN" sz="2400" dirty="0" smtClean="0">
                <a:solidFill>
                  <a:srgbClr val="000000"/>
                </a:solidFill>
                <a:latin typeface="楷体_GB2312" pitchFamily="49" charset="-122"/>
                <a:ea typeface="楷体_GB2312" pitchFamily="49" charset="-122"/>
              </a:rPr>
              <a:t>DX</a:t>
            </a:r>
            <a:r>
              <a:rPr lang="zh-CN" altLang="en-US" sz="2400" dirty="0" smtClean="0">
                <a:solidFill>
                  <a:srgbClr val="000000"/>
                </a:solidFill>
                <a:latin typeface="楷体_GB2312" pitchFamily="49" charset="-122"/>
                <a:ea typeface="楷体_GB2312" pitchFamily="49" charset="-122"/>
              </a:rPr>
              <a:t>，即将端口地址存放在</a:t>
            </a:r>
            <a:r>
              <a:rPr lang="en-US" altLang="zh-CN" sz="2400" dirty="0" smtClean="0">
                <a:solidFill>
                  <a:srgbClr val="000000"/>
                </a:solidFill>
                <a:latin typeface="楷体_GB2312" pitchFamily="49" charset="-122"/>
                <a:ea typeface="楷体_GB2312" pitchFamily="49" charset="-122"/>
              </a:rPr>
              <a:t>DX</a:t>
            </a:r>
            <a:r>
              <a:rPr lang="zh-CN" altLang="en-US" sz="2400" dirty="0" smtClean="0">
                <a:solidFill>
                  <a:srgbClr val="000000"/>
                </a:solidFill>
                <a:latin typeface="楷体_GB2312" pitchFamily="49" charset="-122"/>
                <a:ea typeface="楷体_GB2312" pitchFamily="49" charset="-122"/>
              </a:rPr>
              <a:t>中，通过</a:t>
            </a:r>
            <a:r>
              <a:rPr lang="en-US" altLang="zh-CN" sz="2400" dirty="0" smtClean="0">
                <a:solidFill>
                  <a:srgbClr val="000000"/>
                </a:solidFill>
                <a:latin typeface="楷体_GB2312" pitchFamily="49" charset="-122"/>
                <a:ea typeface="楷体_GB2312" pitchFamily="49" charset="-122"/>
              </a:rPr>
              <a:t>DX</a:t>
            </a:r>
            <a:r>
              <a:rPr lang="zh-CN" altLang="en-US" sz="2400" dirty="0" smtClean="0">
                <a:solidFill>
                  <a:srgbClr val="000000"/>
                </a:solidFill>
                <a:latin typeface="楷体_GB2312" pitchFamily="49" charset="-122"/>
                <a:ea typeface="楷体_GB2312" pitchFamily="49" charset="-122"/>
              </a:rPr>
              <a:t>找到端口地址，这时的寻址方式为寄存器间接寻址。当然，对可以用</a:t>
            </a:r>
            <a:r>
              <a:rPr lang="en-US" altLang="zh-CN" sz="2400" dirty="0" smtClean="0">
                <a:solidFill>
                  <a:srgbClr val="000000"/>
                </a:solidFill>
                <a:latin typeface="楷体_GB2312" pitchFamily="49" charset="-122"/>
                <a:ea typeface="楷体_GB2312" pitchFamily="49" charset="-122"/>
              </a:rPr>
              <a:t>8</a:t>
            </a:r>
            <a:r>
              <a:rPr lang="zh-CN" altLang="en-US" sz="2400" dirty="0" smtClean="0">
                <a:solidFill>
                  <a:srgbClr val="000000"/>
                </a:solidFill>
                <a:latin typeface="楷体_GB2312" pitchFamily="49" charset="-122"/>
                <a:ea typeface="楷体_GB2312" pitchFamily="49" charset="-122"/>
              </a:rPr>
              <a:t>位地址表示的端口访问也可以采用寄存器间接寻址方式。 </a:t>
            </a:r>
          </a:p>
        </p:txBody>
      </p:sp>
    </p:spTree>
    <p:extLst>
      <p:ext uri="{BB962C8B-B14F-4D97-AF65-F5344CB8AC3E}">
        <p14:creationId xmlns:p14="http://schemas.microsoft.com/office/powerpoint/2010/main" val="2169263535"/>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smtClean="0">
                <a:solidFill>
                  <a:srgbClr val="000000"/>
                </a:solidFill>
                <a:latin typeface="楷体_GB2312" pitchFamily="49" charset="-122"/>
                <a:ea typeface="楷体_GB2312" pitchFamily="49" charset="-122"/>
              </a:rPr>
              <a:t>二、端口输出指令</a:t>
            </a:r>
            <a:r>
              <a:rPr lang="zh-CN" altLang="en-US" sz="2000" smtClean="0">
                <a:solidFill>
                  <a:srgbClr val="FF0000"/>
                </a:solidFill>
                <a:latin typeface="楷体_GB2312" pitchFamily="49" charset="-122"/>
                <a:ea typeface="楷体_GB2312" pitchFamily="49" charset="-122"/>
              </a:rPr>
              <a:t>（</a:t>
            </a:r>
            <a:r>
              <a:rPr lang="en-US" altLang="zh-CN" sz="2000" smtClean="0">
                <a:solidFill>
                  <a:srgbClr val="FF0000"/>
                </a:solidFill>
                <a:latin typeface="楷体_GB2312" pitchFamily="49" charset="-122"/>
                <a:ea typeface="楷体_GB2312" pitchFamily="49" charset="-122"/>
              </a:rPr>
              <a:t>Output byte or word to port</a:t>
            </a:r>
            <a:r>
              <a:rPr lang="zh-CN" altLang="en-US" sz="2000" smtClean="0">
                <a:solidFill>
                  <a:srgbClr val="FF0000"/>
                </a:solidFill>
                <a:latin typeface="楷体_GB2312" pitchFamily="49" charset="-122"/>
                <a:ea typeface="楷体_GB2312" pitchFamily="49" charset="-122"/>
              </a:rPr>
              <a:t>）</a:t>
            </a:r>
          </a:p>
          <a:p>
            <a:pPr>
              <a:buFont typeface="Wingdings" pitchFamily="2" charset="2"/>
              <a:buNone/>
            </a:pPr>
            <a:r>
              <a:rPr lang="zh-CN" altLang="en-US" smtClean="0">
                <a:solidFill>
                  <a:srgbClr val="000000"/>
                </a:solidFill>
                <a:latin typeface="楷体_GB2312" pitchFamily="49" charset="-122"/>
                <a:ea typeface="楷体_GB2312" pitchFamily="49" charset="-122"/>
              </a:rPr>
              <a:t>	</a:t>
            </a:r>
          </a:p>
          <a:p>
            <a:pPr>
              <a:buFont typeface="Wingdings" pitchFamily="2" charset="2"/>
              <a:buNone/>
            </a:pPr>
            <a:r>
              <a:rPr lang="zh-CN" altLang="en-US" smtClean="0">
                <a:solidFill>
                  <a:srgbClr val="000000"/>
                </a:solidFill>
                <a:latin typeface="楷体_GB2312" pitchFamily="49" charset="-122"/>
                <a:ea typeface="楷体_GB2312" pitchFamily="49" charset="-122"/>
              </a:rPr>
              <a:t>端口输出指令</a:t>
            </a:r>
            <a:r>
              <a:rPr lang="en-US" altLang="zh-CN" smtClean="0">
                <a:solidFill>
                  <a:srgbClr val="000000"/>
                </a:solidFill>
                <a:latin typeface="楷体_GB2312" pitchFamily="49" charset="-122"/>
                <a:ea typeface="楷体_GB2312" pitchFamily="49" charset="-122"/>
              </a:rPr>
              <a:t>OUT</a:t>
            </a:r>
            <a:r>
              <a:rPr lang="zh-CN" altLang="en-US" smtClean="0">
                <a:solidFill>
                  <a:srgbClr val="000000"/>
                </a:solidFill>
                <a:latin typeface="楷体_GB2312" pitchFamily="49" charset="-122"/>
                <a:ea typeface="楷体_GB2312" pitchFamily="49" charset="-122"/>
              </a:rPr>
              <a:t>的格式为</a:t>
            </a:r>
          </a:p>
          <a:p>
            <a:pPr>
              <a:buFont typeface="Wingdings" pitchFamily="2" charset="2"/>
              <a:buNone/>
            </a:pPr>
            <a:r>
              <a:rPr lang="zh-CN" altLang="en-US" smtClean="0">
                <a:solidFill>
                  <a:srgbClr val="000000"/>
                </a:solidFill>
                <a:latin typeface="楷体_GB2312" pitchFamily="49" charset="-122"/>
                <a:ea typeface="楷体_GB2312" pitchFamily="49" charset="-122"/>
              </a:rPr>
              <a:t>        </a:t>
            </a:r>
            <a:r>
              <a:rPr lang="en-US" altLang="zh-CN" smtClean="0">
                <a:solidFill>
                  <a:srgbClr val="0000FF"/>
                </a:solidFill>
                <a:latin typeface="楷体_GB2312" pitchFamily="49" charset="-122"/>
                <a:ea typeface="楷体_GB2312" pitchFamily="49" charset="-122"/>
              </a:rPr>
              <a:t>OUT  DST, SRC</a:t>
            </a:r>
          </a:p>
          <a:p>
            <a:pPr>
              <a:buFont typeface="Wingdings" pitchFamily="2" charset="2"/>
              <a:buNone/>
            </a:pPr>
            <a:r>
              <a:rPr lang="zh-CN" altLang="en-US" smtClean="0">
                <a:solidFill>
                  <a:srgbClr val="000000"/>
                </a:solidFill>
                <a:latin typeface="楷体_GB2312" pitchFamily="49" charset="-122"/>
                <a:ea typeface="楷体_GB2312" pitchFamily="49" charset="-122"/>
              </a:rPr>
              <a:t>表示</a:t>
            </a:r>
            <a:r>
              <a:rPr lang="en-US" altLang="zh-CN" smtClean="0">
                <a:solidFill>
                  <a:srgbClr val="000000"/>
                </a:solidFill>
                <a:latin typeface="楷体_GB2312" pitchFamily="49" charset="-122"/>
                <a:ea typeface="楷体_GB2312" pitchFamily="49" charset="-122"/>
              </a:rPr>
              <a:t>CPU</a:t>
            </a:r>
            <a:r>
              <a:rPr lang="zh-CN" altLang="en-US" smtClean="0">
                <a:solidFill>
                  <a:srgbClr val="000000"/>
                </a:solidFill>
                <a:latin typeface="楷体_GB2312" pitchFamily="49" charset="-122"/>
                <a:ea typeface="楷体_GB2312" pitchFamily="49" charset="-122"/>
              </a:rPr>
              <a:t>将数据送给</a:t>
            </a:r>
            <a:r>
              <a:rPr lang="en-US" altLang="zh-CN" smtClean="0">
                <a:solidFill>
                  <a:srgbClr val="000000"/>
                </a:solidFill>
                <a:latin typeface="楷体_GB2312" pitchFamily="49" charset="-122"/>
                <a:ea typeface="楷体_GB2312" pitchFamily="49" charset="-122"/>
              </a:rPr>
              <a:t>I/O</a:t>
            </a:r>
            <a:r>
              <a:rPr lang="zh-CN" altLang="en-US" smtClean="0">
                <a:solidFill>
                  <a:srgbClr val="000000"/>
                </a:solidFill>
                <a:latin typeface="楷体_GB2312" pitchFamily="49" charset="-122"/>
                <a:ea typeface="楷体_GB2312" pitchFamily="49" charset="-122"/>
              </a:rPr>
              <a:t>端口。其说明类似与</a:t>
            </a:r>
            <a:r>
              <a:rPr lang="en-US" altLang="zh-CN" smtClean="0">
                <a:solidFill>
                  <a:srgbClr val="000000"/>
                </a:solidFill>
                <a:latin typeface="楷体_GB2312" pitchFamily="49" charset="-122"/>
                <a:ea typeface="楷体_GB2312" pitchFamily="49" charset="-122"/>
              </a:rPr>
              <a:t>IN</a:t>
            </a:r>
            <a:r>
              <a:rPr lang="zh-CN" altLang="en-US" smtClean="0">
                <a:solidFill>
                  <a:srgbClr val="000000"/>
                </a:solidFill>
                <a:latin typeface="楷体_GB2312" pitchFamily="49" charset="-122"/>
                <a:ea typeface="楷体_GB2312" pitchFamily="49" charset="-122"/>
              </a:rPr>
              <a:t>指令，只是</a:t>
            </a:r>
            <a:r>
              <a:rPr lang="en-US" altLang="zh-CN" smtClean="0">
                <a:solidFill>
                  <a:srgbClr val="000000"/>
                </a:solidFill>
                <a:latin typeface="楷体_GB2312" pitchFamily="49" charset="-122"/>
                <a:ea typeface="楷体_GB2312" pitchFamily="49" charset="-122"/>
              </a:rPr>
              <a:t>SRC</a:t>
            </a:r>
            <a:r>
              <a:rPr lang="zh-CN" altLang="en-US" smtClean="0">
                <a:solidFill>
                  <a:srgbClr val="000000"/>
                </a:solidFill>
                <a:latin typeface="楷体_GB2312" pitchFamily="49" charset="-122"/>
                <a:ea typeface="楷体_GB2312" pitchFamily="49" charset="-122"/>
              </a:rPr>
              <a:t>用于指定存储读取数据的寄存器，</a:t>
            </a:r>
            <a:r>
              <a:rPr lang="en-US" altLang="zh-CN" smtClean="0">
                <a:solidFill>
                  <a:srgbClr val="000000"/>
                </a:solidFill>
                <a:latin typeface="楷体_GB2312" pitchFamily="49" charset="-122"/>
                <a:ea typeface="楷体_GB2312" pitchFamily="49" charset="-122"/>
              </a:rPr>
              <a:t>DST</a:t>
            </a:r>
            <a:r>
              <a:rPr lang="zh-CN" altLang="en-US" smtClean="0">
                <a:solidFill>
                  <a:srgbClr val="000000"/>
                </a:solidFill>
                <a:latin typeface="楷体_GB2312" pitchFamily="49" charset="-122"/>
                <a:ea typeface="楷体_GB2312" pitchFamily="49" charset="-122"/>
              </a:rPr>
              <a:t>用于指定端口地址。</a:t>
            </a:r>
            <a:endParaRPr lang="zh-CN" altLang="en-US" dirty="0" smtClean="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43860076"/>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837488" cy="947738"/>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sz="2400" smtClean="0">
                <a:solidFill>
                  <a:srgbClr val="000000"/>
                </a:solidFill>
                <a:latin typeface="楷体_GB2312" pitchFamily="49" charset="-122"/>
                <a:ea typeface="楷体_GB2312" pitchFamily="49" charset="-122"/>
              </a:rPr>
              <a:t>表</a:t>
            </a:r>
            <a:r>
              <a:rPr lang="en-US" altLang="zh-CN" sz="2400" smtClean="0">
                <a:solidFill>
                  <a:srgbClr val="000000"/>
                </a:solidFill>
                <a:latin typeface="楷体_GB2312" pitchFamily="49" charset="-122"/>
                <a:ea typeface="楷体_GB2312" pitchFamily="49" charset="-122"/>
              </a:rPr>
              <a:t>3.7</a:t>
            </a:r>
            <a:r>
              <a:rPr lang="zh-CN" altLang="en-US" sz="2400" smtClean="0">
                <a:solidFill>
                  <a:srgbClr val="000000"/>
                </a:solidFill>
                <a:latin typeface="楷体_GB2312" pitchFamily="49" charset="-122"/>
                <a:ea typeface="楷体_GB2312" pitchFamily="49" charset="-122"/>
              </a:rPr>
              <a:t>列出了合法的输入输出指令，其中</a:t>
            </a:r>
            <a:r>
              <a:rPr lang="en-US" altLang="zh-CN" sz="2400" smtClean="0">
                <a:solidFill>
                  <a:srgbClr val="000000"/>
                </a:solidFill>
                <a:latin typeface="楷体_GB2312" pitchFamily="49" charset="-122"/>
                <a:ea typeface="楷体_GB2312" pitchFamily="49" charset="-122"/>
              </a:rPr>
              <a:t>port</a:t>
            </a:r>
            <a:r>
              <a:rPr lang="zh-CN" altLang="en-US" sz="2400" smtClean="0">
                <a:solidFill>
                  <a:srgbClr val="000000"/>
                </a:solidFill>
                <a:latin typeface="楷体_GB2312" pitchFamily="49" charset="-122"/>
                <a:ea typeface="楷体_GB2312" pitchFamily="49" charset="-122"/>
              </a:rPr>
              <a:t>表示</a:t>
            </a:r>
            <a:r>
              <a:rPr lang="en-US" altLang="zh-CN" sz="2400" smtClean="0">
                <a:solidFill>
                  <a:srgbClr val="000000"/>
                </a:solidFill>
                <a:latin typeface="楷体_GB2312" pitchFamily="49" charset="-122"/>
                <a:ea typeface="楷体_GB2312" pitchFamily="49" charset="-122"/>
              </a:rPr>
              <a:t>8</a:t>
            </a:r>
            <a:r>
              <a:rPr lang="zh-CN" altLang="en-US" sz="2400" smtClean="0">
                <a:solidFill>
                  <a:srgbClr val="000000"/>
                </a:solidFill>
                <a:latin typeface="楷体_GB2312" pitchFamily="49" charset="-122"/>
                <a:ea typeface="楷体_GB2312" pitchFamily="49" charset="-122"/>
              </a:rPr>
              <a:t>位的地址值。</a:t>
            </a:r>
          </a:p>
        </p:txBody>
      </p:sp>
      <p:graphicFrame>
        <p:nvGraphicFramePr>
          <p:cNvPr id="4" name="Group 98"/>
          <p:cNvGraphicFramePr>
            <a:graphicFrameLocks/>
          </p:cNvGraphicFramePr>
          <p:nvPr/>
        </p:nvGraphicFramePr>
        <p:xfrm>
          <a:off x="684213" y="2924175"/>
          <a:ext cx="7783512" cy="2878139"/>
        </p:xfrm>
        <a:graphic>
          <a:graphicData uri="http://schemas.openxmlformats.org/drawingml/2006/table">
            <a:tbl>
              <a:tblPr/>
              <a:tblGrid>
                <a:gridCol w="1638300"/>
                <a:gridCol w="2882900"/>
                <a:gridCol w="3262312"/>
              </a:tblGrid>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楷体_GB2312" pitchFamily="49" charset="-122"/>
                          <a:ea typeface="楷体_GB2312" pitchFamily="49" charset="-122"/>
                          <a:cs typeface="Times New Roman" pitchFamily="18" charset="0"/>
                        </a:rPr>
                        <a:t>操作类型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端口输入指令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端口输出指令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字节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IN  AL, PORT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OUT  PORT, 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字</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IN  AX, PORT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OUT  PORT, AX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字节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IN  AL, DX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楷体_GB2312" pitchFamily="49" charset="-122"/>
                          <a:ea typeface="楷体_GB2312" pitchFamily="49" charset="-122"/>
                          <a:cs typeface="Times New Roman" pitchFamily="18" charset="0"/>
                        </a:rPr>
                        <a:t>OUT  DX, 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字</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IN  AX, DX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楷体_GB2312" pitchFamily="49" charset="-122"/>
                          <a:ea typeface="楷体_GB2312" pitchFamily="49" charset="-122"/>
                          <a:cs typeface="Times New Roman" pitchFamily="18" charset="0"/>
                        </a:rPr>
                        <a:t>OUT  DX, AX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1209488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txBox="1">
            <a:spLocks noChangeArrowheads="1"/>
          </p:cNvSpPr>
          <p:nvPr/>
        </p:nvSpPr>
        <p:spPr bwMode="auto">
          <a:xfrm>
            <a:off x="1806700" y="1124744"/>
            <a:ext cx="5257800" cy="5486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dirty="0" smtClean="0">
                <a:latin typeface="楷体_GB2312" pitchFamily="49" charset="-122"/>
                <a:ea typeface="楷体_GB2312" pitchFamily="49" charset="-122"/>
              </a:rPr>
              <a:t>其它指令</a:t>
            </a:r>
            <a:endParaRPr lang="zh-CN" altLang="en-US" sz="4000" dirty="0" smtClean="0">
              <a:latin typeface="楷体_GB2312" pitchFamily="49" charset="-122"/>
              <a:ea typeface="楷体_GB2312" pitchFamily="49" charset="-122"/>
            </a:endParaRPr>
          </a:p>
        </p:txBody>
      </p:sp>
      <p:sp>
        <p:nvSpPr>
          <p:cNvPr id="4"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dirty="0" smtClean="0">
                <a:solidFill>
                  <a:srgbClr val="FF0000"/>
                </a:solidFill>
                <a:latin typeface="楷体_GB2312" pitchFamily="49" charset="-122"/>
                <a:ea typeface="楷体_GB2312" pitchFamily="49" charset="-122"/>
              </a:rPr>
              <a:t>二、处理器控制指令（</a:t>
            </a:r>
            <a:r>
              <a:rPr lang="en-US" altLang="zh-CN" dirty="0" smtClean="0">
                <a:solidFill>
                  <a:srgbClr val="FF0000"/>
                </a:solidFill>
                <a:latin typeface="楷体_GB2312" pitchFamily="49" charset="-122"/>
                <a:ea typeface="楷体_GB2312" pitchFamily="49" charset="-122"/>
              </a:rPr>
              <a:t>5</a:t>
            </a:r>
            <a:r>
              <a:rPr lang="zh-CN" altLang="en-US" dirty="0" smtClean="0">
                <a:solidFill>
                  <a:srgbClr val="FF0000"/>
                </a:solidFill>
                <a:latin typeface="楷体_GB2312" pitchFamily="49" charset="-122"/>
                <a:ea typeface="楷体_GB2312" pitchFamily="49" charset="-122"/>
              </a:rPr>
              <a:t>条）</a:t>
            </a:r>
          </a:p>
          <a:p>
            <a:pPr>
              <a:buFont typeface="Wingdings" pitchFamily="2" charset="2"/>
              <a:buNone/>
            </a:pPr>
            <a:endParaRPr lang="zh-CN" altLang="en-US" dirty="0" smtClean="0">
              <a:solidFill>
                <a:srgbClr val="000000"/>
              </a:solidFill>
              <a:latin typeface="楷体_GB2312" pitchFamily="49" charset="-122"/>
              <a:ea typeface="楷体_GB2312" pitchFamily="49" charset="-122"/>
            </a:endParaRPr>
          </a:p>
          <a:p>
            <a:pPr>
              <a:buFont typeface="Wingdings" pitchFamily="2" charset="2"/>
              <a:buNone/>
            </a:pPr>
            <a:r>
              <a:rPr lang="en-US" altLang="zh-CN" dirty="0" smtClean="0">
                <a:solidFill>
                  <a:srgbClr val="0000FF"/>
                </a:solidFill>
                <a:latin typeface="楷体_GB2312" pitchFamily="49" charset="-122"/>
                <a:ea typeface="楷体_GB2312" pitchFamily="49" charset="-122"/>
              </a:rPr>
              <a:t>1</a:t>
            </a:r>
            <a:r>
              <a:rPr lang="zh-CN" altLang="en-US" dirty="0" smtClean="0">
                <a:solidFill>
                  <a:srgbClr val="0000FF"/>
                </a:solidFill>
                <a:latin typeface="楷体_GB2312" pitchFamily="49" charset="-122"/>
                <a:ea typeface="楷体_GB2312" pitchFamily="49" charset="-122"/>
              </a:rPr>
              <a:t>．空操作指令</a:t>
            </a:r>
            <a:r>
              <a:rPr lang="en-US" altLang="zh-CN" dirty="0" smtClean="0">
                <a:solidFill>
                  <a:srgbClr val="0000FF"/>
                </a:solidFill>
                <a:latin typeface="楷体_GB2312" pitchFamily="49" charset="-122"/>
                <a:ea typeface="楷体_GB2312" pitchFamily="49" charset="-122"/>
              </a:rPr>
              <a:t>NOP</a:t>
            </a:r>
          </a:p>
          <a:p>
            <a:pPr>
              <a:buFont typeface="Wingdings" pitchFamily="2" charset="2"/>
              <a:buNone/>
            </a:pPr>
            <a:r>
              <a:rPr lang="zh-CN" altLang="en-US" dirty="0" smtClean="0">
                <a:solidFill>
                  <a:srgbClr val="000000"/>
                </a:solidFill>
                <a:latin typeface="楷体_GB2312" pitchFamily="49" charset="-122"/>
                <a:ea typeface="楷体_GB2312" pitchFamily="49" charset="-122"/>
              </a:rPr>
              <a:t>格式：  </a:t>
            </a:r>
            <a:r>
              <a:rPr lang="en-US" altLang="zh-CN" dirty="0" smtClean="0">
                <a:solidFill>
                  <a:srgbClr val="000000"/>
                </a:solidFill>
                <a:latin typeface="楷体_GB2312" pitchFamily="49" charset="-122"/>
                <a:ea typeface="楷体_GB2312" pitchFamily="49" charset="-122"/>
              </a:rPr>
              <a:t>NOP</a:t>
            </a:r>
          </a:p>
          <a:p>
            <a:pPr>
              <a:buFont typeface="Wingdings" pitchFamily="2" charset="2"/>
              <a:buNone/>
            </a:pPr>
            <a:r>
              <a:rPr lang="zh-CN" altLang="en-US" dirty="0" smtClean="0">
                <a:solidFill>
                  <a:srgbClr val="000000"/>
                </a:solidFill>
                <a:latin typeface="楷体_GB2312" pitchFamily="49" charset="-122"/>
                <a:ea typeface="楷体_GB2312" pitchFamily="49" charset="-122"/>
              </a:rPr>
              <a:t>说明：空操作指令</a:t>
            </a:r>
            <a:r>
              <a:rPr lang="en-US" altLang="zh-CN" dirty="0" smtClean="0">
                <a:solidFill>
                  <a:srgbClr val="000000"/>
                </a:solidFill>
                <a:latin typeface="楷体_GB2312" pitchFamily="49" charset="-122"/>
                <a:ea typeface="楷体_GB2312" pitchFamily="49" charset="-122"/>
              </a:rPr>
              <a:t>NOP</a:t>
            </a:r>
            <a:r>
              <a:rPr lang="zh-CN" altLang="en-US" dirty="0" smtClean="0">
                <a:solidFill>
                  <a:srgbClr val="000000"/>
                </a:solidFill>
                <a:latin typeface="楷体_GB2312" pitchFamily="49" charset="-122"/>
                <a:ea typeface="楷体_GB2312" pitchFamily="49" charset="-122"/>
              </a:rPr>
              <a:t>（</a:t>
            </a:r>
            <a:r>
              <a:rPr lang="en-US" altLang="zh-CN" dirty="0" smtClean="0">
                <a:solidFill>
                  <a:srgbClr val="000000"/>
                </a:solidFill>
                <a:latin typeface="楷体_GB2312" pitchFamily="49" charset="-122"/>
                <a:ea typeface="楷体_GB2312" pitchFamily="49" charset="-122"/>
              </a:rPr>
              <a:t>No operation</a:t>
            </a:r>
            <a:r>
              <a:rPr lang="zh-CN" altLang="en-US" dirty="0" smtClean="0">
                <a:solidFill>
                  <a:srgbClr val="000000"/>
                </a:solidFill>
                <a:latin typeface="楷体_GB2312" pitchFamily="49" charset="-122"/>
                <a:ea typeface="楷体_GB2312" pitchFamily="49" charset="-122"/>
              </a:rPr>
              <a:t>）表示什么也不做，</a:t>
            </a:r>
            <a:r>
              <a:rPr lang="zh-CN" altLang="en-US" dirty="0" smtClean="0">
                <a:solidFill>
                  <a:srgbClr val="FF0000"/>
                </a:solidFill>
                <a:latin typeface="楷体_GB2312" pitchFamily="49" charset="-122"/>
                <a:ea typeface="楷体_GB2312" pitchFamily="49" charset="-122"/>
              </a:rPr>
              <a:t>但要占用机器的三个时钟周期</a:t>
            </a:r>
            <a:r>
              <a:rPr lang="zh-CN" altLang="en-US" dirty="0" smtClean="0">
                <a:solidFill>
                  <a:srgbClr val="000000"/>
                </a:solidFill>
                <a:latin typeface="楷体_GB2312" pitchFamily="49" charset="-122"/>
                <a:ea typeface="楷体_GB2312" pitchFamily="49" charset="-122"/>
              </a:rPr>
              <a:t>，利用</a:t>
            </a:r>
            <a:r>
              <a:rPr lang="en-US" altLang="zh-CN" dirty="0" smtClean="0">
                <a:solidFill>
                  <a:srgbClr val="000000"/>
                </a:solidFill>
                <a:latin typeface="楷体_GB2312" pitchFamily="49" charset="-122"/>
                <a:ea typeface="楷体_GB2312" pitchFamily="49" charset="-122"/>
              </a:rPr>
              <a:t>NOP</a:t>
            </a:r>
            <a:r>
              <a:rPr lang="zh-CN" altLang="en-US" dirty="0" smtClean="0">
                <a:solidFill>
                  <a:srgbClr val="000000"/>
                </a:solidFill>
                <a:latin typeface="楷体_GB2312" pitchFamily="49" charset="-122"/>
                <a:ea typeface="楷体_GB2312" pitchFamily="49" charset="-122"/>
              </a:rPr>
              <a:t>指令可以构成适当的延时操作。</a:t>
            </a:r>
          </a:p>
        </p:txBody>
      </p:sp>
    </p:spTree>
    <p:extLst>
      <p:ext uri="{BB962C8B-B14F-4D97-AF65-F5344CB8AC3E}">
        <p14:creationId xmlns:p14="http://schemas.microsoft.com/office/powerpoint/2010/main" val="129574529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755650" y="1628775"/>
            <a:ext cx="7772400" cy="4979988"/>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2. </a:t>
            </a:r>
            <a:r>
              <a:rPr lang="zh-CN" altLang="en-US" sz="2400" dirty="0" smtClean="0">
                <a:solidFill>
                  <a:srgbClr val="0000FF"/>
                </a:solidFill>
                <a:latin typeface="楷体_GB2312" pitchFamily="49" charset="-122"/>
                <a:ea typeface="楷体_GB2312" pitchFamily="49" charset="-122"/>
              </a:rPr>
              <a:t>暂停指令</a:t>
            </a:r>
            <a:r>
              <a:rPr lang="en-US" altLang="zh-CN" sz="2400" dirty="0" smtClean="0">
                <a:solidFill>
                  <a:srgbClr val="0000FF"/>
                </a:solidFill>
                <a:latin typeface="楷体_GB2312" pitchFamily="49" charset="-122"/>
                <a:ea typeface="楷体_GB2312" pitchFamily="49" charset="-122"/>
              </a:rPr>
              <a:t>HLT</a:t>
            </a:r>
          </a:p>
          <a:p>
            <a:pPr>
              <a:buFont typeface="Wingdings" pitchFamily="2" charset="2"/>
              <a:buNone/>
            </a:pPr>
            <a:r>
              <a:rPr lang="zh-CN" altLang="en-US" sz="2400" dirty="0" smtClean="0">
                <a:solidFill>
                  <a:srgbClr val="000000"/>
                </a:solidFill>
                <a:latin typeface="楷体_GB2312" pitchFamily="49" charset="-122"/>
                <a:ea typeface="楷体_GB2312" pitchFamily="49" charset="-122"/>
              </a:rPr>
              <a:t>格式：  </a:t>
            </a:r>
            <a:r>
              <a:rPr lang="en-US" altLang="zh-CN" sz="2400" dirty="0" smtClean="0">
                <a:solidFill>
                  <a:srgbClr val="000000"/>
                </a:solidFill>
                <a:latin typeface="楷体_GB2312" pitchFamily="49" charset="-122"/>
                <a:ea typeface="楷体_GB2312" pitchFamily="49" charset="-122"/>
              </a:rPr>
              <a:t>HLT</a:t>
            </a:r>
          </a:p>
          <a:p>
            <a:pPr>
              <a:buFont typeface="Wingdings" pitchFamily="2" charset="2"/>
              <a:buNone/>
            </a:pPr>
            <a:r>
              <a:rPr lang="zh-CN" altLang="en-US" sz="2400" dirty="0" smtClean="0">
                <a:solidFill>
                  <a:srgbClr val="000000"/>
                </a:solidFill>
                <a:latin typeface="楷体_GB2312" pitchFamily="49" charset="-122"/>
                <a:ea typeface="楷体_GB2312" pitchFamily="49" charset="-122"/>
              </a:rPr>
              <a:t>说明：暂停指令</a:t>
            </a:r>
            <a:r>
              <a:rPr lang="en-US" altLang="zh-CN" sz="2400" dirty="0" smtClean="0">
                <a:solidFill>
                  <a:srgbClr val="000000"/>
                </a:solidFill>
                <a:latin typeface="楷体_GB2312" pitchFamily="49" charset="-122"/>
                <a:ea typeface="楷体_GB2312" pitchFamily="49" charset="-122"/>
              </a:rPr>
              <a:t>HLT</a:t>
            </a:r>
            <a:r>
              <a:rPr lang="zh-CN" altLang="en-US" sz="2400" dirty="0" smtClean="0">
                <a:solidFill>
                  <a:srgbClr val="000000"/>
                </a:solidFill>
                <a:latin typeface="楷体_GB2312" pitchFamily="49" charset="-122"/>
                <a:ea typeface="楷体_GB2312" pitchFamily="49" charset="-122"/>
              </a:rPr>
              <a:t>（</a:t>
            </a:r>
            <a:r>
              <a:rPr lang="en-US" altLang="zh-CN" sz="2400" dirty="0" smtClean="0">
                <a:solidFill>
                  <a:srgbClr val="000000"/>
                </a:solidFill>
                <a:latin typeface="楷体_GB2312" pitchFamily="49" charset="-122"/>
                <a:ea typeface="楷体_GB2312" pitchFamily="49" charset="-122"/>
              </a:rPr>
              <a:t>Halt until interrupt or reset</a:t>
            </a:r>
            <a:r>
              <a:rPr lang="zh-CN" altLang="en-US" sz="2400" dirty="0" smtClean="0">
                <a:solidFill>
                  <a:srgbClr val="000000"/>
                </a:solidFill>
                <a:latin typeface="楷体_GB2312" pitchFamily="49" charset="-122"/>
                <a:ea typeface="楷体_GB2312" pitchFamily="49" charset="-122"/>
              </a:rPr>
              <a:t>）可以使</a:t>
            </a:r>
            <a:r>
              <a:rPr lang="en-US" altLang="zh-CN" sz="2400" dirty="0" smtClean="0">
                <a:solidFill>
                  <a:srgbClr val="000000"/>
                </a:solidFill>
                <a:latin typeface="楷体_GB2312" pitchFamily="49" charset="-122"/>
                <a:ea typeface="楷体_GB2312" pitchFamily="49" charset="-122"/>
              </a:rPr>
              <a:t>CPU</a:t>
            </a:r>
            <a:r>
              <a:rPr lang="zh-CN" altLang="en-US" sz="2400" dirty="0" smtClean="0">
                <a:solidFill>
                  <a:srgbClr val="000000"/>
                </a:solidFill>
                <a:latin typeface="楷体_GB2312" pitchFamily="49" charset="-122"/>
                <a:ea typeface="楷体_GB2312" pitchFamily="49" charset="-122"/>
              </a:rPr>
              <a:t>进入暂停状态，退出暂停状态的条件有：</a:t>
            </a:r>
          </a:p>
          <a:p>
            <a:pPr>
              <a:buClr>
                <a:srgbClr val="FF0101"/>
              </a:buClr>
              <a:buFont typeface="Wingdings" pitchFamily="2" charset="2"/>
              <a:buChar char="p"/>
            </a:pPr>
            <a:r>
              <a:rPr lang="en-US" altLang="zh-CN" sz="2400" dirty="0" smtClean="0">
                <a:solidFill>
                  <a:srgbClr val="000000"/>
                </a:solidFill>
                <a:latin typeface="楷体_GB2312" pitchFamily="49" charset="-122"/>
                <a:ea typeface="楷体_GB2312" pitchFamily="49" charset="-122"/>
              </a:rPr>
              <a:t>RESET</a:t>
            </a:r>
            <a:r>
              <a:rPr lang="zh-CN" altLang="en-US" sz="2400" dirty="0" smtClean="0">
                <a:solidFill>
                  <a:srgbClr val="000000"/>
                </a:solidFill>
                <a:latin typeface="楷体_GB2312" pitchFamily="49" charset="-122"/>
                <a:ea typeface="楷体_GB2312" pitchFamily="49" charset="-122"/>
              </a:rPr>
              <a:t>信号有效，即</a:t>
            </a:r>
            <a:r>
              <a:rPr lang="en-US" altLang="zh-CN" sz="2400" dirty="0" smtClean="0">
                <a:solidFill>
                  <a:srgbClr val="000000"/>
                </a:solidFill>
                <a:latin typeface="楷体_GB2312" pitchFamily="49" charset="-122"/>
                <a:ea typeface="楷体_GB2312" pitchFamily="49" charset="-122"/>
              </a:rPr>
              <a:t>CPU</a:t>
            </a:r>
            <a:r>
              <a:rPr lang="zh-CN" altLang="en-US" sz="2400" dirty="0" smtClean="0">
                <a:solidFill>
                  <a:srgbClr val="000000"/>
                </a:solidFill>
                <a:latin typeface="楷体_GB2312" pitchFamily="49" charset="-122"/>
                <a:ea typeface="楷体_GB2312" pitchFamily="49" charset="-122"/>
              </a:rPr>
              <a:t>进行复位操作；</a:t>
            </a:r>
          </a:p>
          <a:p>
            <a:pPr>
              <a:buClr>
                <a:srgbClr val="FF0101"/>
              </a:buClr>
              <a:buFont typeface="Wingdings" pitchFamily="2" charset="2"/>
              <a:buChar char="p"/>
            </a:pPr>
            <a:r>
              <a:rPr lang="en-US" altLang="zh-CN" sz="2400" dirty="0" smtClean="0">
                <a:solidFill>
                  <a:srgbClr val="000000"/>
                </a:solidFill>
                <a:latin typeface="楷体_GB2312" pitchFamily="49" charset="-122"/>
                <a:ea typeface="楷体_GB2312" pitchFamily="49" charset="-122"/>
              </a:rPr>
              <a:t>NMI (</a:t>
            </a:r>
            <a:r>
              <a:rPr lang="zh-CN" altLang="en-US" sz="2400" dirty="0" smtClean="0">
                <a:solidFill>
                  <a:srgbClr val="000000"/>
                </a:solidFill>
                <a:latin typeface="楷体_GB2312" pitchFamily="49" charset="-122"/>
                <a:ea typeface="楷体_GB2312" pitchFamily="49" charset="-122"/>
              </a:rPr>
              <a:t>非屏蔽中断请求</a:t>
            </a:r>
            <a:r>
              <a:rPr lang="en-US" altLang="zh-CN" sz="2400" dirty="0" smtClean="0">
                <a:solidFill>
                  <a:srgbClr val="000000"/>
                </a:solidFill>
                <a:latin typeface="楷体_GB2312" pitchFamily="49" charset="-122"/>
                <a:ea typeface="楷体_GB2312" pitchFamily="49" charset="-122"/>
              </a:rPr>
              <a:t>)</a:t>
            </a:r>
            <a:r>
              <a:rPr lang="zh-CN" altLang="en-US" sz="2400" dirty="0" smtClean="0">
                <a:solidFill>
                  <a:srgbClr val="000000"/>
                </a:solidFill>
                <a:latin typeface="楷体_GB2312" pitchFamily="49" charset="-122"/>
                <a:ea typeface="楷体_GB2312" pitchFamily="49" charset="-122"/>
              </a:rPr>
              <a:t>信号有效，即系统收到了非屏蔽的中断请求，这时系统必须进行适当的处理；</a:t>
            </a:r>
          </a:p>
          <a:p>
            <a:pPr>
              <a:buClr>
                <a:srgbClr val="FF0101"/>
              </a:buClr>
              <a:buFont typeface="Wingdings" pitchFamily="2" charset="2"/>
              <a:buChar char="p"/>
            </a:pPr>
            <a:r>
              <a:rPr lang="en-US" altLang="zh-CN" sz="2400" dirty="0" smtClean="0">
                <a:solidFill>
                  <a:srgbClr val="000000"/>
                </a:solidFill>
                <a:latin typeface="楷体_GB2312" pitchFamily="49" charset="-122"/>
                <a:ea typeface="楷体_GB2312" pitchFamily="49" charset="-122"/>
              </a:rPr>
              <a:t>INTR (</a:t>
            </a:r>
            <a:r>
              <a:rPr lang="zh-CN" altLang="en-US" sz="2400" dirty="0" smtClean="0">
                <a:solidFill>
                  <a:srgbClr val="000000"/>
                </a:solidFill>
                <a:latin typeface="楷体_GB2312" pitchFamily="49" charset="-122"/>
                <a:ea typeface="楷体_GB2312" pitchFamily="49" charset="-122"/>
              </a:rPr>
              <a:t>可屏蔽中断请求</a:t>
            </a:r>
            <a:r>
              <a:rPr lang="en-US" altLang="zh-CN" sz="2400" dirty="0" smtClean="0">
                <a:solidFill>
                  <a:srgbClr val="000000"/>
                </a:solidFill>
                <a:latin typeface="楷体_GB2312" pitchFamily="49" charset="-122"/>
                <a:ea typeface="楷体_GB2312" pitchFamily="49" charset="-122"/>
              </a:rPr>
              <a:t>)</a:t>
            </a:r>
            <a:r>
              <a:rPr lang="zh-CN" altLang="en-US" sz="2400" dirty="0" smtClean="0">
                <a:solidFill>
                  <a:srgbClr val="000000"/>
                </a:solidFill>
                <a:latin typeface="楷体_GB2312" pitchFamily="49" charset="-122"/>
                <a:ea typeface="楷体_GB2312" pitchFamily="49" charset="-122"/>
              </a:rPr>
              <a:t>信号有效，而且</a:t>
            </a:r>
            <a:r>
              <a:rPr lang="en-US" altLang="zh-CN" sz="2400" dirty="0" smtClean="0">
                <a:solidFill>
                  <a:srgbClr val="000000"/>
                </a:solidFill>
                <a:latin typeface="楷体_GB2312" pitchFamily="49" charset="-122"/>
                <a:ea typeface="楷体_GB2312" pitchFamily="49" charset="-122"/>
              </a:rPr>
              <a:t>IF</a:t>
            </a:r>
            <a:r>
              <a:rPr lang="zh-CN" altLang="en-US" sz="2400" dirty="0" smtClean="0">
                <a:solidFill>
                  <a:srgbClr val="000000"/>
                </a:solidFill>
                <a:latin typeface="楷体_GB2312" pitchFamily="49" charset="-122"/>
                <a:ea typeface="楷体_GB2312" pitchFamily="49" charset="-122"/>
              </a:rPr>
              <a:t>＝</a:t>
            </a:r>
            <a:r>
              <a:rPr lang="en-US" altLang="zh-CN" sz="2400" dirty="0" smtClean="0">
                <a:solidFill>
                  <a:srgbClr val="000000"/>
                </a:solidFill>
                <a:latin typeface="楷体_GB2312" pitchFamily="49" charset="-122"/>
                <a:ea typeface="楷体_GB2312" pitchFamily="49" charset="-122"/>
              </a:rPr>
              <a:t>1</a:t>
            </a:r>
            <a:r>
              <a:rPr lang="zh-CN" altLang="en-US" sz="2400" dirty="0" smtClean="0">
                <a:solidFill>
                  <a:srgbClr val="000000"/>
                </a:solidFill>
                <a:latin typeface="楷体_GB2312" pitchFamily="49" charset="-122"/>
                <a:ea typeface="楷体_GB2312" pitchFamily="49" charset="-122"/>
              </a:rPr>
              <a:t>，这时要求系统响应该指定请求。</a:t>
            </a:r>
          </a:p>
          <a:p>
            <a:pPr>
              <a:buFont typeface="Wingdings" pitchFamily="2" charset="2"/>
              <a:buNone/>
            </a:pPr>
            <a:r>
              <a:rPr lang="zh-CN" altLang="en-US" sz="2400" dirty="0" smtClean="0">
                <a:solidFill>
                  <a:srgbClr val="000000"/>
                </a:solidFill>
                <a:latin typeface="楷体_GB2312" pitchFamily="49" charset="-122"/>
                <a:ea typeface="楷体_GB2312" pitchFamily="49" charset="-122"/>
              </a:rPr>
              <a:t>适当的使用</a:t>
            </a:r>
            <a:r>
              <a:rPr lang="en-US" altLang="zh-CN" sz="2400" dirty="0" smtClean="0">
                <a:solidFill>
                  <a:srgbClr val="000000"/>
                </a:solidFill>
                <a:latin typeface="楷体_GB2312" pitchFamily="49" charset="-122"/>
                <a:ea typeface="楷体_GB2312" pitchFamily="49" charset="-122"/>
              </a:rPr>
              <a:t>HLT</a:t>
            </a:r>
            <a:r>
              <a:rPr lang="zh-CN" altLang="en-US" sz="2400" dirty="0" smtClean="0">
                <a:solidFill>
                  <a:srgbClr val="000000"/>
                </a:solidFill>
                <a:latin typeface="楷体_GB2312" pitchFamily="49" charset="-122"/>
                <a:ea typeface="楷体_GB2312" pitchFamily="49" charset="-122"/>
              </a:rPr>
              <a:t>指令，并与硬件电路配合，可以使</a:t>
            </a:r>
            <a:r>
              <a:rPr lang="en-US" altLang="zh-CN" sz="2400" dirty="0" smtClean="0">
                <a:solidFill>
                  <a:srgbClr val="000000"/>
                </a:solidFill>
                <a:latin typeface="楷体_GB2312" pitchFamily="49" charset="-122"/>
                <a:ea typeface="楷体_GB2312" pitchFamily="49" charset="-122"/>
              </a:rPr>
              <a:t>CPU</a:t>
            </a:r>
            <a:r>
              <a:rPr lang="zh-CN" altLang="en-US" sz="2400" dirty="0" smtClean="0">
                <a:solidFill>
                  <a:srgbClr val="000000"/>
                </a:solidFill>
                <a:latin typeface="楷体_GB2312" pitchFamily="49" charset="-122"/>
                <a:ea typeface="楷体_GB2312" pitchFamily="49" charset="-122"/>
              </a:rPr>
              <a:t>与外部设备协调工作。</a:t>
            </a:r>
          </a:p>
        </p:txBody>
      </p:sp>
    </p:spTree>
    <p:extLst>
      <p:ext uri="{BB962C8B-B14F-4D97-AF65-F5344CB8AC3E}">
        <p14:creationId xmlns:p14="http://schemas.microsoft.com/office/powerpoint/2010/main" val="278460420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en-US" altLang="zh-CN" dirty="0" smtClean="0">
                <a:solidFill>
                  <a:srgbClr val="0000FF"/>
                </a:solidFill>
                <a:latin typeface="楷体_GB2312" pitchFamily="49" charset="-122"/>
                <a:ea typeface="楷体_GB2312" pitchFamily="49" charset="-122"/>
              </a:rPr>
              <a:t>3</a:t>
            </a:r>
            <a:r>
              <a:rPr lang="zh-CN" altLang="en-US" dirty="0" smtClean="0">
                <a:solidFill>
                  <a:srgbClr val="0000FF"/>
                </a:solidFill>
                <a:latin typeface="楷体_GB2312" pitchFamily="49" charset="-122"/>
                <a:ea typeface="楷体_GB2312" pitchFamily="49" charset="-122"/>
              </a:rPr>
              <a:t>．等待指令</a:t>
            </a:r>
            <a:r>
              <a:rPr lang="en-US" altLang="zh-CN" dirty="0" smtClean="0">
                <a:solidFill>
                  <a:srgbClr val="0000FF"/>
                </a:solidFill>
                <a:latin typeface="楷体_GB2312" pitchFamily="49" charset="-122"/>
                <a:ea typeface="楷体_GB2312" pitchFamily="49" charset="-122"/>
              </a:rPr>
              <a:t>WAIT</a:t>
            </a:r>
          </a:p>
          <a:p>
            <a:pPr>
              <a:buFont typeface="Wingdings" pitchFamily="2" charset="2"/>
              <a:buNone/>
            </a:pPr>
            <a:r>
              <a:rPr lang="zh-CN" altLang="en-US" dirty="0" smtClean="0">
                <a:solidFill>
                  <a:srgbClr val="000000"/>
                </a:solidFill>
                <a:latin typeface="楷体_GB2312" pitchFamily="49" charset="-122"/>
                <a:ea typeface="楷体_GB2312" pitchFamily="49" charset="-122"/>
              </a:rPr>
              <a:t>格式： </a:t>
            </a:r>
            <a:r>
              <a:rPr lang="en-US" altLang="zh-CN" dirty="0" smtClean="0">
                <a:solidFill>
                  <a:srgbClr val="000000"/>
                </a:solidFill>
                <a:latin typeface="楷体_GB2312" pitchFamily="49" charset="-122"/>
                <a:ea typeface="楷体_GB2312" pitchFamily="49" charset="-122"/>
              </a:rPr>
              <a:t>WAIT</a:t>
            </a:r>
          </a:p>
          <a:p>
            <a:pPr>
              <a:buNone/>
            </a:pPr>
            <a:r>
              <a:rPr lang="zh-CN" altLang="en-US" dirty="0" smtClean="0">
                <a:solidFill>
                  <a:srgbClr val="000000"/>
                </a:solidFill>
                <a:latin typeface="楷体_GB2312" pitchFamily="49" charset="-122"/>
                <a:ea typeface="楷体_GB2312" pitchFamily="49" charset="-122"/>
              </a:rPr>
              <a:t>说明：等待指令</a:t>
            </a:r>
            <a:r>
              <a:rPr lang="en-US" altLang="zh-CN" dirty="0" smtClean="0">
                <a:solidFill>
                  <a:srgbClr val="000000"/>
                </a:solidFill>
                <a:latin typeface="楷体_GB2312" pitchFamily="49" charset="-122"/>
                <a:ea typeface="楷体_GB2312" pitchFamily="49" charset="-122"/>
              </a:rPr>
              <a:t>WAIT</a:t>
            </a:r>
            <a:r>
              <a:rPr lang="zh-CN" altLang="en-US" dirty="0" smtClean="0">
                <a:solidFill>
                  <a:srgbClr val="000000"/>
                </a:solidFill>
                <a:latin typeface="楷体_GB2312" pitchFamily="49" charset="-122"/>
                <a:ea typeface="楷体_GB2312" pitchFamily="49" charset="-122"/>
              </a:rPr>
              <a:t>（</a:t>
            </a:r>
            <a:r>
              <a:rPr lang="en-US" altLang="zh-CN" dirty="0" smtClean="0">
                <a:solidFill>
                  <a:srgbClr val="000000"/>
                </a:solidFill>
                <a:latin typeface="楷体_GB2312" pitchFamily="49" charset="-122"/>
                <a:ea typeface="楷体_GB2312" pitchFamily="49" charset="-122"/>
              </a:rPr>
              <a:t>Wait for  pin active</a:t>
            </a:r>
            <a:r>
              <a:rPr lang="zh-CN" altLang="en-US" dirty="0" smtClean="0">
                <a:solidFill>
                  <a:srgbClr val="000000"/>
                </a:solidFill>
                <a:latin typeface="楷体_GB2312" pitchFamily="49" charset="-122"/>
                <a:ea typeface="楷体_GB2312" pitchFamily="49" charset="-122"/>
              </a:rPr>
              <a:t>）可以使</a:t>
            </a:r>
            <a:r>
              <a:rPr lang="en-US" altLang="zh-CN" dirty="0" smtClean="0">
                <a:solidFill>
                  <a:srgbClr val="000000"/>
                </a:solidFill>
                <a:latin typeface="楷体_GB2312" pitchFamily="49" charset="-122"/>
                <a:ea typeface="楷体_GB2312" pitchFamily="49" charset="-122"/>
              </a:rPr>
              <a:t>CPU</a:t>
            </a:r>
            <a:r>
              <a:rPr lang="zh-CN" altLang="en-US" dirty="0" smtClean="0">
                <a:solidFill>
                  <a:srgbClr val="000000"/>
                </a:solidFill>
                <a:latin typeface="楷体_GB2312" pitchFamily="49" charset="-122"/>
                <a:ea typeface="楷体_GB2312" pitchFamily="49" charset="-122"/>
              </a:rPr>
              <a:t>处于等待状态，这时</a:t>
            </a:r>
            <a:r>
              <a:rPr lang="en-US" altLang="zh-CN" dirty="0" smtClean="0">
                <a:solidFill>
                  <a:srgbClr val="000000"/>
                </a:solidFill>
                <a:latin typeface="楷体_GB2312" pitchFamily="49" charset="-122"/>
                <a:ea typeface="楷体_GB2312" pitchFamily="49" charset="-122"/>
              </a:rPr>
              <a:t>CPU</a:t>
            </a:r>
            <a:r>
              <a:rPr lang="zh-CN" altLang="en-US" dirty="0" smtClean="0">
                <a:solidFill>
                  <a:srgbClr val="000000"/>
                </a:solidFill>
                <a:latin typeface="楷体_GB2312" pitchFamily="49" charset="-122"/>
                <a:ea typeface="楷体_GB2312" pitchFamily="49" charset="-122"/>
              </a:rPr>
              <a:t>会定期测试</a:t>
            </a:r>
            <a:r>
              <a:rPr lang="en-US" altLang="zh-CN" dirty="0" smtClean="0">
                <a:solidFill>
                  <a:srgbClr val="000000"/>
                </a:solidFill>
                <a:latin typeface="楷体_GB2312" pitchFamily="49" charset="-122"/>
                <a:ea typeface="楷体_GB2312" pitchFamily="49" charset="-122"/>
              </a:rPr>
              <a:t>8086/8088</a:t>
            </a:r>
            <a:r>
              <a:rPr lang="zh-CN" altLang="en-US" dirty="0" smtClean="0">
                <a:solidFill>
                  <a:srgbClr val="000000"/>
                </a:solidFill>
                <a:latin typeface="楷体_GB2312" pitchFamily="49" charset="-122"/>
                <a:ea typeface="楷体_GB2312" pitchFamily="49" charset="-122"/>
              </a:rPr>
              <a:t>芯片的</a:t>
            </a:r>
            <a:r>
              <a:rPr lang="en-US" altLang="zh-CN" dirty="0" smtClean="0">
                <a:solidFill>
                  <a:srgbClr val="000000"/>
                </a:solidFill>
                <a:latin typeface="楷体_GB2312" pitchFamily="49" charset="-122"/>
                <a:ea typeface="楷体_GB2312" pitchFamily="49" charset="-122"/>
              </a:rPr>
              <a:t>TEST</a:t>
            </a:r>
            <a:r>
              <a:rPr lang="zh-CN" altLang="en-US" dirty="0" smtClean="0">
                <a:solidFill>
                  <a:srgbClr val="000000"/>
                </a:solidFill>
                <a:latin typeface="楷体_GB2312" pitchFamily="49" charset="-122"/>
                <a:ea typeface="楷体_GB2312" pitchFamily="49" charset="-122"/>
              </a:rPr>
              <a:t> 引脚，当它为高电平时，则继续等待，并且每隔</a:t>
            </a:r>
            <a:r>
              <a:rPr lang="en-US" altLang="zh-CN" dirty="0" smtClean="0">
                <a:solidFill>
                  <a:srgbClr val="000000"/>
                </a:solidFill>
                <a:latin typeface="楷体_GB2312" pitchFamily="49" charset="-122"/>
                <a:ea typeface="楷体_GB2312" pitchFamily="49" charset="-122"/>
              </a:rPr>
              <a:t>5</a:t>
            </a:r>
            <a:r>
              <a:rPr lang="zh-CN" altLang="en-US" dirty="0" smtClean="0">
                <a:solidFill>
                  <a:srgbClr val="000000"/>
                </a:solidFill>
                <a:latin typeface="楷体_GB2312" pitchFamily="49" charset="-122"/>
                <a:ea typeface="楷体_GB2312" pitchFamily="49" charset="-122"/>
              </a:rPr>
              <a:t>个时钟周期对</a:t>
            </a:r>
            <a:r>
              <a:rPr lang="en-US" altLang="zh-CN" dirty="0">
                <a:solidFill>
                  <a:srgbClr val="000000"/>
                </a:solidFill>
                <a:latin typeface="楷体_GB2312" pitchFamily="49" charset="-122"/>
                <a:ea typeface="楷体_GB2312" pitchFamily="49" charset="-122"/>
              </a:rPr>
              <a:t>TEST</a:t>
            </a:r>
            <a:r>
              <a:rPr lang="zh-CN" altLang="en-US" dirty="0" smtClean="0">
                <a:solidFill>
                  <a:srgbClr val="000000"/>
                </a:solidFill>
                <a:latin typeface="楷体_GB2312" pitchFamily="49" charset="-122"/>
                <a:ea typeface="楷体_GB2312" pitchFamily="49" charset="-122"/>
              </a:rPr>
              <a:t>线的状态进行测试，直到线上出现低电平时，</a:t>
            </a:r>
            <a:r>
              <a:rPr lang="en-US" altLang="zh-CN" dirty="0" smtClean="0">
                <a:solidFill>
                  <a:srgbClr val="000000"/>
                </a:solidFill>
                <a:latin typeface="楷体_GB2312" pitchFamily="49" charset="-122"/>
                <a:ea typeface="楷体_GB2312" pitchFamily="49" charset="-122"/>
              </a:rPr>
              <a:t>CPU</a:t>
            </a:r>
            <a:r>
              <a:rPr lang="zh-CN" altLang="en-US" dirty="0" smtClean="0">
                <a:solidFill>
                  <a:srgbClr val="000000"/>
                </a:solidFill>
                <a:latin typeface="楷体_GB2312" pitchFamily="49" charset="-122"/>
                <a:ea typeface="楷体_GB2312" pitchFamily="49" charset="-122"/>
              </a:rPr>
              <a:t>退出等待，并顺序执行下一条指令。</a:t>
            </a:r>
            <a:r>
              <a:rPr lang="zh-CN" altLang="en-US" dirty="0" smtClean="0"/>
              <a:t> </a:t>
            </a:r>
          </a:p>
        </p:txBody>
      </p:sp>
      <p:cxnSp>
        <p:nvCxnSpPr>
          <p:cNvPr id="5" name="直接连接符 4"/>
          <p:cNvCxnSpPr/>
          <p:nvPr/>
        </p:nvCxnSpPr>
        <p:spPr>
          <a:xfrm>
            <a:off x="3995936" y="3861048"/>
            <a:ext cx="72846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64288" y="4293096"/>
            <a:ext cx="72846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314499"/>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90000"/>
              </a:lnSpc>
              <a:buFont typeface="Wingdings" pitchFamily="2" charset="2"/>
              <a:buNone/>
            </a:pPr>
            <a:r>
              <a:rPr lang="en-US" altLang="zh-CN" smtClean="0">
                <a:solidFill>
                  <a:srgbClr val="0000FF"/>
                </a:solidFill>
                <a:latin typeface="楷体_GB2312" pitchFamily="49" charset="-122"/>
                <a:ea typeface="楷体_GB2312" pitchFamily="49" charset="-122"/>
              </a:rPr>
              <a:t>4</a:t>
            </a:r>
            <a:r>
              <a:rPr lang="zh-CN" altLang="en-US" smtClean="0">
                <a:solidFill>
                  <a:srgbClr val="0000FF"/>
                </a:solidFill>
                <a:latin typeface="楷体_GB2312" pitchFamily="49" charset="-122"/>
                <a:ea typeface="楷体_GB2312" pitchFamily="49" charset="-122"/>
              </a:rPr>
              <a:t>．总线锁定指令</a:t>
            </a:r>
            <a:r>
              <a:rPr lang="en-US" altLang="zh-CN" smtClean="0">
                <a:solidFill>
                  <a:srgbClr val="0000FF"/>
                </a:solidFill>
                <a:latin typeface="楷体_GB2312" pitchFamily="49" charset="-122"/>
                <a:ea typeface="楷体_GB2312" pitchFamily="49" charset="-122"/>
              </a:rPr>
              <a:t>LOCK</a:t>
            </a:r>
          </a:p>
          <a:p>
            <a:pPr>
              <a:lnSpc>
                <a:spcPct val="90000"/>
              </a:lnSpc>
              <a:buFont typeface="Wingdings" pitchFamily="2" charset="2"/>
              <a:buNone/>
            </a:pPr>
            <a:endParaRPr lang="en-US" altLang="zh-CN" smtClean="0">
              <a:solidFill>
                <a:srgbClr val="0000FF"/>
              </a:solidFill>
              <a:latin typeface="楷体_GB2312" pitchFamily="49" charset="-122"/>
              <a:ea typeface="楷体_GB2312" pitchFamily="49" charset="-122"/>
            </a:endParaRPr>
          </a:p>
          <a:p>
            <a:pPr>
              <a:lnSpc>
                <a:spcPct val="90000"/>
              </a:lnSpc>
              <a:buFont typeface="Wingdings" pitchFamily="2" charset="2"/>
              <a:buNone/>
            </a:pPr>
            <a:r>
              <a:rPr lang="zh-CN" altLang="en-US" smtClean="0">
                <a:solidFill>
                  <a:srgbClr val="000000"/>
                </a:solidFill>
                <a:latin typeface="楷体_GB2312" pitchFamily="49" charset="-122"/>
                <a:ea typeface="楷体_GB2312" pitchFamily="49" charset="-122"/>
              </a:rPr>
              <a:t>格式：  </a:t>
            </a:r>
            <a:r>
              <a:rPr lang="en-US" altLang="zh-CN" smtClean="0">
                <a:solidFill>
                  <a:srgbClr val="000000"/>
                </a:solidFill>
                <a:latin typeface="楷体_GB2312" pitchFamily="49" charset="-122"/>
                <a:ea typeface="楷体_GB2312" pitchFamily="49" charset="-122"/>
              </a:rPr>
              <a:t>LOCK &lt;</a:t>
            </a:r>
            <a:r>
              <a:rPr lang="zh-CN" altLang="en-US" smtClean="0">
                <a:solidFill>
                  <a:srgbClr val="000000"/>
                </a:solidFill>
                <a:latin typeface="楷体_GB2312" pitchFamily="49" charset="-122"/>
                <a:ea typeface="楷体_GB2312" pitchFamily="49" charset="-122"/>
              </a:rPr>
              <a:t>其它指令</a:t>
            </a:r>
            <a:r>
              <a:rPr lang="en-US" altLang="zh-CN" smtClean="0">
                <a:solidFill>
                  <a:srgbClr val="000000"/>
                </a:solidFill>
                <a:latin typeface="楷体_GB2312" pitchFamily="49" charset="-122"/>
                <a:ea typeface="楷体_GB2312" pitchFamily="49" charset="-122"/>
              </a:rPr>
              <a:t>&gt;</a:t>
            </a:r>
          </a:p>
          <a:p>
            <a:pPr>
              <a:lnSpc>
                <a:spcPct val="90000"/>
              </a:lnSpc>
              <a:buFont typeface="Wingdings" pitchFamily="2" charset="2"/>
              <a:buNone/>
            </a:pPr>
            <a:r>
              <a:rPr lang="zh-CN" altLang="en-US" smtClean="0">
                <a:solidFill>
                  <a:srgbClr val="000000"/>
                </a:solidFill>
                <a:latin typeface="楷体_GB2312" pitchFamily="49" charset="-122"/>
                <a:ea typeface="楷体_GB2312" pitchFamily="49" charset="-122"/>
              </a:rPr>
              <a:t>说明：总线锁定指令</a:t>
            </a:r>
            <a:r>
              <a:rPr lang="en-US" altLang="zh-CN" smtClean="0">
                <a:solidFill>
                  <a:srgbClr val="000000"/>
                </a:solidFill>
                <a:latin typeface="楷体_GB2312" pitchFamily="49" charset="-122"/>
                <a:ea typeface="楷体_GB2312" pitchFamily="49" charset="-122"/>
              </a:rPr>
              <a:t>LOCK</a:t>
            </a:r>
            <a:r>
              <a:rPr lang="zh-CN" altLang="en-US" smtClean="0">
                <a:solidFill>
                  <a:srgbClr val="000000"/>
                </a:solidFill>
                <a:latin typeface="楷体_GB2312" pitchFamily="49" charset="-122"/>
                <a:ea typeface="楷体_GB2312" pitchFamily="49" charset="-122"/>
              </a:rPr>
              <a:t>（</a:t>
            </a:r>
            <a:r>
              <a:rPr lang="en-US" altLang="zh-CN" smtClean="0">
                <a:solidFill>
                  <a:srgbClr val="000000"/>
                </a:solidFill>
                <a:latin typeface="楷体_GB2312" pitchFamily="49" charset="-122"/>
                <a:ea typeface="楷体_GB2312" pitchFamily="49" charset="-122"/>
              </a:rPr>
              <a:t>Lock bus during next instruction</a:t>
            </a:r>
            <a:r>
              <a:rPr lang="zh-CN" altLang="en-US" smtClean="0">
                <a:solidFill>
                  <a:srgbClr val="000000"/>
                </a:solidFill>
                <a:latin typeface="楷体_GB2312" pitchFamily="49" charset="-122"/>
                <a:ea typeface="楷体_GB2312" pitchFamily="49" charset="-122"/>
              </a:rPr>
              <a:t>）可以保持总线的使用权，它放在其它指令之前，表示在执行这组指令期间，使别的设备不能使用外部总线。</a:t>
            </a:r>
            <a:endParaRPr lang="zh-CN" altLang="en-US" dirty="0" smtClean="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441149664"/>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en-US" altLang="zh-CN" dirty="0" smtClean="0">
                <a:solidFill>
                  <a:srgbClr val="0000FF"/>
                </a:solidFill>
                <a:latin typeface="楷体_GB2312" pitchFamily="49" charset="-122"/>
                <a:ea typeface="楷体_GB2312" pitchFamily="49" charset="-122"/>
              </a:rPr>
              <a:t>5</a:t>
            </a:r>
            <a:r>
              <a:rPr lang="zh-CN" altLang="en-US" dirty="0" smtClean="0">
                <a:solidFill>
                  <a:srgbClr val="0000FF"/>
                </a:solidFill>
                <a:latin typeface="楷体_GB2312" pitchFamily="49" charset="-122"/>
                <a:ea typeface="楷体_GB2312" pitchFamily="49" charset="-122"/>
              </a:rPr>
              <a:t>．</a:t>
            </a:r>
            <a:r>
              <a:rPr lang="en-US" altLang="zh-CN" dirty="0" smtClean="0">
                <a:solidFill>
                  <a:srgbClr val="0000FF"/>
                </a:solidFill>
                <a:latin typeface="楷体_GB2312" pitchFamily="49" charset="-122"/>
                <a:ea typeface="楷体_GB2312" pitchFamily="49" charset="-122"/>
              </a:rPr>
              <a:t>ESC</a:t>
            </a:r>
          </a:p>
          <a:p>
            <a:pPr>
              <a:buFont typeface="Wingdings" pitchFamily="2" charset="2"/>
              <a:buNone/>
            </a:pPr>
            <a:r>
              <a:rPr lang="zh-CN" altLang="en-US" dirty="0" smtClean="0">
                <a:solidFill>
                  <a:srgbClr val="000000"/>
                </a:solidFill>
                <a:latin typeface="楷体_GB2312" pitchFamily="49" charset="-122"/>
                <a:ea typeface="楷体_GB2312" pitchFamily="49" charset="-122"/>
              </a:rPr>
              <a:t>格式：  </a:t>
            </a:r>
            <a:r>
              <a:rPr lang="en-US" altLang="zh-CN" dirty="0" smtClean="0">
                <a:solidFill>
                  <a:srgbClr val="000000"/>
                </a:solidFill>
                <a:latin typeface="楷体_GB2312" pitchFamily="49" charset="-122"/>
                <a:ea typeface="楷体_GB2312" pitchFamily="49" charset="-122"/>
              </a:rPr>
              <a:t>ESC  CODE</a:t>
            </a:r>
            <a:r>
              <a:rPr lang="zh-CN" altLang="en-US" dirty="0" smtClean="0">
                <a:solidFill>
                  <a:srgbClr val="000000"/>
                </a:solidFill>
                <a:latin typeface="楷体_GB2312" pitchFamily="49" charset="-122"/>
                <a:ea typeface="楷体_GB2312" pitchFamily="49" charset="-122"/>
              </a:rPr>
              <a:t>，</a:t>
            </a:r>
            <a:r>
              <a:rPr lang="en-US" altLang="zh-CN" dirty="0" smtClean="0">
                <a:solidFill>
                  <a:srgbClr val="000000"/>
                </a:solidFill>
                <a:latin typeface="楷体_GB2312" pitchFamily="49" charset="-122"/>
                <a:ea typeface="楷体_GB2312" pitchFamily="49" charset="-122"/>
              </a:rPr>
              <a:t>DATA</a:t>
            </a:r>
          </a:p>
          <a:p>
            <a:pPr>
              <a:buFont typeface="Wingdings" pitchFamily="2" charset="2"/>
              <a:buNone/>
            </a:pPr>
            <a:r>
              <a:rPr lang="zh-CN" altLang="en-US" dirty="0" smtClean="0">
                <a:solidFill>
                  <a:srgbClr val="000000"/>
                </a:solidFill>
                <a:latin typeface="楷体_GB2312" pitchFamily="49" charset="-122"/>
                <a:ea typeface="楷体_GB2312" pitchFamily="49" charset="-122"/>
              </a:rPr>
              <a:t>说明：换码指令</a:t>
            </a:r>
            <a:r>
              <a:rPr lang="en-US" altLang="zh-CN" dirty="0" smtClean="0">
                <a:solidFill>
                  <a:srgbClr val="000000"/>
                </a:solidFill>
                <a:latin typeface="楷体_GB2312" pitchFamily="49" charset="-122"/>
                <a:ea typeface="楷体_GB2312" pitchFamily="49" charset="-122"/>
              </a:rPr>
              <a:t>ESC</a:t>
            </a:r>
            <a:r>
              <a:rPr lang="zh-CN" altLang="en-US" dirty="0" smtClean="0">
                <a:solidFill>
                  <a:srgbClr val="000000"/>
                </a:solidFill>
                <a:latin typeface="楷体_GB2312" pitchFamily="49" charset="-122"/>
                <a:ea typeface="楷体_GB2312" pitchFamily="49" charset="-122"/>
              </a:rPr>
              <a:t>（</a:t>
            </a:r>
            <a:r>
              <a:rPr lang="en-US" altLang="zh-CN" dirty="0" smtClean="0">
                <a:solidFill>
                  <a:srgbClr val="000000"/>
                </a:solidFill>
                <a:latin typeface="楷体_GB2312" pitchFamily="49" charset="-122"/>
                <a:ea typeface="楷体_GB2312" pitchFamily="49" charset="-122"/>
              </a:rPr>
              <a:t>Escape to external processor</a:t>
            </a:r>
            <a:r>
              <a:rPr lang="zh-CN" altLang="en-US" dirty="0" smtClean="0">
                <a:solidFill>
                  <a:srgbClr val="000000"/>
                </a:solidFill>
                <a:latin typeface="楷体_GB2312" pitchFamily="49" charset="-122"/>
                <a:ea typeface="楷体_GB2312" pitchFamily="49" charset="-122"/>
              </a:rPr>
              <a:t>）可以完成多处理器之间的指令和数据交换，在</a:t>
            </a:r>
            <a:r>
              <a:rPr lang="en-US" altLang="zh-CN" dirty="0" smtClean="0">
                <a:solidFill>
                  <a:srgbClr val="000000"/>
                </a:solidFill>
                <a:latin typeface="楷体_GB2312" pitchFamily="49" charset="-122"/>
                <a:ea typeface="楷体_GB2312" pitchFamily="49" charset="-122"/>
              </a:rPr>
              <a:t>8086/8088CPU</a:t>
            </a:r>
            <a:r>
              <a:rPr lang="zh-CN" altLang="en-US" dirty="0" smtClean="0">
                <a:solidFill>
                  <a:srgbClr val="000000"/>
                </a:solidFill>
                <a:latin typeface="楷体_GB2312" pitchFamily="49" charset="-122"/>
                <a:ea typeface="楷体_GB2312" pitchFamily="49" charset="-122"/>
              </a:rPr>
              <a:t>与其它处理器配合使用时，利用该指令可以将任务分配给其它的处理器，</a:t>
            </a:r>
            <a:r>
              <a:rPr lang="en-US" altLang="zh-CN" dirty="0" smtClean="0">
                <a:solidFill>
                  <a:srgbClr val="000000"/>
                </a:solidFill>
                <a:latin typeface="楷体_GB2312" pitchFamily="49" charset="-122"/>
                <a:ea typeface="楷体_GB2312" pitchFamily="49" charset="-122"/>
              </a:rPr>
              <a:t>CODE</a:t>
            </a:r>
            <a:r>
              <a:rPr lang="zh-CN" altLang="en-US" dirty="0" smtClean="0">
                <a:solidFill>
                  <a:srgbClr val="000000"/>
                </a:solidFill>
                <a:latin typeface="楷体_GB2312" pitchFamily="49" charset="-122"/>
                <a:ea typeface="楷体_GB2312" pitchFamily="49" charset="-122"/>
              </a:rPr>
              <a:t>是一个事先规定的</a:t>
            </a:r>
            <a:r>
              <a:rPr lang="en-US" altLang="zh-CN" dirty="0" smtClean="0">
                <a:solidFill>
                  <a:srgbClr val="000000"/>
                </a:solidFill>
                <a:latin typeface="楷体_GB2312" pitchFamily="49" charset="-122"/>
                <a:ea typeface="楷体_GB2312" pitchFamily="49" charset="-122"/>
              </a:rPr>
              <a:t>6</a:t>
            </a:r>
            <a:r>
              <a:rPr lang="zh-CN" altLang="en-US" dirty="0" smtClean="0">
                <a:solidFill>
                  <a:srgbClr val="000000"/>
                </a:solidFill>
                <a:latin typeface="楷体_GB2312" pitchFamily="49" charset="-122"/>
                <a:ea typeface="楷体_GB2312" pitchFamily="49" charset="-122"/>
              </a:rPr>
              <a:t>位指令码，表示完成相应的操作，</a:t>
            </a:r>
            <a:r>
              <a:rPr lang="en-US" altLang="zh-CN" dirty="0" smtClean="0">
                <a:solidFill>
                  <a:srgbClr val="000000"/>
                </a:solidFill>
                <a:latin typeface="楷体_GB2312" pitchFamily="49" charset="-122"/>
                <a:ea typeface="楷体_GB2312" pitchFamily="49" charset="-122"/>
              </a:rPr>
              <a:t>DATA</a:t>
            </a:r>
            <a:r>
              <a:rPr lang="zh-CN" altLang="en-US" dirty="0" smtClean="0">
                <a:solidFill>
                  <a:srgbClr val="000000"/>
                </a:solidFill>
                <a:latin typeface="楷体_GB2312" pitchFamily="49" charset="-122"/>
                <a:ea typeface="楷体_GB2312" pitchFamily="49" charset="-122"/>
              </a:rPr>
              <a:t>表示要送给其它处理器的数据。 </a:t>
            </a:r>
          </a:p>
        </p:txBody>
      </p:sp>
    </p:spTree>
    <p:extLst>
      <p:ext uri="{BB962C8B-B14F-4D97-AF65-F5344CB8AC3E}">
        <p14:creationId xmlns:p14="http://schemas.microsoft.com/office/powerpoint/2010/main" val="368165845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dirty="0" smtClean="0">
                <a:solidFill>
                  <a:srgbClr val="FF0000"/>
                </a:solidFill>
                <a:latin typeface="楷体_GB2312" pitchFamily="49" charset="-122"/>
                <a:ea typeface="楷体_GB2312" pitchFamily="49" charset="-122"/>
              </a:rPr>
              <a:t>宏指令是用户自己定义的指令</a:t>
            </a:r>
            <a:r>
              <a:rPr lang="zh-CN" altLang="en-US" dirty="0" smtClean="0">
                <a:solidFill>
                  <a:srgbClr val="000000"/>
                </a:solidFill>
                <a:latin typeface="楷体_GB2312" pitchFamily="49" charset="-122"/>
                <a:ea typeface="楷体_GB2312" pitchFamily="49" charset="-122"/>
              </a:rPr>
              <a:t>，它是由指令和伪指令构成的一个程序段。用户要采用宏指令时，必须先定义后调用。宏指令是指用一个标识符（称为宏指令名）来表示指定的一段程序，</a:t>
            </a:r>
            <a:r>
              <a:rPr lang="zh-CN" altLang="en-US" dirty="0" smtClean="0">
                <a:solidFill>
                  <a:srgbClr val="FF0000"/>
                </a:solidFill>
                <a:latin typeface="楷体_GB2312" pitchFamily="49" charset="-122"/>
                <a:ea typeface="楷体_GB2312" pitchFamily="49" charset="-122"/>
              </a:rPr>
              <a:t>在调用该宏指令时可以在程序汇编时展开成相应的程序段（这一过程称为宏展开）</a:t>
            </a:r>
            <a:r>
              <a:rPr lang="zh-CN" altLang="en-US" dirty="0" smtClean="0">
                <a:solidFill>
                  <a:srgbClr val="000000"/>
                </a:solidFill>
                <a:latin typeface="楷体_GB2312" pitchFamily="49" charset="-122"/>
                <a:ea typeface="楷体_GB2312" pitchFamily="49" charset="-122"/>
              </a:rPr>
              <a:t>。因此宏指令在汇编时并没有相对应的指令代码，而只是类似于</a:t>
            </a:r>
            <a:r>
              <a:rPr lang="en-US" altLang="zh-CN" dirty="0" smtClean="0">
                <a:solidFill>
                  <a:srgbClr val="000000"/>
                </a:solidFill>
                <a:latin typeface="楷体_GB2312" pitchFamily="49" charset="-122"/>
                <a:ea typeface="楷体_GB2312" pitchFamily="49" charset="-122"/>
              </a:rPr>
              <a:t>EQU</a:t>
            </a:r>
            <a:r>
              <a:rPr lang="zh-CN" altLang="en-US" dirty="0" smtClean="0">
                <a:solidFill>
                  <a:srgbClr val="000000"/>
                </a:solidFill>
                <a:latin typeface="楷体_GB2312" pitchFamily="49" charset="-122"/>
                <a:ea typeface="楷体_GB2312" pitchFamily="49" charset="-122"/>
              </a:rPr>
              <a:t>定义的一个标识符。</a:t>
            </a:r>
          </a:p>
          <a:p>
            <a:pPr>
              <a:lnSpc>
                <a:spcPct val="80000"/>
              </a:lnSpc>
              <a:buFont typeface="Wingdings" pitchFamily="2" charset="2"/>
              <a:buNone/>
            </a:pPr>
            <a:r>
              <a:rPr lang="zh-CN" altLang="en-US" dirty="0" smtClean="0">
                <a:solidFill>
                  <a:srgbClr val="000000"/>
                </a:solidFill>
                <a:latin typeface="楷体_GB2312" pitchFamily="49" charset="-122"/>
                <a:ea typeface="楷体_GB2312" pitchFamily="49" charset="-122"/>
              </a:rPr>
              <a:t>可以将在程序中多次重复的程序段经过整理后定义成宏指令，从而使汇编语言的程序设计得到简化。 </a:t>
            </a:r>
          </a:p>
        </p:txBody>
      </p:sp>
      <p:sp>
        <p:nvSpPr>
          <p:cNvPr id="4"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967021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TextBox 2"/>
          <p:cNvSpPr txBox="1"/>
          <p:nvPr/>
        </p:nvSpPr>
        <p:spPr>
          <a:xfrm>
            <a:off x="-36512" y="1268760"/>
            <a:ext cx="5832648" cy="769441"/>
          </a:xfrm>
          <a:prstGeom prst="rect">
            <a:avLst/>
          </a:prstGeom>
          <a:noFill/>
        </p:spPr>
        <p:txBody>
          <a:bodyPr wrap="square" rtlCol="0">
            <a:spAutoFit/>
          </a:bodyPr>
          <a:lstStyle/>
          <a:p>
            <a:pPr fontAlgn="base">
              <a:spcBef>
                <a:spcPct val="0"/>
              </a:spcBef>
              <a:spcAft>
                <a:spcPct val="0"/>
              </a:spcAft>
            </a:pPr>
            <a:r>
              <a:rPr lang="zh-CN" altLang="en-US" sz="4400" b="1" dirty="0" smtClean="0">
                <a:solidFill>
                  <a:srgbClr val="1D528D"/>
                </a:solidFill>
                <a:latin typeface="Arial" charset="0"/>
              </a:rPr>
              <a:t>思考：</a:t>
            </a:r>
            <a:endParaRPr lang="zh-CN" altLang="en-US" sz="4400" b="1" dirty="0">
              <a:solidFill>
                <a:srgbClr val="1D528D"/>
              </a:solidFill>
              <a:latin typeface="Arial" charset="0"/>
            </a:endParaRPr>
          </a:p>
        </p:txBody>
      </p:sp>
      <p:sp>
        <p:nvSpPr>
          <p:cNvPr id="4" name="矩形 3"/>
          <p:cNvSpPr/>
          <p:nvPr/>
        </p:nvSpPr>
        <p:spPr>
          <a:xfrm>
            <a:off x="1547664" y="1268760"/>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  </a:t>
            </a:r>
            <a:r>
              <a:rPr lang="en-US" altLang="zh-CN" sz="2800" b="1" dirty="0" smtClean="0">
                <a:solidFill>
                  <a:srgbClr val="009999"/>
                </a:solidFill>
              </a:rPr>
              <a:t>DB</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5" name="矩形 4"/>
          <p:cNvSpPr/>
          <p:nvPr/>
        </p:nvSpPr>
        <p:spPr>
          <a:xfrm>
            <a:off x="1547664" y="2005683"/>
            <a:ext cx="7056784" cy="703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altLang="zh-CN" sz="2800" b="1" dirty="0" smtClean="0">
                <a:solidFill>
                  <a:srgbClr val="FF0000"/>
                </a:solidFill>
              </a:rPr>
              <a:t>DATA1  </a:t>
            </a:r>
            <a:r>
              <a:rPr lang="en-US" altLang="zh-CN" sz="2800" b="1" dirty="0" smtClean="0">
                <a:solidFill>
                  <a:srgbClr val="009999"/>
                </a:solidFill>
              </a:rPr>
              <a:t>DW</a:t>
            </a:r>
            <a:r>
              <a:rPr lang="en-US" altLang="zh-CN" sz="2800" b="1" dirty="0" smtClean="0">
                <a:solidFill>
                  <a:srgbClr val="FF0000"/>
                </a:solidFill>
              </a:rPr>
              <a:t> </a:t>
            </a:r>
            <a:r>
              <a:rPr lang="en-US" altLang="zh-CN" sz="2800" b="1" dirty="0" smtClean="0">
                <a:solidFill>
                  <a:srgbClr val="1D528D"/>
                </a:solidFill>
              </a:rPr>
              <a:t>20H, 30H, 11H, 0AH               </a:t>
            </a:r>
          </a:p>
          <a:p>
            <a:pPr fontAlgn="base">
              <a:spcBef>
                <a:spcPct val="0"/>
              </a:spcBef>
              <a:spcAft>
                <a:spcPct val="0"/>
              </a:spcAft>
            </a:pPr>
            <a:r>
              <a:rPr lang="en-US" altLang="zh-CN" sz="2800" b="1" dirty="0">
                <a:solidFill>
                  <a:srgbClr val="7030A0"/>
                </a:solidFill>
              </a:rPr>
              <a:t> </a:t>
            </a:r>
            <a:r>
              <a:rPr lang="en-US" altLang="zh-CN" sz="2800" b="1" dirty="0" smtClean="0">
                <a:solidFill>
                  <a:srgbClr val="7030A0"/>
                </a:solidFill>
              </a:rPr>
              <a:t>             </a:t>
            </a:r>
            <a:endParaRPr lang="zh-CN" altLang="en-US" sz="2800" b="1" dirty="0">
              <a:solidFill>
                <a:srgbClr val="7030A0"/>
              </a:solidFill>
            </a:endParaRPr>
          </a:p>
        </p:txBody>
      </p:sp>
      <p:sp>
        <p:nvSpPr>
          <p:cNvPr id="6" name="TextBox 5"/>
          <p:cNvSpPr txBox="1"/>
          <p:nvPr/>
        </p:nvSpPr>
        <p:spPr>
          <a:xfrm>
            <a:off x="1475656" y="2723500"/>
            <a:ext cx="7200800" cy="523220"/>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1D528D"/>
                </a:solidFill>
                <a:latin typeface="Arial" charset="0"/>
              </a:rPr>
              <a:t>画出存储单元中，两个变量的存储形式 </a:t>
            </a:r>
            <a:endParaRPr lang="zh-CN" altLang="en-US" sz="2800" b="1" dirty="0">
              <a:solidFill>
                <a:srgbClr val="1D528D"/>
              </a:solidFill>
              <a:latin typeface="Arial" charset="0"/>
            </a:endParaRPr>
          </a:p>
        </p:txBody>
      </p:sp>
      <p:sp>
        <p:nvSpPr>
          <p:cNvPr id="7" name="TextBox 6"/>
          <p:cNvSpPr txBox="1"/>
          <p:nvPr/>
        </p:nvSpPr>
        <p:spPr>
          <a:xfrm>
            <a:off x="1547664" y="3140968"/>
            <a:ext cx="6552728" cy="584775"/>
          </a:xfrm>
          <a:prstGeom prst="rect">
            <a:avLst/>
          </a:prstGeom>
          <a:noFill/>
        </p:spPr>
        <p:txBody>
          <a:bodyPr wrap="square" rtlCol="0">
            <a:spAutoFit/>
          </a:bodyPr>
          <a:lstStyle/>
          <a:p>
            <a:pPr fontAlgn="base">
              <a:spcBef>
                <a:spcPct val="0"/>
              </a:spcBef>
              <a:spcAft>
                <a:spcPct val="0"/>
              </a:spcAft>
            </a:pPr>
            <a:r>
              <a:rPr lang="zh-CN" altLang="en-US" sz="3200" b="1" dirty="0" smtClean="0">
                <a:solidFill>
                  <a:srgbClr val="FF0000"/>
                </a:solidFill>
                <a:latin typeface="隶书" pitchFamily="49" charset="-122"/>
                <a:ea typeface="隶书" pitchFamily="49" charset="-122"/>
              </a:rPr>
              <a:t>低地址放低字节，高地址放高字节</a:t>
            </a:r>
            <a:endParaRPr lang="zh-CN" altLang="en-US" sz="3200" b="1" dirty="0">
              <a:solidFill>
                <a:srgbClr val="FF0000"/>
              </a:solidFill>
              <a:latin typeface="隶书" pitchFamily="49" charset="-122"/>
              <a:ea typeface="隶书" pitchFamily="49" charset="-122"/>
            </a:endParaRPr>
          </a:p>
        </p:txBody>
      </p:sp>
      <p:grpSp>
        <p:nvGrpSpPr>
          <p:cNvPr id="24" name="组合 23"/>
          <p:cNvGrpSpPr/>
          <p:nvPr/>
        </p:nvGrpSpPr>
        <p:grpSpPr>
          <a:xfrm>
            <a:off x="1475655" y="3822334"/>
            <a:ext cx="6048673" cy="2342970"/>
            <a:chOff x="611560" y="3685213"/>
            <a:chExt cx="6048673" cy="2342970"/>
          </a:xfrm>
        </p:grpSpPr>
        <p:sp>
          <p:nvSpPr>
            <p:cNvPr id="8" name="矩形 7"/>
            <p:cNvSpPr/>
            <p:nvPr/>
          </p:nvSpPr>
          <p:spPr>
            <a:xfrm>
              <a:off x="1618231" y="3789040"/>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mtClean="0">
                  <a:solidFill>
                    <a:srgbClr val="FF0000"/>
                  </a:solidFill>
                </a:rPr>
                <a:t>20H</a:t>
              </a:r>
              <a:endParaRPr lang="zh-CN" altLang="en-US" dirty="0">
                <a:solidFill>
                  <a:srgbClr val="FF0000"/>
                </a:solidFill>
              </a:endParaRPr>
            </a:p>
          </p:txBody>
        </p:sp>
        <p:sp>
          <p:nvSpPr>
            <p:cNvPr id="9" name="矩形 8"/>
            <p:cNvSpPr/>
            <p:nvPr/>
          </p:nvSpPr>
          <p:spPr>
            <a:xfrm>
              <a:off x="1610971" y="4296871"/>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30H</a:t>
              </a:r>
              <a:endParaRPr lang="zh-CN" altLang="en-US" dirty="0">
                <a:solidFill>
                  <a:srgbClr val="FF0000"/>
                </a:solidFill>
              </a:endParaRPr>
            </a:p>
          </p:txBody>
        </p:sp>
        <p:sp>
          <p:nvSpPr>
            <p:cNvPr id="10" name="矩形 9"/>
            <p:cNvSpPr/>
            <p:nvPr/>
          </p:nvSpPr>
          <p:spPr>
            <a:xfrm>
              <a:off x="1618231" y="4804702"/>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11H</a:t>
              </a:r>
              <a:endParaRPr lang="zh-CN" altLang="en-US" dirty="0">
                <a:solidFill>
                  <a:srgbClr val="FF0000"/>
                </a:solidFill>
              </a:endParaRPr>
            </a:p>
          </p:txBody>
        </p:sp>
        <p:sp>
          <p:nvSpPr>
            <p:cNvPr id="11" name="矩形 10"/>
            <p:cNvSpPr/>
            <p:nvPr/>
          </p:nvSpPr>
          <p:spPr>
            <a:xfrm>
              <a:off x="1619672" y="5322234"/>
              <a:ext cx="1440160" cy="50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0AH</a:t>
              </a:r>
              <a:endParaRPr lang="zh-CN" altLang="en-US" dirty="0">
                <a:solidFill>
                  <a:srgbClr val="FF0000"/>
                </a:solidFill>
              </a:endParaRPr>
            </a:p>
          </p:txBody>
        </p:sp>
        <p:sp>
          <p:nvSpPr>
            <p:cNvPr id="12" name="矩形 11"/>
            <p:cNvSpPr/>
            <p:nvPr/>
          </p:nvSpPr>
          <p:spPr>
            <a:xfrm>
              <a:off x="675328" y="3927539"/>
              <a:ext cx="79162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a:t>
              </a:r>
              <a:endParaRPr lang="zh-CN" altLang="en-US" dirty="0">
                <a:solidFill>
                  <a:srgbClr val="1D528D"/>
                </a:solidFill>
                <a:latin typeface="Arial" charset="0"/>
              </a:endParaRPr>
            </a:p>
          </p:txBody>
        </p:sp>
        <p:sp>
          <p:nvSpPr>
            <p:cNvPr id="13" name="矩形 12"/>
            <p:cNvSpPr/>
            <p:nvPr/>
          </p:nvSpPr>
          <p:spPr>
            <a:xfrm rot="10800000" flipV="1">
              <a:off x="5220073" y="4005064"/>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a:solidFill>
                    <a:srgbClr val="FF0000"/>
                  </a:solidFill>
                </a:rPr>
                <a:t>0</a:t>
              </a:r>
              <a:r>
                <a:rPr lang="en-US" altLang="zh-CN" dirty="0" smtClean="0">
                  <a:solidFill>
                    <a:srgbClr val="FF0000"/>
                  </a:solidFill>
                </a:rPr>
                <a:t>0H</a:t>
              </a:r>
              <a:endParaRPr lang="zh-CN" altLang="en-US" dirty="0">
                <a:solidFill>
                  <a:srgbClr val="FF0000"/>
                </a:solidFill>
              </a:endParaRPr>
            </a:p>
          </p:txBody>
        </p:sp>
        <p:sp>
          <p:nvSpPr>
            <p:cNvPr id="14" name="矩形 13"/>
            <p:cNvSpPr/>
            <p:nvPr/>
          </p:nvSpPr>
          <p:spPr>
            <a:xfrm rot="10800000" flipV="1">
              <a:off x="5220073" y="4569525"/>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00H</a:t>
              </a:r>
              <a:endParaRPr lang="zh-CN" altLang="en-US" dirty="0">
                <a:solidFill>
                  <a:srgbClr val="FF0000"/>
                </a:solidFill>
              </a:endParaRPr>
            </a:p>
          </p:txBody>
        </p:sp>
        <p:sp>
          <p:nvSpPr>
            <p:cNvPr id="15" name="矩形 14"/>
            <p:cNvSpPr/>
            <p:nvPr/>
          </p:nvSpPr>
          <p:spPr>
            <a:xfrm rot="10800000" flipV="1">
              <a:off x="5218631" y="4869160"/>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11H</a:t>
              </a:r>
              <a:endParaRPr lang="zh-CN" altLang="en-US" dirty="0">
                <a:solidFill>
                  <a:srgbClr val="FF0000"/>
                </a:solidFill>
              </a:endParaRPr>
            </a:p>
          </p:txBody>
        </p:sp>
        <p:sp>
          <p:nvSpPr>
            <p:cNvPr id="16" name="矩形 15"/>
            <p:cNvSpPr/>
            <p:nvPr/>
          </p:nvSpPr>
          <p:spPr>
            <a:xfrm rot="10800000" flipV="1">
              <a:off x="5220072" y="5445224"/>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0AH</a:t>
              </a:r>
              <a:endParaRPr lang="zh-CN" altLang="en-US" dirty="0">
                <a:solidFill>
                  <a:srgbClr val="FF0000"/>
                </a:solidFill>
              </a:endParaRPr>
            </a:p>
          </p:txBody>
        </p:sp>
        <p:sp>
          <p:nvSpPr>
            <p:cNvPr id="17" name="矩形 16"/>
            <p:cNvSpPr/>
            <p:nvPr/>
          </p:nvSpPr>
          <p:spPr>
            <a:xfrm rot="10800000" flipV="1">
              <a:off x="5220072" y="3717033"/>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mtClean="0">
                  <a:solidFill>
                    <a:srgbClr val="FF0000"/>
                  </a:solidFill>
                </a:rPr>
                <a:t>20H</a:t>
              </a:r>
              <a:endParaRPr lang="zh-CN" altLang="en-US" dirty="0">
                <a:solidFill>
                  <a:srgbClr val="FF0000"/>
                </a:solidFill>
              </a:endParaRPr>
            </a:p>
          </p:txBody>
        </p:sp>
        <p:sp>
          <p:nvSpPr>
            <p:cNvPr id="18" name="矩形 17"/>
            <p:cNvSpPr/>
            <p:nvPr/>
          </p:nvSpPr>
          <p:spPr>
            <a:xfrm rot="10800000" flipV="1">
              <a:off x="5220072" y="4293096"/>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30H</a:t>
              </a:r>
              <a:endParaRPr lang="zh-CN" altLang="en-US" dirty="0">
                <a:solidFill>
                  <a:srgbClr val="FF0000"/>
                </a:solidFill>
              </a:endParaRPr>
            </a:p>
          </p:txBody>
        </p:sp>
        <p:sp>
          <p:nvSpPr>
            <p:cNvPr id="19" name="矩形 18"/>
            <p:cNvSpPr/>
            <p:nvPr/>
          </p:nvSpPr>
          <p:spPr>
            <a:xfrm rot="10800000" flipV="1">
              <a:off x="5220072" y="5157192"/>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00H</a:t>
              </a:r>
              <a:endParaRPr lang="zh-CN" altLang="en-US" dirty="0">
                <a:solidFill>
                  <a:srgbClr val="FF0000"/>
                </a:solidFill>
              </a:endParaRPr>
            </a:p>
          </p:txBody>
        </p:sp>
        <p:sp>
          <p:nvSpPr>
            <p:cNvPr id="20" name="矩形 19"/>
            <p:cNvSpPr/>
            <p:nvPr/>
          </p:nvSpPr>
          <p:spPr>
            <a:xfrm rot="10800000" flipV="1">
              <a:off x="5220073" y="5728549"/>
              <a:ext cx="1440160" cy="29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FF0000"/>
                  </a:solidFill>
                </a:rPr>
                <a:t>00H</a:t>
              </a:r>
              <a:endParaRPr lang="zh-CN" altLang="en-US" dirty="0">
                <a:solidFill>
                  <a:srgbClr val="FF0000"/>
                </a:solidFill>
              </a:endParaRPr>
            </a:p>
          </p:txBody>
        </p:sp>
        <p:sp>
          <p:nvSpPr>
            <p:cNvPr id="21" name="矩形 20"/>
            <p:cNvSpPr/>
            <p:nvPr/>
          </p:nvSpPr>
          <p:spPr>
            <a:xfrm>
              <a:off x="4300653" y="3685213"/>
              <a:ext cx="919867"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DATA1</a:t>
              </a:r>
              <a:endParaRPr lang="zh-CN" altLang="en-US" dirty="0">
                <a:solidFill>
                  <a:srgbClr val="1D528D"/>
                </a:solidFill>
                <a:latin typeface="Arial" charset="0"/>
              </a:endParaRPr>
            </a:p>
          </p:txBody>
        </p:sp>
        <p:sp>
          <p:nvSpPr>
            <p:cNvPr id="22" name="矩形 21"/>
            <p:cNvSpPr/>
            <p:nvPr/>
          </p:nvSpPr>
          <p:spPr>
            <a:xfrm>
              <a:off x="611560" y="4384859"/>
              <a:ext cx="105451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DATA+1</a:t>
              </a:r>
              <a:endParaRPr lang="zh-CN" altLang="en-US" dirty="0">
                <a:solidFill>
                  <a:srgbClr val="1D528D"/>
                </a:solidFill>
                <a:latin typeface="Arial" charset="0"/>
              </a:endParaRPr>
            </a:p>
          </p:txBody>
        </p:sp>
        <p:sp>
          <p:nvSpPr>
            <p:cNvPr id="23" name="矩形 22"/>
            <p:cNvSpPr/>
            <p:nvPr/>
          </p:nvSpPr>
          <p:spPr>
            <a:xfrm>
              <a:off x="4067944" y="3995772"/>
              <a:ext cx="1182760"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DATA1+1</a:t>
              </a:r>
              <a:endParaRPr lang="zh-CN" altLang="en-US" dirty="0">
                <a:solidFill>
                  <a:srgbClr val="1D528D"/>
                </a:solidFill>
                <a:latin typeface="Arial" charset="0"/>
              </a:endParaRPr>
            </a:p>
          </p:txBody>
        </p:sp>
      </p:grpSp>
    </p:spTree>
    <p:extLst>
      <p:ext uri="{BB962C8B-B14F-4D97-AF65-F5344CB8AC3E}">
        <p14:creationId xmlns:p14="http://schemas.microsoft.com/office/powerpoint/2010/main" val="182081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2"/>
          <p:cNvSpPr>
            <a:spLocks noChangeArrowheads="1"/>
          </p:cNvSpPr>
          <p:nvPr/>
        </p:nvSpPr>
        <p:spPr bwMode="auto">
          <a:xfrm>
            <a:off x="467544" y="2366040"/>
            <a:ext cx="84256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a:solidFill>
                  <a:schemeClr val="tx1"/>
                </a:solidFill>
              </a:rPr>
              <a:t>宏指令名  </a:t>
            </a:r>
            <a:r>
              <a:rPr lang="en-US" altLang="zh-CN" sz="3200" b="1">
                <a:solidFill>
                  <a:schemeClr val="tx1"/>
                </a:solidFill>
              </a:rPr>
              <a:t>MACRO&lt;</a:t>
            </a:r>
            <a:r>
              <a:rPr lang="zh-CN" altLang="en-US" sz="3200" b="1">
                <a:solidFill>
                  <a:schemeClr val="tx1"/>
                </a:solidFill>
              </a:rPr>
              <a:t>形式参数</a:t>
            </a:r>
            <a:r>
              <a:rPr lang="en-US" altLang="zh-CN" sz="3200" b="1">
                <a:solidFill>
                  <a:schemeClr val="tx1"/>
                </a:solidFill>
              </a:rPr>
              <a:t>&gt; </a:t>
            </a:r>
            <a:r>
              <a:rPr lang="en-US" altLang="zh-CN" sz="2400" b="1">
                <a:solidFill>
                  <a:srgbClr val="000000"/>
                </a:solidFill>
              </a:rPr>
              <a:t>;</a:t>
            </a:r>
            <a:r>
              <a:rPr lang="zh-CN" altLang="en-US" sz="2400" b="1">
                <a:solidFill>
                  <a:srgbClr val="000000"/>
                </a:solidFill>
              </a:rPr>
              <a:t>宏定义开始伪指令</a:t>
            </a:r>
          </a:p>
        </p:txBody>
      </p:sp>
      <p:sp>
        <p:nvSpPr>
          <p:cNvPr id="4" name="Rectangle 3"/>
          <p:cNvSpPr>
            <a:spLocks noChangeArrowheads="1"/>
          </p:cNvSpPr>
          <p:nvPr/>
        </p:nvSpPr>
        <p:spPr bwMode="auto">
          <a:xfrm>
            <a:off x="2706148" y="5004465"/>
            <a:ext cx="14303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chemeClr val="tx1"/>
                </a:solidFill>
              </a:rPr>
              <a:t>ENDM</a:t>
            </a:r>
          </a:p>
        </p:txBody>
      </p:sp>
      <p:sp>
        <p:nvSpPr>
          <p:cNvPr id="5" name="Rectangle 4"/>
          <p:cNvSpPr>
            <a:spLocks noChangeArrowheads="1"/>
          </p:cNvSpPr>
          <p:nvPr/>
        </p:nvSpPr>
        <p:spPr bwMode="auto">
          <a:xfrm rot="5400000">
            <a:off x="2590109" y="3615829"/>
            <a:ext cx="15872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b="1">
                <a:solidFill>
                  <a:srgbClr val="FF3300"/>
                </a:solidFill>
                <a:latin typeface="Times New Roman" pitchFamily="18" charset="0"/>
              </a:rPr>
              <a:t>…</a:t>
            </a:r>
            <a:r>
              <a:rPr lang="en-US" altLang="zh-CN" sz="4800" b="1">
                <a:solidFill>
                  <a:srgbClr val="FF3300"/>
                </a:solidFill>
              </a:rPr>
              <a:t> </a:t>
            </a:r>
            <a:r>
              <a:rPr lang="en-US" altLang="zh-CN" sz="4800" b="1">
                <a:solidFill>
                  <a:srgbClr val="FF3300"/>
                </a:solidFill>
                <a:latin typeface="Times New Roman" pitchFamily="18" charset="0"/>
              </a:rPr>
              <a:t>…</a:t>
            </a:r>
            <a:endParaRPr lang="en-US" altLang="zh-CN" sz="4800" b="1">
              <a:solidFill>
                <a:srgbClr val="FF3300"/>
              </a:solidFill>
            </a:endParaRPr>
          </a:p>
        </p:txBody>
      </p:sp>
      <p:sp>
        <p:nvSpPr>
          <p:cNvPr id="6" name="Rectangle 5"/>
          <p:cNvSpPr>
            <a:spLocks noChangeArrowheads="1"/>
          </p:cNvSpPr>
          <p:nvPr/>
        </p:nvSpPr>
        <p:spPr bwMode="auto">
          <a:xfrm>
            <a:off x="3936312" y="5004465"/>
            <a:ext cx="394880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rgbClr val="000000"/>
                </a:solidFill>
              </a:rPr>
              <a:t>;</a:t>
            </a:r>
            <a:r>
              <a:rPr lang="zh-CN" altLang="en-US" sz="3200" b="1">
                <a:solidFill>
                  <a:srgbClr val="000000"/>
                </a:solidFill>
              </a:rPr>
              <a:t>宏定义结束伪指令</a:t>
            </a:r>
          </a:p>
        </p:txBody>
      </p:sp>
      <p:sp>
        <p:nvSpPr>
          <p:cNvPr id="7" name="Rectangle 6"/>
          <p:cNvSpPr>
            <a:spLocks noChangeArrowheads="1"/>
          </p:cNvSpPr>
          <p:nvPr/>
        </p:nvSpPr>
        <p:spPr bwMode="auto">
          <a:xfrm>
            <a:off x="3516472" y="3556665"/>
            <a:ext cx="5448141"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3300"/>
                </a:solidFill>
              </a:rPr>
              <a:t>宏体</a:t>
            </a:r>
            <a:r>
              <a:rPr lang="zh-CN" altLang="en-US" sz="2800" b="1" dirty="0">
                <a:solidFill>
                  <a:srgbClr val="000000"/>
                </a:solidFill>
              </a:rPr>
              <a:t>（由指令语句组成的能</a:t>
            </a:r>
          </a:p>
          <a:p>
            <a:r>
              <a:rPr lang="zh-CN" altLang="en-US" sz="2800" b="1" dirty="0">
                <a:solidFill>
                  <a:srgbClr val="000000"/>
                </a:solidFill>
              </a:rPr>
              <a:t>完成某一特定功能的一段程序）</a:t>
            </a:r>
          </a:p>
        </p:txBody>
      </p:sp>
      <p:sp>
        <p:nvSpPr>
          <p:cNvPr id="8" name="AutoShape 7"/>
          <p:cNvSpPr>
            <a:spLocks/>
          </p:cNvSpPr>
          <p:nvPr/>
        </p:nvSpPr>
        <p:spPr bwMode="auto">
          <a:xfrm>
            <a:off x="3344695" y="3251865"/>
            <a:ext cx="312905" cy="1524000"/>
          </a:xfrm>
          <a:prstGeom prst="rightBrace">
            <a:avLst>
              <a:gd name="adj1" fmla="val 41667"/>
              <a:gd name="adj2" fmla="val 50000"/>
            </a:avLst>
          </a:pr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9" name="Text Box 9"/>
          <p:cNvSpPr txBox="1">
            <a:spLocks noChangeArrowheads="1"/>
          </p:cNvSpPr>
          <p:nvPr/>
        </p:nvSpPr>
        <p:spPr bwMode="auto">
          <a:xfrm>
            <a:off x="413356" y="1840578"/>
            <a:ext cx="4879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solidFill>
                  <a:srgbClr val="FF0000"/>
                </a:solidFill>
              </a:rPr>
              <a:t>一、宏指令的定义</a:t>
            </a:r>
          </a:p>
        </p:txBody>
      </p:sp>
      <p:sp>
        <p:nvSpPr>
          <p:cNvPr id="10"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
        <p:nvSpPr>
          <p:cNvPr id="11" name="圆角矩形 10"/>
          <p:cNvSpPr/>
          <p:nvPr/>
        </p:nvSpPr>
        <p:spPr>
          <a:xfrm>
            <a:off x="2123728" y="5583903"/>
            <a:ext cx="6769447" cy="79742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宏定义一般在伪指令段进行</a:t>
            </a:r>
            <a:endParaRPr lang="zh-CN" altLang="en-US" sz="2400" b="1" dirty="0">
              <a:solidFill>
                <a:srgbClr val="FF0000"/>
              </a:solidFill>
            </a:endParaRPr>
          </a:p>
        </p:txBody>
      </p:sp>
    </p:spTree>
    <p:extLst>
      <p:ext uri="{BB962C8B-B14F-4D97-AF65-F5344CB8AC3E}">
        <p14:creationId xmlns:p14="http://schemas.microsoft.com/office/powerpoint/2010/main" val="368929697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marL="88900" indent="-3175">
              <a:lnSpc>
                <a:spcPct val="80000"/>
              </a:lnSpc>
              <a:buFont typeface="Wingdings" pitchFamily="2" charset="2"/>
              <a:buNone/>
            </a:pPr>
            <a:r>
              <a:rPr lang="en-US" altLang="zh-CN" sz="2400" dirty="0" smtClean="0">
                <a:solidFill>
                  <a:srgbClr val="000000"/>
                </a:solidFill>
                <a:latin typeface="楷体_GB2312" pitchFamily="49" charset="-122"/>
                <a:ea typeface="楷体_GB2312" pitchFamily="49" charset="-122"/>
              </a:rPr>
              <a:t>&lt;</a:t>
            </a:r>
            <a:r>
              <a:rPr lang="zh-CN" altLang="en-US" sz="2400" dirty="0" smtClean="0">
                <a:solidFill>
                  <a:srgbClr val="000000"/>
                </a:solidFill>
                <a:latin typeface="楷体_GB2312" pitchFamily="49" charset="-122"/>
                <a:ea typeface="楷体_GB2312" pitchFamily="49" charset="-122"/>
              </a:rPr>
              <a:t>宏指令名</a:t>
            </a:r>
            <a:r>
              <a:rPr lang="en-US" altLang="zh-CN" sz="2400" dirty="0" smtClean="0">
                <a:solidFill>
                  <a:srgbClr val="000000"/>
                </a:solidFill>
                <a:latin typeface="楷体_GB2312" pitchFamily="49" charset="-122"/>
                <a:ea typeface="楷体_GB2312" pitchFamily="49" charset="-122"/>
              </a:rPr>
              <a:t>&gt;</a:t>
            </a:r>
            <a:r>
              <a:rPr lang="zh-CN" altLang="en-US" sz="2400" dirty="0" smtClean="0">
                <a:solidFill>
                  <a:srgbClr val="000000"/>
                </a:solidFill>
                <a:latin typeface="楷体_GB2312" pitchFamily="49" charset="-122"/>
                <a:ea typeface="楷体_GB2312" pitchFamily="49" charset="-122"/>
              </a:rPr>
              <a:t>为一个标识符，即定义的宏指令的名称；</a:t>
            </a:r>
          </a:p>
          <a:p>
            <a:pPr marL="88900" indent="-3175">
              <a:lnSpc>
                <a:spcPct val="80000"/>
              </a:lnSpc>
              <a:buFont typeface="Wingdings" pitchFamily="2" charset="2"/>
              <a:buNone/>
            </a:pPr>
            <a:endParaRPr lang="zh-CN" altLang="en-US" sz="2400" dirty="0" smtClean="0">
              <a:solidFill>
                <a:srgbClr val="000000"/>
              </a:solidFill>
              <a:latin typeface="楷体_GB2312" pitchFamily="49" charset="-122"/>
              <a:ea typeface="楷体_GB2312" pitchFamily="49" charset="-122"/>
            </a:endParaRPr>
          </a:p>
          <a:p>
            <a:pPr marL="88900" indent="-3175">
              <a:lnSpc>
                <a:spcPct val="80000"/>
              </a:lnSpc>
              <a:buFont typeface="Wingdings" pitchFamily="2" charset="2"/>
              <a:buNone/>
            </a:pPr>
            <a:r>
              <a:rPr lang="en-US" altLang="zh-CN" sz="2400" dirty="0" smtClean="0">
                <a:solidFill>
                  <a:srgbClr val="000000"/>
                </a:solidFill>
                <a:latin typeface="楷体_GB2312" pitchFamily="49" charset="-122"/>
                <a:ea typeface="楷体_GB2312" pitchFamily="49" charset="-122"/>
              </a:rPr>
              <a:t>&lt;</a:t>
            </a:r>
            <a:r>
              <a:rPr lang="zh-CN" altLang="en-US" sz="2400" dirty="0" smtClean="0">
                <a:solidFill>
                  <a:srgbClr val="000000"/>
                </a:solidFill>
                <a:latin typeface="楷体_GB2312" pitchFamily="49" charset="-122"/>
                <a:ea typeface="楷体_GB2312" pitchFamily="49" charset="-122"/>
              </a:rPr>
              <a:t>形式参数</a:t>
            </a:r>
            <a:r>
              <a:rPr lang="en-US" altLang="zh-CN" sz="2400" dirty="0" smtClean="0">
                <a:solidFill>
                  <a:srgbClr val="000000"/>
                </a:solidFill>
                <a:latin typeface="楷体_GB2312" pitchFamily="49" charset="-122"/>
                <a:ea typeface="楷体_GB2312" pitchFamily="49" charset="-122"/>
              </a:rPr>
              <a:t>&gt;</a:t>
            </a:r>
            <a:r>
              <a:rPr lang="zh-CN" altLang="en-US" sz="2400" dirty="0" smtClean="0">
                <a:solidFill>
                  <a:srgbClr val="000000"/>
                </a:solidFill>
                <a:latin typeface="楷体_GB2312" pitchFamily="49" charset="-122"/>
                <a:ea typeface="楷体_GB2312" pitchFamily="49" charset="-122"/>
              </a:rPr>
              <a:t>为宏体中使用的参数，它允许宏指令中具有待定的参数，在宏调用时必须用</a:t>
            </a:r>
            <a:r>
              <a:rPr lang="zh-CN" altLang="en-US" sz="2400" dirty="0" smtClean="0">
                <a:solidFill>
                  <a:srgbClr val="FF0000"/>
                </a:solidFill>
                <a:latin typeface="楷体_GB2312" pitchFamily="49" charset="-122"/>
                <a:ea typeface="楷体_GB2312" pitchFamily="49" charset="-122"/>
              </a:rPr>
              <a:t>实际的参数</a:t>
            </a:r>
            <a:r>
              <a:rPr lang="zh-CN" altLang="en-US" sz="2400" dirty="0" smtClean="0">
                <a:solidFill>
                  <a:srgbClr val="000000"/>
                </a:solidFill>
                <a:latin typeface="楷体_GB2312" pitchFamily="49" charset="-122"/>
                <a:ea typeface="楷体_GB2312" pitchFamily="49" charset="-122"/>
              </a:rPr>
              <a:t>代替它，因此每次宏指令调用时可以通过改变实际参数而改变宏指令的功能，使宏指令的设计更加灵活。</a:t>
            </a:r>
          </a:p>
          <a:p>
            <a:pPr marL="88900" indent="-3175">
              <a:lnSpc>
                <a:spcPct val="80000"/>
              </a:lnSpc>
              <a:buFont typeface="Wingdings" pitchFamily="2" charset="2"/>
              <a:buNone/>
            </a:pPr>
            <a:endParaRPr lang="zh-CN" altLang="en-US" sz="2400" dirty="0" smtClean="0">
              <a:solidFill>
                <a:srgbClr val="000000"/>
              </a:solidFill>
              <a:latin typeface="楷体_GB2312" pitchFamily="49" charset="-122"/>
              <a:ea typeface="楷体_GB2312" pitchFamily="49" charset="-122"/>
            </a:endParaRPr>
          </a:p>
          <a:p>
            <a:pPr marL="88900" indent="-3175">
              <a:lnSpc>
                <a:spcPct val="80000"/>
              </a:lnSpc>
              <a:buFont typeface="Wingdings" pitchFamily="2" charset="2"/>
              <a:buNone/>
            </a:pPr>
            <a:r>
              <a:rPr lang="zh-CN" altLang="en-US" sz="2400" dirty="0" smtClean="0">
                <a:solidFill>
                  <a:srgbClr val="FF0000"/>
                </a:solidFill>
                <a:latin typeface="楷体_GB2312" pitchFamily="49" charset="-122"/>
                <a:ea typeface="楷体_GB2312" pitchFamily="49" charset="-122"/>
              </a:rPr>
              <a:t>宏指令可有多个形式参数，它们之间以逗号间隔</a:t>
            </a:r>
            <a:r>
              <a:rPr lang="zh-CN" altLang="en-US" sz="2400" dirty="0" smtClean="0">
                <a:solidFill>
                  <a:srgbClr val="000000"/>
                </a:solidFill>
                <a:latin typeface="楷体_GB2312" pitchFamily="49" charset="-122"/>
                <a:ea typeface="楷体_GB2312" pitchFamily="49" charset="-122"/>
              </a:rPr>
              <a:t>，但总长度不得超过</a:t>
            </a:r>
            <a:r>
              <a:rPr lang="en-US" altLang="zh-CN" sz="2400" dirty="0" smtClean="0">
                <a:solidFill>
                  <a:srgbClr val="000000"/>
                </a:solidFill>
                <a:latin typeface="楷体_GB2312" pitchFamily="49" charset="-122"/>
                <a:ea typeface="楷体_GB2312" pitchFamily="49" charset="-122"/>
              </a:rPr>
              <a:t>132</a:t>
            </a:r>
            <a:r>
              <a:rPr lang="zh-CN" altLang="en-US" sz="2400" dirty="0" smtClean="0">
                <a:solidFill>
                  <a:srgbClr val="000000"/>
                </a:solidFill>
                <a:latin typeface="楷体_GB2312" pitchFamily="49" charset="-122"/>
                <a:ea typeface="楷体_GB2312" pitchFamily="49" charset="-122"/>
              </a:rPr>
              <a:t>。调用时，实际参数的个数和类型必须与形式参数一致。</a:t>
            </a:r>
          </a:p>
          <a:p>
            <a:pPr marL="88900" indent="-3175">
              <a:lnSpc>
                <a:spcPct val="80000"/>
              </a:lnSpc>
              <a:buFont typeface="Wingdings" pitchFamily="2" charset="2"/>
              <a:buNone/>
            </a:pPr>
            <a:endParaRPr lang="zh-CN" altLang="en-US" sz="2400" dirty="0" smtClean="0">
              <a:solidFill>
                <a:srgbClr val="000000"/>
              </a:solidFill>
              <a:latin typeface="楷体_GB2312" pitchFamily="49" charset="-122"/>
              <a:ea typeface="楷体_GB2312" pitchFamily="49" charset="-122"/>
            </a:endParaRPr>
          </a:p>
          <a:p>
            <a:pPr marL="88900" indent="-3175">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宏指令也可以不带任何形式参数。</a:t>
            </a:r>
          </a:p>
        </p:txBody>
      </p:sp>
      <p:sp>
        <p:nvSpPr>
          <p:cNvPr id="4"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
        <p:nvSpPr>
          <p:cNvPr id="5" name="矩形 4"/>
          <p:cNvSpPr/>
          <p:nvPr/>
        </p:nvSpPr>
        <p:spPr>
          <a:xfrm>
            <a:off x="611560" y="2492896"/>
            <a:ext cx="7848872"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75313199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9"/>
          <p:cNvSpPr txBox="1">
            <a:spLocks noChangeArrowheads="1"/>
          </p:cNvSpPr>
          <p:nvPr/>
        </p:nvSpPr>
        <p:spPr bwMode="auto">
          <a:xfrm>
            <a:off x="251520" y="1124744"/>
            <a:ext cx="4879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FF0000"/>
                </a:solidFill>
              </a:rPr>
              <a:t>一、宏指令的定义</a:t>
            </a:r>
          </a:p>
        </p:txBody>
      </p:sp>
      <p:sp>
        <p:nvSpPr>
          <p:cNvPr id="6" name="Rectangle 3" descr="Rectangle: Click to edit Master text styles&#10;Second level&#10;Third level&#10;Fourth level&#10;Fifth level"/>
          <p:cNvSpPr txBox="1">
            <a:spLocks noChangeArrowheads="1"/>
          </p:cNvSpPr>
          <p:nvPr/>
        </p:nvSpPr>
        <p:spPr>
          <a:xfrm>
            <a:off x="838200" y="1697754"/>
            <a:ext cx="7766050" cy="469265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例</a:t>
            </a:r>
            <a:r>
              <a:rPr lang="en-US" altLang="zh-CN" sz="2400" dirty="0" smtClean="0">
                <a:solidFill>
                  <a:srgbClr val="000000"/>
                </a:solidFill>
                <a:latin typeface="楷体_GB2312" pitchFamily="49" charset="-122"/>
                <a:ea typeface="楷体_GB2312" pitchFamily="49" charset="-122"/>
              </a:rPr>
              <a:t>3.41  </a:t>
            </a:r>
            <a:r>
              <a:rPr lang="zh-CN" altLang="en-US" sz="2400" dirty="0" smtClean="0">
                <a:solidFill>
                  <a:srgbClr val="000000"/>
                </a:solidFill>
                <a:latin typeface="楷体_GB2312" pitchFamily="49" charset="-122"/>
                <a:ea typeface="楷体_GB2312" pitchFamily="49" charset="-122"/>
              </a:rPr>
              <a:t>设计对通用寄存器左移</a:t>
            </a:r>
            <a:r>
              <a:rPr lang="en-US" altLang="zh-CN" sz="2400" dirty="0" smtClean="0">
                <a:solidFill>
                  <a:srgbClr val="000000"/>
                </a:solidFill>
                <a:latin typeface="楷体_GB2312" pitchFamily="49" charset="-122"/>
                <a:ea typeface="楷体_GB2312" pitchFamily="49" charset="-122"/>
              </a:rPr>
              <a:t>4</a:t>
            </a:r>
            <a:r>
              <a:rPr lang="zh-CN" altLang="en-US" sz="2400" dirty="0" smtClean="0">
                <a:solidFill>
                  <a:srgbClr val="000000"/>
                </a:solidFill>
                <a:latin typeface="楷体_GB2312" pitchFamily="49" charset="-122"/>
                <a:ea typeface="楷体_GB2312" pitchFamily="49" charset="-122"/>
              </a:rPr>
              <a:t>位的宏指令。</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解：设形式参数</a:t>
            </a:r>
            <a:r>
              <a:rPr lang="en-US" altLang="zh-CN" sz="2400" dirty="0" smtClean="0">
                <a:solidFill>
                  <a:srgbClr val="000000"/>
                </a:solidFill>
                <a:latin typeface="楷体_GB2312" pitchFamily="49" charset="-122"/>
                <a:ea typeface="楷体_GB2312" pitchFamily="49" charset="-122"/>
              </a:rPr>
              <a:t>REG</a:t>
            </a:r>
            <a:r>
              <a:rPr lang="zh-CN" altLang="en-US" sz="2400" dirty="0" smtClean="0">
                <a:solidFill>
                  <a:srgbClr val="000000"/>
                </a:solidFill>
                <a:latin typeface="楷体_GB2312" pitchFamily="49" charset="-122"/>
                <a:ea typeface="楷体_GB2312" pitchFamily="49" charset="-122"/>
              </a:rPr>
              <a:t>表示任一个调用寄存器，则宏指令</a:t>
            </a:r>
            <a:r>
              <a:rPr lang="en-US" altLang="zh-CN" sz="2400" dirty="0" smtClean="0">
                <a:solidFill>
                  <a:srgbClr val="000000"/>
                </a:solidFill>
                <a:latin typeface="楷体_GB2312" pitchFamily="49" charset="-122"/>
                <a:ea typeface="楷体_GB2312" pitchFamily="49" charset="-122"/>
              </a:rPr>
              <a:t>LSHIFT4</a:t>
            </a:r>
            <a:r>
              <a:rPr lang="zh-CN" altLang="en-US" sz="2400" dirty="0" smtClean="0">
                <a:solidFill>
                  <a:srgbClr val="000000"/>
                </a:solidFill>
                <a:latin typeface="楷体_GB2312" pitchFamily="49" charset="-122"/>
                <a:ea typeface="楷体_GB2312" pitchFamily="49" charset="-122"/>
              </a:rPr>
              <a:t>定义为：</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LSHIFT4 MACRO REG</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MOV  CL,4</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SHL  REG,CL </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ENDM</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这样，在程序中，如果要对</a:t>
            </a:r>
            <a:r>
              <a:rPr lang="en-US" altLang="zh-CN" sz="2400" dirty="0" smtClean="0">
                <a:solidFill>
                  <a:srgbClr val="000000"/>
                </a:solidFill>
                <a:latin typeface="楷体_GB2312" pitchFamily="49" charset="-122"/>
                <a:ea typeface="楷体_GB2312" pitchFamily="49" charset="-122"/>
              </a:rPr>
              <a:t>BX</a:t>
            </a:r>
            <a:r>
              <a:rPr lang="zh-CN" altLang="en-US" sz="2400" dirty="0" smtClean="0">
                <a:solidFill>
                  <a:srgbClr val="000000"/>
                </a:solidFill>
                <a:latin typeface="楷体_GB2312" pitchFamily="49" charset="-122"/>
                <a:ea typeface="楷体_GB2312" pitchFamily="49" charset="-122"/>
              </a:rPr>
              <a:t>的内容左移</a:t>
            </a:r>
            <a:r>
              <a:rPr lang="en-US" altLang="zh-CN" sz="2400" dirty="0" smtClean="0">
                <a:solidFill>
                  <a:srgbClr val="000000"/>
                </a:solidFill>
                <a:latin typeface="楷体_GB2312" pitchFamily="49" charset="-122"/>
                <a:ea typeface="楷体_GB2312" pitchFamily="49" charset="-122"/>
              </a:rPr>
              <a:t>4</a:t>
            </a:r>
            <a:r>
              <a:rPr lang="zh-CN" altLang="en-US" sz="2400" dirty="0" smtClean="0">
                <a:solidFill>
                  <a:srgbClr val="000000"/>
                </a:solidFill>
                <a:latin typeface="楷体_GB2312" pitchFamily="49" charset="-122"/>
                <a:ea typeface="楷体_GB2312" pitchFamily="49" charset="-122"/>
              </a:rPr>
              <a:t>位，则可以直接采用：</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LSHIFT4  BX</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如果要对</a:t>
            </a:r>
            <a:r>
              <a:rPr lang="en-US" altLang="zh-CN" sz="2400" dirty="0" smtClean="0">
                <a:solidFill>
                  <a:srgbClr val="000000"/>
                </a:solidFill>
                <a:latin typeface="楷体_GB2312" pitchFamily="49" charset="-122"/>
                <a:ea typeface="楷体_GB2312" pitchFamily="49" charset="-122"/>
              </a:rPr>
              <a:t>DL</a:t>
            </a:r>
            <a:r>
              <a:rPr lang="zh-CN" altLang="en-US" sz="2400" dirty="0" smtClean="0">
                <a:solidFill>
                  <a:srgbClr val="000000"/>
                </a:solidFill>
                <a:latin typeface="楷体_GB2312" pitchFamily="49" charset="-122"/>
                <a:ea typeface="楷体_GB2312" pitchFamily="49" charset="-122"/>
              </a:rPr>
              <a:t>的内容左移</a:t>
            </a:r>
            <a:r>
              <a:rPr lang="en-US" altLang="zh-CN" sz="2400" dirty="0" smtClean="0">
                <a:solidFill>
                  <a:srgbClr val="000000"/>
                </a:solidFill>
                <a:latin typeface="楷体_GB2312" pitchFamily="49" charset="-122"/>
                <a:ea typeface="楷体_GB2312" pitchFamily="49" charset="-122"/>
              </a:rPr>
              <a:t>4</a:t>
            </a:r>
            <a:r>
              <a:rPr lang="zh-CN" altLang="en-US" sz="2400" dirty="0" smtClean="0">
                <a:solidFill>
                  <a:srgbClr val="000000"/>
                </a:solidFill>
                <a:latin typeface="楷体_GB2312" pitchFamily="49" charset="-122"/>
                <a:ea typeface="楷体_GB2312" pitchFamily="49" charset="-122"/>
              </a:rPr>
              <a:t>位，则可以直接采用：</a:t>
            </a:r>
          </a:p>
          <a:p>
            <a:pPr>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LSHIFT4  DL</a:t>
            </a:r>
          </a:p>
        </p:txBody>
      </p:sp>
    </p:spTree>
    <p:extLst>
      <p:ext uri="{BB962C8B-B14F-4D97-AF65-F5344CB8AC3E}">
        <p14:creationId xmlns:p14="http://schemas.microsoft.com/office/powerpoint/2010/main" val="401080532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Text Box 9"/>
          <p:cNvSpPr txBox="1">
            <a:spLocks noChangeArrowheads="1"/>
          </p:cNvSpPr>
          <p:nvPr/>
        </p:nvSpPr>
        <p:spPr bwMode="auto">
          <a:xfrm>
            <a:off x="251520" y="1124744"/>
            <a:ext cx="4879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FF0000"/>
                </a:solidFill>
              </a:rPr>
              <a:t>一、宏指令的定义</a:t>
            </a:r>
          </a:p>
        </p:txBody>
      </p:sp>
      <p:sp>
        <p:nvSpPr>
          <p:cNvPr id="4" name="Rectangle 3" descr="Rectangle: Click to edit Master text styles&#10;Second level&#10;Third level&#10;Fourth level&#10;Fifth level"/>
          <p:cNvSpPr txBox="1">
            <a:spLocks noChangeArrowheads="1"/>
          </p:cNvSpPr>
          <p:nvPr/>
        </p:nvSpPr>
        <p:spPr>
          <a:xfrm>
            <a:off x="755650" y="1700808"/>
            <a:ext cx="8126413" cy="4953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marL="0" indent="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例</a:t>
            </a:r>
            <a:r>
              <a:rPr lang="en-US" altLang="zh-CN" sz="2400" dirty="0" smtClean="0">
                <a:solidFill>
                  <a:srgbClr val="000000"/>
                </a:solidFill>
                <a:latin typeface="楷体_GB2312" pitchFamily="49" charset="-122"/>
                <a:ea typeface="楷体_GB2312" pitchFamily="49" charset="-122"/>
              </a:rPr>
              <a:t>3.42  </a:t>
            </a:r>
            <a:r>
              <a:rPr lang="zh-CN" altLang="en-US" sz="2400" dirty="0" smtClean="0">
                <a:solidFill>
                  <a:srgbClr val="000000"/>
                </a:solidFill>
                <a:latin typeface="楷体_GB2312" pitchFamily="49" charset="-122"/>
                <a:ea typeface="楷体_GB2312" pitchFamily="49" charset="-122"/>
              </a:rPr>
              <a:t>设计在显示器上显示出缓冲区中字符串的宏指令。</a:t>
            </a:r>
          </a:p>
          <a:p>
            <a:pPr marL="0" indent="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解：为了显示出字符串，需要用到</a:t>
            </a:r>
            <a:r>
              <a:rPr lang="en-US" altLang="zh-CN" sz="2400" dirty="0" smtClean="0">
                <a:solidFill>
                  <a:srgbClr val="000000"/>
                </a:solidFill>
                <a:latin typeface="楷体_GB2312" pitchFamily="49" charset="-122"/>
                <a:ea typeface="楷体_GB2312" pitchFamily="49" charset="-122"/>
              </a:rPr>
              <a:t>DOS</a:t>
            </a:r>
            <a:r>
              <a:rPr lang="zh-CN" altLang="en-US" sz="2400" dirty="0" smtClean="0">
                <a:solidFill>
                  <a:srgbClr val="000000"/>
                </a:solidFill>
                <a:latin typeface="楷体_GB2312" pitchFamily="49" charset="-122"/>
                <a:ea typeface="楷体_GB2312" pitchFamily="49" charset="-122"/>
              </a:rPr>
              <a:t>功能调用</a:t>
            </a:r>
            <a:r>
              <a:rPr lang="en-US" altLang="zh-CN" sz="2400" dirty="0" smtClean="0">
                <a:solidFill>
                  <a:srgbClr val="000000"/>
                </a:solidFill>
                <a:latin typeface="楷体_GB2312" pitchFamily="49" charset="-122"/>
                <a:ea typeface="楷体_GB2312" pitchFamily="49" charset="-122"/>
              </a:rPr>
              <a:t>INT 21H</a:t>
            </a:r>
            <a:r>
              <a:rPr lang="zh-CN" altLang="en-US" sz="2400" dirty="0" smtClean="0">
                <a:solidFill>
                  <a:srgbClr val="000000"/>
                </a:solidFill>
                <a:latin typeface="楷体_GB2312" pitchFamily="49" charset="-122"/>
                <a:ea typeface="楷体_GB2312" pitchFamily="49" charset="-122"/>
              </a:rPr>
              <a:t>的</a:t>
            </a:r>
            <a:r>
              <a:rPr lang="en-US" altLang="zh-CN" sz="2400" dirty="0" smtClean="0">
                <a:solidFill>
                  <a:srgbClr val="000000"/>
                </a:solidFill>
                <a:latin typeface="楷体_GB2312" pitchFamily="49" charset="-122"/>
                <a:ea typeface="楷体_GB2312" pitchFamily="49" charset="-122"/>
              </a:rPr>
              <a:t>09</a:t>
            </a:r>
            <a:r>
              <a:rPr lang="zh-CN" altLang="en-US" sz="2400" dirty="0" smtClean="0">
                <a:solidFill>
                  <a:srgbClr val="000000"/>
                </a:solidFill>
                <a:latin typeface="楷体_GB2312" pitchFamily="49" charset="-122"/>
                <a:ea typeface="楷体_GB2312" pitchFamily="49" charset="-122"/>
              </a:rPr>
              <a:t>号功能，参见附录</a:t>
            </a:r>
            <a:r>
              <a:rPr lang="en-US" altLang="zh-CN" sz="2400" dirty="0" smtClean="0">
                <a:solidFill>
                  <a:srgbClr val="000000"/>
                </a:solidFill>
                <a:latin typeface="楷体_GB2312" pitchFamily="49" charset="-122"/>
                <a:ea typeface="楷体_GB2312" pitchFamily="49" charset="-122"/>
              </a:rPr>
              <a:t>C</a:t>
            </a:r>
            <a:r>
              <a:rPr lang="zh-CN" altLang="en-US" sz="2400" dirty="0" smtClean="0">
                <a:solidFill>
                  <a:srgbClr val="000000"/>
                </a:solidFill>
                <a:latin typeface="楷体_GB2312" pitchFamily="49" charset="-122"/>
                <a:ea typeface="楷体_GB2312" pitchFamily="49" charset="-122"/>
              </a:rPr>
              <a:t>。而且要求缓冲区中存放好以</a:t>
            </a:r>
            <a:r>
              <a:rPr lang="en-US" altLang="zh-CN" sz="2400" dirty="0" smtClean="0">
                <a:solidFill>
                  <a:srgbClr val="000000"/>
                </a:solidFill>
                <a:latin typeface="楷体_GB2312" pitchFamily="49" charset="-122"/>
                <a:ea typeface="楷体_GB2312" pitchFamily="49" charset="-122"/>
              </a:rPr>
              <a:t>ASCII</a:t>
            </a:r>
            <a:r>
              <a:rPr lang="zh-CN" altLang="en-US" sz="2400" dirty="0" smtClean="0">
                <a:solidFill>
                  <a:srgbClr val="000000"/>
                </a:solidFill>
                <a:latin typeface="楷体_GB2312" pitchFamily="49" charset="-122"/>
                <a:ea typeface="楷体_GB2312" pitchFamily="49" charset="-122"/>
              </a:rPr>
              <a:t>码表示的字符串，并以</a:t>
            </a:r>
            <a:r>
              <a:rPr lang="zh-CN" altLang="en-US" sz="2400" dirty="0" smtClean="0">
                <a:solidFill>
                  <a:srgbClr val="000000"/>
                </a:solidFill>
                <a:latin typeface="Times New Roman" pitchFamily="18" charset="0"/>
                <a:ea typeface="楷体_GB2312" pitchFamily="49" charset="-122"/>
              </a:rPr>
              <a:t>‘</a:t>
            </a:r>
            <a:r>
              <a:rPr lang="en-US" altLang="zh-CN" sz="2400" dirty="0" smtClean="0">
                <a:solidFill>
                  <a:srgbClr val="000000"/>
                </a:solidFill>
                <a:latin typeface="楷体_GB2312" pitchFamily="49" charset="-122"/>
                <a:ea typeface="楷体_GB2312" pitchFamily="49" charset="-122"/>
              </a:rPr>
              <a:t>$</a:t>
            </a:r>
            <a:r>
              <a:rPr lang="en-US" altLang="zh-CN" sz="2400" dirty="0" smtClean="0">
                <a:solidFill>
                  <a:srgbClr val="000000"/>
                </a:solidFill>
                <a:latin typeface="Times New Roman" pitchFamily="18" charset="0"/>
                <a:ea typeface="楷体_GB2312" pitchFamily="49" charset="-122"/>
              </a:rPr>
              <a:t>’</a:t>
            </a:r>
            <a:r>
              <a:rPr lang="zh-CN" altLang="en-US" sz="2400" dirty="0" smtClean="0">
                <a:solidFill>
                  <a:srgbClr val="000000"/>
                </a:solidFill>
                <a:latin typeface="楷体_GB2312" pitchFamily="49" charset="-122"/>
                <a:ea typeface="楷体_GB2312" pitchFamily="49" charset="-122"/>
              </a:rPr>
              <a:t>结尾。为设计具有调用性的宏指令，采用形式参数</a:t>
            </a:r>
            <a:r>
              <a:rPr lang="en-US" altLang="zh-CN" sz="2400" dirty="0" smtClean="0">
                <a:solidFill>
                  <a:srgbClr val="000000"/>
                </a:solidFill>
                <a:latin typeface="楷体_GB2312" pitchFamily="49" charset="-122"/>
                <a:ea typeface="楷体_GB2312" pitchFamily="49" charset="-122"/>
              </a:rPr>
              <a:t>MESSAGE</a:t>
            </a:r>
            <a:r>
              <a:rPr lang="zh-CN" altLang="en-US" sz="2400" dirty="0" smtClean="0">
                <a:solidFill>
                  <a:srgbClr val="000000"/>
                </a:solidFill>
                <a:latin typeface="楷体_GB2312" pitchFamily="49" charset="-122"/>
                <a:ea typeface="楷体_GB2312" pitchFamily="49" charset="-122"/>
              </a:rPr>
              <a:t>表示要显示缓冲区的首地址，则宏指令</a:t>
            </a:r>
            <a:r>
              <a:rPr lang="en-US" altLang="zh-CN" sz="2400" dirty="0" smtClean="0">
                <a:solidFill>
                  <a:srgbClr val="000000"/>
                </a:solidFill>
                <a:latin typeface="楷体_GB2312" pitchFamily="49" charset="-122"/>
                <a:ea typeface="楷体_GB2312" pitchFamily="49" charset="-122"/>
              </a:rPr>
              <a:t>DISPMESSAGE</a:t>
            </a:r>
            <a:r>
              <a:rPr lang="zh-CN" altLang="en-US" sz="2400" dirty="0" smtClean="0">
                <a:solidFill>
                  <a:srgbClr val="000000"/>
                </a:solidFill>
                <a:latin typeface="楷体_GB2312" pitchFamily="49" charset="-122"/>
                <a:ea typeface="楷体_GB2312" pitchFamily="49" charset="-122"/>
              </a:rPr>
              <a:t>可以定义为：</a:t>
            </a:r>
          </a:p>
          <a:p>
            <a:pPr marL="0" indent="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DISPMESSAGE  MACRO MESSGE</a:t>
            </a:r>
          </a:p>
          <a:p>
            <a:pPr marL="0" indent="0">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LEA  DX, MESSGE</a:t>
            </a:r>
          </a:p>
          <a:p>
            <a:pPr marL="0" indent="0">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MOV  AH, 09H</a:t>
            </a:r>
            <a:r>
              <a:rPr lang="en-US" altLang="zh-CN" sz="2400" dirty="0" smtClean="0">
                <a:solidFill>
                  <a:srgbClr val="000000"/>
                </a:solidFill>
                <a:latin typeface="楷体_GB2312" pitchFamily="49" charset="-122"/>
                <a:ea typeface="楷体_GB2312" pitchFamily="49" charset="-122"/>
              </a:rPr>
              <a:t> </a:t>
            </a:r>
          </a:p>
          <a:p>
            <a:pPr marL="0" indent="0">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INT  21H</a:t>
            </a:r>
          </a:p>
          <a:p>
            <a:pPr marL="0" indent="0">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ENDM</a:t>
            </a:r>
          </a:p>
          <a:p>
            <a:pPr marL="0" indent="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这样，当要显示</a:t>
            </a:r>
            <a:r>
              <a:rPr lang="en-US" altLang="zh-CN" sz="2400" dirty="0" smtClean="0">
                <a:solidFill>
                  <a:srgbClr val="000000"/>
                </a:solidFill>
                <a:latin typeface="楷体_GB2312" pitchFamily="49" charset="-122"/>
                <a:ea typeface="楷体_GB2312" pitchFamily="49" charset="-122"/>
              </a:rPr>
              <a:t>STRING</a:t>
            </a:r>
            <a:r>
              <a:rPr lang="zh-CN" altLang="en-US" sz="2400" dirty="0" smtClean="0">
                <a:solidFill>
                  <a:srgbClr val="000000"/>
                </a:solidFill>
                <a:latin typeface="楷体_GB2312" pitchFamily="49" charset="-122"/>
                <a:ea typeface="楷体_GB2312" pitchFamily="49" charset="-122"/>
              </a:rPr>
              <a:t>中的字符串时，可以采用：</a:t>
            </a:r>
          </a:p>
          <a:p>
            <a:pPr marL="0" indent="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DISPMESSAGE STRING</a:t>
            </a:r>
            <a:r>
              <a:rPr lang="en-US" altLang="zh-CN" sz="2400" dirty="0" smtClean="0">
                <a:solidFill>
                  <a:srgbClr val="000000"/>
                </a:solidFill>
                <a:latin typeface="楷体_GB2312" pitchFamily="49" charset="-122"/>
                <a:ea typeface="楷体_GB2312" pitchFamily="49" charset="-122"/>
              </a:rPr>
              <a:t> </a:t>
            </a:r>
          </a:p>
        </p:txBody>
      </p:sp>
    </p:spTree>
    <p:extLst>
      <p:ext uri="{BB962C8B-B14F-4D97-AF65-F5344CB8AC3E}">
        <p14:creationId xmlns:p14="http://schemas.microsoft.com/office/powerpoint/2010/main" val="371027591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3" descr="Rectangle: Click to edit Master text styles&#10;Second level&#10;Third level&#10;Fourth level&#10;Fifth level"/>
          <p:cNvSpPr txBox="1">
            <a:spLocks noChangeArrowheads="1"/>
          </p:cNvSpPr>
          <p:nvPr/>
        </p:nvSpPr>
        <p:spPr>
          <a:xfrm>
            <a:off x="803445" y="1643856"/>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dirty="0" smtClean="0">
                <a:solidFill>
                  <a:srgbClr val="000000"/>
                </a:solidFill>
                <a:latin typeface="楷体_GB2312" pitchFamily="49" charset="-122"/>
                <a:ea typeface="楷体_GB2312" pitchFamily="49" charset="-122"/>
              </a:rPr>
              <a:t>例</a:t>
            </a:r>
            <a:r>
              <a:rPr lang="en-US" altLang="zh-CN" dirty="0" smtClean="0">
                <a:solidFill>
                  <a:srgbClr val="000000"/>
                </a:solidFill>
                <a:latin typeface="楷体_GB2312" pitchFamily="49" charset="-122"/>
                <a:ea typeface="楷体_GB2312" pitchFamily="49" charset="-122"/>
              </a:rPr>
              <a:t>3.40  </a:t>
            </a:r>
            <a:r>
              <a:rPr lang="zh-CN" altLang="en-US" dirty="0" smtClean="0">
                <a:solidFill>
                  <a:srgbClr val="000000"/>
                </a:solidFill>
                <a:latin typeface="楷体_GB2312" pitchFamily="49" charset="-122"/>
                <a:ea typeface="楷体_GB2312" pitchFamily="49" charset="-122"/>
              </a:rPr>
              <a:t>设计宏指令</a:t>
            </a:r>
            <a:r>
              <a:rPr lang="en-US" altLang="zh-CN" dirty="0" smtClean="0">
                <a:solidFill>
                  <a:srgbClr val="000000"/>
                </a:solidFill>
                <a:latin typeface="楷体_GB2312" pitchFamily="49" charset="-122"/>
                <a:ea typeface="楷体_GB2312" pitchFamily="49" charset="-122"/>
              </a:rPr>
              <a:t>REGSAVE</a:t>
            </a:r>
            <a:r>
              <a:rPr lang="zh-CN" altLang="en-US" dirty="0" smtClean="0">
                <a:solidFill>
                  <a:srgbClr val="000000"/>
                </a:solidFill>
                <a:latin typeface="楷体_GB2312" pitchFamily="49" charset="-122"/>
                <a:ea typeface="楷体_GB2312" pitchFamily="49" charset="-122"/>
              </a:rPr>
              <a:t>和</a:t>
            </a:r>
            <a:r>
              <a:rPr lang="en-US" altLang="zh-CN" dirty="0" smtClean="0">
                <a:solidFill>
                  <a:srgbClr val="000000"/>
                </a:solidFill>
                <a:latin typeface="楷体_GB2312" pitchFamily="49" charset="-122"/>
                <a:ea typeface="楷体_GB2312" pitchFamily="49" charset="-122"/>
              </a:rPr>
              <a:t>REGRESTO</a:t>
            </a:r>
            <a:r>
              <a:rPr lang="zh-CN" altLang="en-US" dirty="0" smtClean="0">
                <a:solidFill>
                  <a:srgbClr val="000000"/>
                </a:solidFill>
                <a:latin typeface="楷体_GB2312" pitchFamily="49" charset="-122"/>
                <a:ea typeface="楷体_GB2312" pitchFamily="49" charset="-122"/>
              </a:rPr>
              <a:t>分别实现保护和恢复所有通用寄存器。</a:t>
            </a:r>
          </a:p>
          <a:p>
            <a:pPr>
              <a:buFont typeface="Wingdings" pitchFamily="2" charset="2"/>
              <a:buNone/>
            </a:pPr>
            <a:endParaRPr lang="zh-CN" altLang="en-US" dirty="0" smtClean="0">
              <a:solidFill>
                <a:srgbClr val="000000"/>
              </a:solidFill>
              <a:latin typeface="楷体_GB2312" pitchFamily="49" charset="-122"/>
              <a:ea typeface="楷体_GB2312" pitchFamily="49" charset="-122"/>
            </a:endParaRPr>
          </a:p>
          <a:p>
            <a:pPr>
              <a:buFont typeface="Wingdings" pitchFamily="2" charset="2"/>
              <a:buNone/>
            </a:pPr>
            <a:r>
              <a:rPr lang="zh-CN" altLang="en-US" dirty="0" smtClean="0">
                <a:solidFill>
                  <a:srgbClr val="0000FF"/>
                </a:solidFill>
                <a:latin typeface="楷体_GB2312" pitchFamily="49" charset="-122"/>
                <a:ea typeface="楷体_GB2312" pitchFamily="49" charset="-122"/>
              </a:rPr>
              <a:t>解：</a:t>
            </a:r>
            <a:r>
              <a:rPr lang="zh-CN" altLang="en-US" dirty="0" smtClean="0">
                <a:solidFill>
                  <a:srgbClr val="000000"/>
                </a:solidFill>
                <a:latin typeface="楷体_GB2312" pitchFamily="49" charset="-122"/>
                <a:ea typeface="楷体_GB2312" pitchFamily="49" charset="-122"/>
              </a:rPr>
              <a:t>在设计子程序和中断服务子程序时，经常需要在入口处对寄存器的内容进行保护，在出口处恢复寄存器的内容。</a:t>
            </a:r>
          </a:p>
        </p:txBody>
      </p:sp>
      <p:sp>
        <p:nvSpPr>
          <p:cNvPr id="4" name="Text Box 9"/>
          <p:cNvSpPr txBox="1">
            <a:spLocks noChangeArrowheads="1"/>
          </p:cNvSpPr>
          <p:nvPr/>
        </p:nvSpPr>
        <p:spPr bwMode="auto">
          <a:xfrm>
            <a:off x="251520" y="1124744"/>
            <a:ext cx="4879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FF0000"/>
                </a:solidFill>
              </a:rPr>
              <a:t>一、宏指令的定义</a:t>
            </a:r>
          </a:p>
        </p:txBody>
      </p:sp>
    </p:spTree>
    <p:extLst>
      <p:ext uri="{BB962C8B-B14F-4D97-AF65-F5344CB8AC3E}">
        <p14:creationId xmlns:p14="http://schemas.microsoft.com/office/powerpoint/2010/main" val="14791962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50772" y="1655500"/>
            <a:ext cx="4032448" cy="4138774"/>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5535" y="1628800"/>
            <a:ext cx="3672409" cy="4138774"/>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Rectangle 3" descr="Rectangle: Click to edit Master text styles&#10;Second level&#10;Third level&#10;Fourth level&#10;Fifth level"/>
          <p:cNvSpPr txBox="1">
            <a:spLocks noChangeArrowheads="1"/>
          </p:cNvSpPr>
          <p:nvPr/>
        </p:nvSpPr>
        <p:spPr>
          <a:xfrm>
            <a:off x="395535" y="1628800"/>
            <a:ext cx="4278175"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000" dirty="0" smtClean="0">
                <a:solidFill>
                  <a:srgbClr val="000000"/>
                </a:solidFill>
                <a:latin typeface="楷体_GB2312" pitchFamily="49" charset="-122"/>
                <a:ea typeface="楷体_GB2312" pitchFamily="49" charset="-122"/>
              </a:rPr>
              <a:t>保护寄存器的宏指令</a:t>
            </a:r>
            <a:r>
              <a:rPr lang="en-US" altLang="zh-CN" sz="2000" dirty="0" smtClean="0">
                <a:solidFill>
                  <a:srgbClr val="000000"/>
                </a:solidFill>
                <a:latin typeface="楷体_GB2312" pitchFamily="49" charset="-122"/>
                <a:ea typeface="楷体_GB2312" pitchFamily="49" charset="-122"/>
              </a:rPr>
              <a:t>REGSAVE</a:t>
            </a:r>
            <a:r>
              <a:rPr lang="zh-CN" altLang="en-US" sz="2000" dirty="0" smtClean="0">
                <a:solidFill>
                  <a:srgbClr val="000000"/>
                </a:solidFill>
                <a:latin typeface="楷体_GB2312" pitchFamily="49" charset="-122"/>
                <a:ea typeface="楷体_GB2312" pitchFamily="49" charset="-122"/>
              </a:rPr>
              <a:t>为：</a:t>
            </a:r>
          </a:p>
          <a:p>
            <a:pPr>
              <a:lnSpc>
                <a:spcPct val="80000"/>
              </a:lnSpc>
              <a:buFont typeface="Wingdings" pitchFamily="2" charset="2"/>
              <a:buNone/>
            </a:pPr>
            <a:r>
              <a:rPr lang="zh-CN" altLang="en-US" sz="2400" dirty="0" smtClean="0">
                <a:solidFill>
                  <a:srgbClr val="0000FF"/>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REGSAVE	MACRO</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AX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BX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CX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DX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SI			PUSH  DI</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  BP</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PUSHF</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ENDM</a:t>
            </a:r>
          </a:p>
        </p:txBody>
      </p:sp>
      <p:sp>
        <p:nvSpPr>
          <p:cNvPr id="4" name="Rectangle 3" descr="Rectangle: Click to edit Master text styles&#10;Second level&#10;Third level&#10;Fourth level&#10;Fifth level"/>
          <p:cNvSpPr txBox="1">
            <a:spLocks noChangeArrowheads="1"/>
          </p:cNvSpPr>
          <p:nvPr/>
        </p:nvSpPr>
        <p:spPr>
          <a:xfrm>
            <a:off x="4250772" y="1652774"/>
            <a:ext cx="4893228"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000" dirty="0" smtClean="0">
                <a:solidFill>
                  <a:srgbClr val="000000"/>
                </a:solidFill>
                <a:latin typeface="楷体_GB2312" pitchFamily="49" charset="-122"/>
                <a:ea typeface="楷体_GB2312" pitchFamily="49" charset="-122"/>
              </a:rPr>
              <a:t>恢复寄存器的宏指令</a:t>
            </a:r>
            <a:r>
              <a:rPr lang="en-US" altLang="zh-CN" sz="2000" dirty="0" smtClean="0">
                <a:solidFill>
                  <a:srgbClr val="000000"/>
                </a:solidFill>
                <a:latin typeface="楷体_GB2312" pitchFamily="49" charset="-122"/>
                <a:ea typeface="楷体_GB2312" pitchFamily="49" charset="-122"/>
              </a:rPr>
              <a:t>REGRESTO</a:t>
            </a:r>
            <a:r>
              <a:rPr lang="zh-CN" altLang="en-US" sz="2000" dirty="0" smtClean="0">
                <a:solidFill>
                  <a:srgbClr val="000000"/>
                </a:solidFill>
                <a:latin typeface="楷体_GB2312" pitchFamily="49" charset="-122"/>
                <a:ea typeface="楷体_GB2312" pitchFamily="49" charset="-122"/>
              </a:rPr>
              <a:t>为：</a:t>
            </a:r>
          </a:p>
          <a:p>
            <a:pPr>
              <a:lnSpc>
                <a:spcPct val="80000"/>
              </a:lnSpc>
              <a:buFont typeface="Wingdings" pitchFamily="2" charset="2"/>
              <a:buNone/>
            </a:pPr>
            <a:r>
              <a:rPr lang="zh-CN" altLang="en-US" sz="2400" dirty="0" smtClean="0">
                <a:solidFill>
                  <a:srgbClr val="0000FF"/>
                </a:solidFill>
                <a:latin typeface="楷体_GB2312" pitchFamily="49" charset="-122"/>
                <a:ea typeface="楷体_GB2312" pitchFamily="49" charset="-122"/>
              </a:rPr>
              <a:t>   </a:t>
            </a:r>
            <a:r>
              <a:rPr lang="en-US" altLang="zh-CN" sz="2400" dirty="0" smtClean="0">
                <a:solidFill>
                  <a:srgbClr val="0000FF"/>
                </a:solidFill>
                <a:latin typeface="楷体_GB2312" pitchFamily="49" charset="-122"/>
                <a:ea typeface="楷体_GB2312" pitchFamily="49" charset="-122"/>
              </a:rPr>
              <a:t>REGRESTO	MACRO</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POPF</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BP</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DI</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SI</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DX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CX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BX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POP  AX</a:t>
            </a:r>
          </a:p>
          <a:p>
            <a:pPr>
              <a:lnSpc>
                <a:spcPct val="80000"/>
              </a:lnSpc>
              <a:buFont typeface="Wingdings" pitchFamily="2" charset="2"/>
              <a:buNone/>
            </a:pPr>
            <a:r>
              <a:rPr lang="en-US" altLang="zh-CN" sz="2400" dirty="0" smtClean="0">
                <a:solidFill>
                  <a:srgbClr val="0000FF"/>
                </a:solidFill>
                <a:latin typeface="楷体_GB2312" pitchFamily="49" charset="-122"/>
                <a:ea typeface="楷体_GB2312" pitchFamily="49" charset="-122"/>
              </a:rPr>
              <a:t>			ENDM</a:t>
            </a:r>
          </a:p>
        </p:txBody>
      </p:sp>
      <p:sp>
        <p:nvSpPr>
          <p:cNvPr id="7" name="Text Box 9"/>
          <p:cNvSpPr txBox="1">
            <a:spLocks noChangeArrowheads="1"/>
          </p:cNvSpPr>
          <p:nvPr/>
        </p:nvSpPr>
        <p:spPr bwMode="auto">
          <a:xfrm>
            <a:off x="251520" y="1124744"/>
            <a:ext cx="4879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dirty="0">
                <a:solidFill>
                  <a:srgbClr val="FF0000"/>
                </a:solidFill>
              </a:rPr>
              <a:t>一、宏指令的定义</a:t>
            </a:r>
          </a:p>
        </p:txBody>
      </p:sp>
    </p:spTree>
    <p:extLst>
      <p:ext uri="{BB962C8B-B14F-4D97-AF65-F5344CB8AC3E}">
        <p14:creationId xmlns:p14="http://schemas.microsoft.com/office/powerpoint/2010/main" val="2554997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755650" y="1196752"/>
            <a:ext cx="7772400" cy="468052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marL="381000" indent="-38100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例</a:t>
            </a:r>
            <a:r>
              <a:rPr lang="en-US" altLang="zh-CN" sz="2400" dirty="0" smtClean="0">
                <a:solidFill>
                  <a:srgbClr val="000000"/>
                </a:solidFill>
                <a:latin typeface="楷体_GB2312" pitchFamily="49" charset="-122"/>
                <a:ea typeface="楷体_GB2312" pitchFamily="49" charset="-122"/>
              </a:rPr>
              <a:t>3.43  </a:t>
            </a:r>
            <a:r>
              <a:rPr lang="zh-CN" altLang="en-US" sz="2400" dirty="0" smtClean="0">
                <a:solidFill>
                  <a:srgbClr val="000000"/>
                </a:solidFill>
                <a:latin typeface="楷体_GB2312" pitchFamily="49" charset="-122"/>
                <a:ea typeface="楷体_GB2312" pitchFamily="49" charset="-122"/>
              </a:rPr>
              <a:t>设计对通用寄存器的左移、右移</a:t>
            </a:r>
            <a:r>
              <a:rPr lang="en-US" altLang="zh-CN" sz="2400" dirty="0" smtClean="0">
                <a:solidFill>
                  <a:srgbClr val="000000"/>
                </a:solidFill>
                <a:latin typeface="楷体_GB2312" pitchFamily="49" charset="-122"/>
                <a:ea typeface="楷体_GB2312" pitchFamily="49" charset="-122"/>
              </a:rPr>
              <a:t>N</a:t>
            </a:r>
            <a:r>
              <a:rPr lang="zh-CN" altLang="en-US" sz="2400" dirty="0" smtClean="0">
                <a:solidFill>
                  <a:srgbClr val="000000"/>
                </a:solidFill>
                <a:latin typeface="楷体_GB2312" pitchFamily="49" charset="-122"/>
                <a:ea typeface="楷体_GB2312" pitchFamily="49" charset="-122"/>
              </a:rPr>
              <a:t>位的宏指令。</a:t>
            </a:r>
          </a:p>
          <a:p>
            <a:pPr marL="381000" indent="-38100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解：宏指令</a:t>
            </a:r>
            <a:r>
              <a:rPr lang="en-US" altLang="zh-CN" sz="2400" dirty="0" smtClean="0">
                <a:solidFill>
                  <a:srgbClr val="000000"/>
                </a:solidFill>
                <a:latin typeface="楷体_GB2312" pitchFamily="49" charset="-122"/>
                <a:ea typeface="楷体_GB2312" pitchFamily="49" charset="-122"/>
              </a:rPr>
              <a:t>SHIFTN</a:t>
            </a:r>
            <a:r>
              <a:rPr lang="zh-CN" altLang="en-US" sz="2400" dirty="0" smtClean="0">
                <a:solidFill>
                  <a:srgbClr val="000000"/>
                </a:solidFill>
                <a:latin typeface="楷体_GB2312" pitchFamily="49" charset="-122"/>
                <a:ea typeface="楷体_GB2312" pitchFamily="49" charset="-122"/>
              </a:rPr>
              <a:t>定义为：</a:t>
            </a:r>
          </a:p>
          <a:p>
            <a:pPr marL="1219200" lvl="2" indent="-304800">
              <a:lnSpc>
                <a:spcPct val="80000"/>
              </a:lnSpc>
              <a:buFont typeface="Wingdings" pitchFamily="2" charset="2"/>
              <a:buNone/>
            </a:pPr>
            <a:r>
              <a:rPr lang="en-US" altLang="zh-CN" b="1" dirty="0" smtClean="0">
                <a:solidFill>
                  <a:srgbClr val="0000FF"/>
                </a:solidFill>
                <a:latin typeface="楷体_GB2312" pitchFamily="49" charset="-122"/>
                <a:ea typeface="楷体_GB2312" pitchFamily="49" charset="-122"/>
              </a:rPr>
              <a:t>SHIFTN  MACRO </a:t>
            </a:r>
            <a:r>
              <a:rPr lang="en-US" altLang="zh-CN" b="1" dirty="0" smtClean="0">
                <a:solidFill>
                  <a:srgbClr val="FF0000"/>
                </a:solidFill>
                <a:latin typeface="楷体_GB2312" pitchFamily="49" charset="-122"/>
                <a:ea typeface="楷体_GB2312" pitchFamily="49" charset="-122"/>
              </a:rPr>
              <a:t>N, REG, CC</a:t>
            </a:r>
          </a:p>
          <a:p>
            <a:pPr marL="1219200" lvl="2" indent="-304800">
              <a:lnSpc>
                <a:spcPct val="80000"/>
              </a:lnSpc>
              <a:buFont typeface="Wingdings" pitchFamily="2" charset="2"/>
              <a:buNone/>
            </a:pPr>
            <a:r>
              <a:rPr lang="en-US" altLang="zh-CN" b="1" dirty="0" smtClean="0">
                <a:solidFill>
                  <a:srgbClr val="0000FF"/>
                </a:solidFill>
                <a:latin typeface="楷体_GB2312" pitchFamily="49" charset="-122"/>
                <a:ea typeface="楷体_GB2312" pitchFamily="49" charset="-122"/>
              </a:rPr>
              <a:t>MOV  CL, N</a:t>
            </a:r>
          </a:p>
          <a:p>
            <a:pPr marL="1219200" lvl="2" indent="-304800">
              <a:lnSpc>
                <a:spcPct val="80000"/>
              </a:lnSpc>
              <a:buFont typeface="Wingdings" pitchFamily="2" charset="2"/>
              <a:buNone/>
            </a:pPr>
            <a:r>
              <a:rPr lang="en-US" altLang="zh-CN" b="1" dirty="0" smtClean="0">
                <a:solidFill>
                  <a:srgbClr val="FF0000"/>
                </a:solidFill>
                <a:latin typeface="楷体_GB2312" pitchFamily="49" charset="-122"/>
                <a:ea typeface="楷体_GB2312" pitchFamily="49" charset="-122"/>
              </a:rPr>
              <a:t>S&amp;CC</a:t>
            </a:r>
            <a:r>
              <a:rPr lang="en-US" altLang="zh-CN" b="1" dirty="0" smtClean="0">
                <a:solidFill>
                  <a:srgbClr val="0000FF"/>
                </a:solidFill>
                <a:latin typeface="楷体_GB2312" pitchFamily="49" charset="-122"/>
                <a:ea typeface="楷体_GB2312" pitchFamily="49" charset="-122"/>
              </a:rPr>
              <a:t>  REG, CL</a:t>
            </a:r>
          </a:p>
          <a:p>
            <a:pPr marL="1219200" lvl="2" indent="-304800">
              <a:lnSpc>
                <a:spcPct val="80000"/>
              </a:lnSpc>
              <a:buFont typeface="Wingdings" pitchFamily="2" charset="2"/>
              <a:buNone/>
            </a:pPr>
            <a:r>
              <a:rPr lang="en-US" altLang="zh-CN" b="1" dirty="0" smtClean="0">
                <a:solidFill>
                  <a:srgbClr val="0000FF"/>
                </a:solidFill>
                <a:latin typeface="楷体_GB2312" pitchFamily="49" charset="-122"/>
                <a:ea typeface="楷体_GB2312" pitchFamily="49" charset="-122"/>
              </a:rPr>
              <a:t>ENDM</a:t>
            </a:r>
          </a:p>
          <a:p>
            <a:pPr marL="381000" indent="-381000">
              <a:lnSpc>
                <a:spcPct val="80000"/>
              </a:lnSpc>
              <a:buFont typeface="Wingdings" pitchFamily="2" charset="2"/>
              <a:buNone/>
            </a:pPr>
            <a:r>
              <a:rPr lang="zh-CN" altLang="en-US" sz="2400" dirty="0" smtClean="0">
                <a:solidFill>
                  <a:srgbClr val="000000"/>
                </a:solidFill>
                <a:latin typeface="楷体_GB2312" pitchFamily="49" charset="-122"/>
                <a:ea typeface="楷体_GB2312" pitchFamily="49" charset="-122"/>
              </a:rPr>
              <a:t>这里</a:t>
            </a:r>
            <a:r>
              <a:rPr lang="en-US" altLang="zh-CN" sz="2400" dirty="0" smtClean="0">
                <a:solidFill>
                  <a:srgbClr val="000000"/>
                </a:solidFill>
                <a:latin typeface="楷体_GB2312" pitchFamily="49" charset="-122"/>
                <a:ea typeface="楷体_GB2312" pitchFamily="49" charset="-122"/>
              </a:rPr>
              <a:t>REG</a:t>
            </a:r>
            <a:r>
              <a:rPr lang="zh-CN" altLang="en-US" sz="2400" dirty="0" smtClean="0">
                <a:solidFill>
                  <a:srgbClr val="000000"/>
                </a:solidFill>
                <a:latin typeface="楷体_GB2312" pitchFamily="49" charset="-122"/>
                <a:ea typeface="楷体_GB2312" pitchFamily="49" charset="-122"/>
              </a:rPr>
              <a:t>表示任一个调用寄存器，</a:t>
            </a:r>
            <a:r>
              <a:rPr lang="en-US" altLang="zh-CN" sz="2400" dirty="0" smtClean="0">
                <a:solidFill>
                  <a:srgbClr val="000000"/>
                </a:solidFill>
                <a:latin typeface="楷体_GB2312" pitchFamily="49" charset="-122"/>
                <a:ea typeface="楷体_GB2312" pitchFamily="49" charset="-122"/>
              </a:rPr>
              <a:t>N</a:t>
            </a:r>
            <a:r>
              <a:rPr lang="zh-CN" altLang="en-US" sz="2400" dirty="0" smtClean="0">
                <a:solidFill>
                  <a:srgbClr val="000000"/>
                </a:solidFill>
                <a:latin typeface="楷体_GB2312" pitchFamily="49" charset="-122"/>
                <a:ea typeface="楷体_GB2312" pitchFamily="49" charset="-122"/>
              </a:rPr>
              <a:t>表示移位次数，</a:t>
            </a:r>
            <a:r>
              <a:rPr lang="en-US" altLang="zh-CN" sz="2400" dirty="0" smtClean="0">
                <a:solidFill>
                  <a:srgbClr val="000000"/>
                </a:solidFill>
                <a:latin typeface="楷体_GB2312" pitchFamily="49" charset="-122"/>
                <a:ea typeface="楷体_GB2312" pitchFamily="49" charset="-122"/>
              </a:rPr>
              <a:t>CC</a:t>
            </a:r>
            <a:r>
              <a:rPr lang="zh-CN" altLang="en-US" sz="2400" dirty="0" smtClean="0">
                <a:solidFill>
                  <a:srgbClr val="000000"/>
                </a:solidFill>
                <a:latin typeface="楷体_GB2312" pitchFamily="49" charset="-122"/>
                <a:ea typeface="楷体_GB2312" pitchFamily="49" charset="-122"/>
              </a:rPr>
              <a:t>表示移位方式：</a:t>
            </a:r>
          </a:p>
          <a:p>
            <a:pPr marL="381000" indent="-381000">
              <a:lnSpc>
                <a:spcPct val="80000"/>
              </a:lnSpc>
              <a:buClr>
                <a:srgbClr val="FF0000"/>
              </a:buClr>
              <a:buFont typeface="Wingdings" pitchFamily="2" charset="2"/>
              <a:buAutoNum type="arabicPeriod"/>
            </a:pPr>
            <a:r>
              <a:rPr lang="en-US" altLang="zh-CN" sz="2400" dirty="0" smtClean="0">
                <a:solidFill>
                  <a:srgbClr val="000000"/>
                </a:solidFill>
                <a:latin typeface="楷体_GB2312" pitchFamily="49" charset="-122"/>
                <a:ea typeface="楷体_GB2312" pitchFamily="49" charset="-122"/>
              </a:rPr>
              <a:t>CC</a:t>
            </a:r>
            <a:r>
              <a:rPr lang="zh-CN" altLang="en-US" sz="2400" dirty="0" smtClean="0">
                <a:solidFill>
                  <a:srgbClr val="000000"/>
                </a:solidFill>
                <a:latin typeface="楷体_GB2312" pitchFamily="49" charset="-122"/>
                <a:ea typeface="楷体_GB2312" pitchFamily="49" charset="-122"/>
              </a:rPr>
              <a:t>取</a:t>
            </a:r>
            <a:r>
              <a:rPr lang="en-US" altLang="zh-CN" sz="2400" dirty="0" smtClean="0">
                <a:solidFill>
                  <a:srgbClr val="000000"/>
                </a:solidFill>
                <a:latin typeface="楷体_GB2312" pitchFamily="49" charset="-122"/>
                <a:ea typeface="楷体_GB2312" pitchFamily="49" charset="-122"/>
              </a:rPr>
              <a:t>HR</a:t>
            </a:r>
            <a:r>
              <a:rPr lang="zh-CN" altLang="en-US" sz="2400" dirty="0" smtClean="0">
                <a:solidFill>
                  <a:srgbClr val="000000"/>
                </a:solidFill>
                <a:latin typeface="楷体_GB2312" pitchFamily="49" charset="-122"/>
                <a:ea typeface="楷体_GB2312" pitchFamily="49" charset="-122"/>
              </a:rPr>
              <a:t>时，表示采用</a:t>
            </a:r>
            <a:r>
              <a:rPr lang="en-US" altLang="zh-CN" sz="2400" dirty="0" smtClean="0">
                <a:solidFill>
                  <a:srgbClr val="000000"/>
                </a:solidFill>
                <a:latin typeface="楷体_GB2312" pitchFamily="49" charset="-122"/>
                <a:ea typeface="楷体_GB2312" pitchFamily="49" charset="-122"/>
              </a:rPr>
              <a:t>SHR</a:t>
            </a:r>
            <a:r>
              <a:rPr lang="zh-CN" altLang="en-US" sz="2400" dirty="0" smtClean="0">
                <a:solidFill>
                  <a:srgbClr val="000000"/>
                </a:solidFill>
                <a:latin typeface="楷体_GB2312" pitchFamily="49" charset="-122"/>
                <a:ea typeface="楷体_GB2312" pitchFamily="49" charset="-122"/>
              </a:rPr>
              <a:t>移位；</a:t>
            </a:r>
          </a:p>
          <a:p>
            <a:pPr marL="381000" indent="-381000">
              <a:lnSpc>
                <a:spcPct val="80000"/>
              </a:lnSpc>
              <a:buClr>
                <a:srgbClr val="FF0000"/>
              </a:buClr>
              <a:buFont typeface="Wingdings" pitchFamily="2" charset="2"/>
              <a:buAutoNum type="arabicPeriod"/>
            </a:pPr>
            <a:r>
              <a:rPr lang="en-US" altLang="zh-CN" sz="2400" dirty="0" smtClean="0">
                <a:solidFill>
                  <a:srgbClr val="000000"/>
                </a:solidFill>
                <a:latin typeface="楷体_GB2312" pitchFamily="49" charset="-122"/>
                <a:ea typeface="楷体_GB2312" pitchFamily="49" charset="-122"/>
              </a:rPr>
              <a:t>CC</a:t>
            </a:r>
            <a:r>
              <a:rPr lang="zh-CN" altLang="en-US" sz="2400" dirty="0" smtClean="0">
                <a:solidFill>
                  <a:srgbClr val="000000"/>
                </a:solidFill>
                <a:latin typeface="楷体_GB2312" pitchFamily="49" charset="-122"/>
                <a:ea typeface="楷体_GB2312" pitchFamily="49" charset="-122"/>
              </a:rPr>
              <a:t>取</a:t>
            </a:r>
            <a:r>
              <a:rPr lang="en-US" altLang="zh-CN" sz="2400" dirty="0" smtClean="0">
                <a:solidFill>
                  <a:srgbClr val="000000"/>
                </a:solidFill>
                <a:latin typeface="楷体_GB2312" pitchFamily="49" charset="-122"/>
                <a:ea typeface="楷体_GB2312" pitchFamily="49" charset="-122"/>
              </a:rPr>
              <a:t>HL</a:t>
            </a:r>
            <a:r>
              <a:rPr lang="zh-CN" altLang="en-US" sz="2400" dirty="0" smtClean="0">
                <a:solidFill>
                  <a:srgbClr val="000000"/>
                </a:solidFill>
                <a:latin typeface="楷体_GB2312" pitchFamily="49" charset="-122"/>
                <a:ea typeface="楷体_GB2312" pitchFamily="49" charset="-122"/>
              </a:rPr>
              <a:t>时，表示采用</a:t>
            </a:r>
            <a:r>
              <a:rPr lang="en-US" altLang="zh-CN" sz="2400" dirty="0" smtClean="0">
                <a:solidFill>
                  <a:srgbClr val="000000"/>
                </a:solidFill>
                <a:latin typeface="楷体_GB2312" pitchFamily="49" charset="-122"/>
                <a:ea typeface="楷体_GB2312" pitchFamily="49" charset="-122"/>
              </a:rPr>
              <a:t>SHL</a:t>
            </a:r>
            <a:r>
              <a:rPr lang="zh-CN" altLang="en-US" sz="2400" dirty="0" smtClean="0">
                <a:solidFill>
                  <a:srgbClr val="000000"/>
                </a:solidFill>
                <a:latin typeface="楷体_GB2312" pitchFamily="49" charset="-122"/>
                <a:ea typeface="楷体_GB2312" pitchFamily="49" charset="-122"/>
              </a:rPr>
              <a:t>移位；</a:t>
            </a:r>
          </a:p>
          <a:p>
            <a:pPr marL="381000" indent="-381000">
              <a:lnSpc>
                <a:spcPct val="80000"/>
              </a:lnSpc>
              <a:buClr>
                <a:srgbClr val="FF0000"/>
              </a:buClr>
              <a:buFont typeface="Wingdings" pitchFamily="2" charset="2"/>
              <a:buAutoNum type="arabicPeriod"/>
            </a:pPr>
            <a:r>
              <a:rPr lang="en-US" altLang="zh-CN" sz="2400" dirty="0" smtClean="0">
                <a:solidFill>
                  <a:srgbClr val="000000"/>
                </a:solidFill>
                <a:latin typeface="楷体_GB2312" pitchFamily="49" charset="-122"/>
                <a:ea typeface="楷体_GB2312" pitchFamily="49" charset="-122"/>
              </a:rPr>
              <a:t>CC</a:t>
            </a:r>
            <a:r>
              <a:rPr lang="zh-CN" altLang="en-US" sz="2400" dirty="0" smtClean="0">
                <a:solidFill>
                  <a:srgbClr val="000000"/>
                </a:solidFill>
                <a:latin typeface="楷体_GB2312" pitchFamily="49" charset="-122"/>
                <a:ea typeface="楷体_GB2312" pitchFamily="49" charset="-122"/>
              </a:rPr>
              <a:t>取</a:t>
            </a:r>
            <a:r>
              <a:rPr lang="en-US" altLang="zh-CN" sz="2400" dirty="0" smtClean="0">
                <a:solidFill>
                  <a:srgbClr val="000000"/>
                </a:solidFill>
                <a:latin typeface="楷体_GB2312" pitchFamily="49" charset="-122"/>
                <a:ea typeface="楷体_GB2312" pitchFamily="49" charset="-122"/>
              </a:rPr>
              <a:t>AR</a:t>
            </a:r>
            <a:r>
              <a:rPr lang="zh-CN" altLang="en-US" sz="2400" dirty="0" smtClean="0">
                <a:solidFill>
                  <a:srgbClr val="000000"/>
                </a:solidFill>
                <a:latin typeface="楷体_GB2312" pitchFamily="49" charset="-122"/>
                <a:ea typeface="楷体_GB2312" pitchFamily="49" charset="-122"/>
              </a:rPr>
              <a:t>时，表示采用</a:t>
            </a:r>
            <a:r>
              <a:rPr lang="en-US" altLang="zh-CN" sz="2400" dirty="0" smtClean="0">
                <a:solidFill>
                  <a:srgbClr val="000000"/>
                </a:solidFill>
                <a:latin typeface="楷体_GB2312" pitchFamily="49" charset="-122"/>
                <a:ea typeface="楷体_GB2312" pitchFamily="49" charset="-122"/>
              </a:rPr>
              <a:t>SAR</a:t>
            </a:r>
            <a:r>
              <a:rPr lang="zh-CN" altLang="en-US" sz="2400" dirty="0" smtClean="0">
                <a:solidFill>
                  <a:srgbClr val="000000"/>
                </a:solidFill>
                <a:latin typeface="楷体_GB2312" pitchFamily="49" charset="-122"/>
                <a:ea typeface="楷体_GB2312" pitchFamily="49" charset="-122"/>
              </a:rPr>
              <a:t>移位；</a:t>
            </a:r>
          </a:p>
          <a:p>
            <a:pPr marL="381000" indent="-381000">
              <a:lnSpc>
                <a:spcPct val="80000"/>
              </a:lnSpc>
              <a:buClr>
                <a:srgbClr val="FF0000"/>
              </a:buClr>
              <a:buFont typeface="Wingdings" pitchFamily="2" charset="2"/>
              <a:buAutoNum type="arabicPeriod"/>
            </a:pPr>
            <a:r>
              <a:rPr lang="en-US" altLang="zh-CN" sz="2400" dirty="0" smtClean="0">
                <a:solidFill>
                  <a:srgbClr val="000000"/>
                </a:solidFill>
                <a:latin typeface="楷体_GB2312" pitchFamily="49" charset="-122"/>
                <a:ea typeface="楷体_GB2312" pitchFamily="49" charset="-122"/>
              </a:rPr>
              <a:t>CC</a:t>
            </a:r>
            <a:r>
              <a:rPr lang="zh-CN" altLang="en-US" sz="2400" dirty="0" smtClean="0">
                <a:solidFill>
                  <a:srgbClr val="000000"/>
                </a:solidFill>
                <a:latin typeface="楷体_GB2312" pitchFamily="49" charset="-122"/>
                <a:ea typeface="楷体_GB2312" pitchFamily="49" charset="-122"/>
              </a:rPr>
              <a:t>取</a:t>
            </a:r>
            <a:r>
              <a:rPr lang="en-US" altLang="zh-CN" sz="2400" dirty="0" smtClean="0">
                <a:solidFill>
                  <a:srgbClr val="000000"/>
                </a:solidFill>
                <a:latin typeface="楷体_GB2312" pitchFamily="49" charset="-122"/>
                <a:ea typeface="楷体_GB2312" pitchFamily="49" charset="-122"/>
              </a:rPr>
              <a:t>AL</a:t>
            </a:r>
            <a:r>
              <a:rPr lang="zh-CN" altLang="en-US" sz="2400" dirty="0" smtClean="0">
                <a:solidFill>
                  <a:srgbClr val="000000"/>
                </a:solidFill>
                <a:latin typeface="楷体_GB2312" pitchFamily="49" charset="-122"/>
                <a:ea typeface="楷体_GB2312" pitchFamily="49" charset="-122"/>
              </a:rPr>
              <a:t>时，表示采用</a:t>
            </a:r>
            <a:r>
              <a:rPr lang="en-US" altLang="zh-CN" sz="2400" dirty="0" smtClean="0">
                <a:solidFill>
                  <a:srgbClr val="000000"/>
                </a:solidFill>
                <a:latin typeface="楷体_GB2312" pitchFamily="49" charset="-122"/>
                <a:ea typeface="楷体_GB2312" pitchFamily="49" charset="-122"/>
              </a:rPr>
              <a:t>SAL</a:t>
            </a:r>
            <a:r>
              <a:rPr lang="zh-CN" altLang="en-US" sz="2400" dirty="0" smtClean="0">
                <a:solidFill>
                  <a:srgbClr val="000000"/>
                </a:solidFill>
                <a:latin typeface="楷体_GB2312" pitchFamily="49" charset="-122"/>
                <a:ea typeface="楷体_GB2312" pitchFamily="49" charset="-122"/>
              </a:rPr>
              <a:t>移位；</a:t>
            </a:r>
          </a:p>
          <a:p>
            <a:pPr marL="381000" indent="-381000">
              <a:lnSpc>
                <a:spcPct val="80000"/>
              </a:lnSpc>
              <a:buFont typeface="Wingdings" pitchFamily="2" charset="2"/>
              <a:buNone/>
            </a:pPr>
            <a:r>
              <a:rPr lang="zh-CN" altLang="en-US" sz="2400" dirty="0" smtClean="0">
                <a:solidFill>
                  <a:srgbClr val="FF0000"/>
                </a:solidFill>
                <a:latin typeface="楷体_GB2312" pitchFamily="49" charset="-122"/>
                <a:ea typeface="楷体_GB2312" pitchFamily="49" charset="-122"/>
              </a:rPr>
              <a:t>符号 </a:t>
            </a:r>
            <a:r>
              <a:rPr lang="zh-CN" altLang="en-US" sz="2400" dirty="0" smtClean="0">
                <a:solidFill>
                  <a:srgbClr val="FF0000"/>
                </a:solidFill>
                <a:latin typeface="Times New Roman" pitchFamily="18" charset="0"/>
                <a:ea typeface="楷体_GB2312" pitchFamily="49" charset="-122"/>
              </a:rPr>
              <a:t>“</a:t>
            </a:r>
            <a:r>
              <a:rPr lang="en-US" altLang="zh-CN" sz="2400" dirty="0" smtClean="0">
                <a:solidFill>
                  <a:srgbClr val="FF0000"/>
                </a:solidFill>
                <a:latin typeface="楷体_GB2312" pitchFamily="49" charset="-122"/>
                <a:ea typeface="楷体_GB2312" pitchFamily="49" charset="-122"/>
              </a:rPr>
              <a:t>&amp;</a:t>
            </a:r>
            <a:r>
              <a:rPr lang="en-US" altLang="zh-CN" sz="2400" dirty="0" smtClean="0">
                <a:solidFill>
                  <a:srgbClr val="FF0000"/>
                </a:solidFill>
                <a:latin typeface="Times New Roman" pitchFamily="18" charset="0"/>
                <a:ea typeface="楷体_GB2312" pitchFamily="49" charset="-122"/>
              </a:rPr>
              <a:t>”</a:t>
            </a:r>
            <a:r>
              <a:rPr lang="zh-CN" altLang="en-US" sz="2400" dirty="0" smtClean="0">
                <a:solidFill>
                  <a:srgbClr val="FF0000"/>
                </a:solidFill>
                <a:latin typeface="楷体_GB2312" pitchFamily="49" charset="-122"/>
                <a:ea typeface="楷体_GB2312" pitchFamily="49" charset="-122"/>
              </a:rPr>
              <a:t>为连接符，表示字符串</a:t>
            </a:r>
            <a:r>
              <a:rPr lang="en-US" altLang="zh-CN" sz="2400" dirty="0" smtClean="0">
                <a:solidFill>
                  <a:srgbClr val="FF0000"/>
                </a:solidFill>
                <a:latin typeface="楷体_GB2312" pitchFamily="49" charset="-122"/>
                <a:ea typeface="楷体_GB2312" pitchFamily="49" charset="-122"/>
              </a:rPr>
              <a:t>CC</a:t>
            </a:r>
            <a:r>
              <a:rPr lang="zh-CN" altLang="en-US" sz="2400" dirty="0" smtClean="0">
                <a:solidFill>
                  <a:srgbClr val="FF0000"/>
                </a:solidFill>
                <a:latin typeface="楷体_GB2312" pitchFamily="49" charset="-122"/>
                <a:ea typeface="楷体_GB2312" pitchFamily="49" charset="-122"/>
              </a:rPr>
              <a:t>与</a:t>
            </a:r>
            <a:r>
              <a:rPr lang="en-US" altLang="zh-CN" sz="2400" dirty="0" smtClean="0">
                <a:solidFill>
                  <a:srgbClr val="FF0000"/>
                </a:solidFill>
                <a:latin typeface="楷体_GB2312" pitchFamily="49" charset="-122"/>
                <a:ea typeface="楷体_GB2312" pitchFamily="49" charset="-122"/>
              </a:rPr>
              <a:t>S</a:t>
            </a:r>
            <a:r>
              <a:rPr lang="zh-CN" altLang="en-US" sz="2400" dirty="0" smtClean="0">
                <a:solidFill>
                  <a:srgbClr val="FF0000"/>
                </a:solidFill>
                <a:latin typeface="楷体_GB2312" pitchFamily="49" charset="-122"/>
                <a:ea typeface="楷体_GB2312" pitchFamily="49" charset="-122"/>
              </a:rPr>
              <a:t>直接连接</a:t>
            </a:r>
            <a:r>
              <a:rPr lang="zh-CN" altLang="en-US" sz="2400" dirty="0" smtClean="0">
                <a:solidFill>
                  <a:srgbClr val="000000"/>
                </a:solidFill>
                <a:latin typeface="楷体_GB2312" pitchFamily="49" charset="-122"/>
                <a:ea typeface="楷体_GB2312" pitchFamily="49" charset="-122"/>
              </a:rPr>
              <a:t>。</a:t>
            </a:r>
          </a:p>
        </p:txBody>
      </p:sp>
      <p:sp>
        <p:nvSpPr>
          <p:cNvPr id="6" name="矩形标注 5"/>
          <p:cNvSpPr/>
          <p:nvPr/>
        </p:nvSpPr>
        <p:spPr>
          <a:xfrm>
            <a:off x="6300192" y="1772816"/>
            <a:ext cx="2227858" cy="864096"/>
          </a:xfrm>
          <a:prstGeom prst="wedgeRectCallout">
            <a:avLst>
              <a:gd name="adj1" fmla="val -98416"/>
              <a:gd name="adj2" fmla="val -200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宏的参数也可以出现在操作助记符中</a:t>
            </a:r>
            <a:endParaRPr lang="zh-CN" altLang="en-US" b="1" dirty="0">
              <a:solidFill>
                <a:srgbClr val="FF0000"/>
              </a:solidFill>
            </a:endParaRPr>
          </a:p>
        </p:txBody>
      </p:sp>
      <p:sp>
        <p:nvSpPr>
          <p:cNvPr id="7" name="右大括号 6"/>
          <p:cNvSpPr/>
          <p:nvPr/>
        </p:nvSpPr>
        <p:spPr>
          <a:xfrm>
            <a:off x="5292080" y="4077072"/>
            <a:ext cx="432048" cy="1152128"/>
          </a:xfrm>
          <a:prstGeom prst="rightBrace">
            <a:avLst/>
          </a:prstGeom>
          <a:ln w="19050">
            <a:solidFill>
              <a:srgbClr val="132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5741786" y="4509120"/>
            <a:ext cx="3137059" cy="369332"/>
          </a:xfrm>
          <a:prstGeom prst="rect">
            <a:avLst/>
          </a:prstGeom>
          <a:noFill/>
        </p:spPr>
        <p:txBody>
          <a:bodyPr wrap="square" rtlCol="0">
            <a:spAutoFit/>
          </a:bodyPr>
          <a:lstStyle/>
          <a:p>
            <a:r>
              <a:rPr lang="zh-CN" altLang="en-US" b="1" dirty="0" smtClean="0"/>
              <a:t>在本例中实参只能用这些</a:t>
            </a:r>
            <a:endParaRPr lang="zh-CN" altLang="en-US" b="1" dirty="0"/>
          </a:p>
        </p:txBody>
      </p:sp>
      <p:sp>
        <p:nvSpPr>
          <p:cNvPr id="9" name="TextBox 8"/>
          <p:cNvSpPr txBox="1"/>
          <p:nvPr/>
        </p:nvSpPr>
        <p:spPr>
          <a:xfrm>
            <a:off x="3275856" y="5877272"/>
            <a:ext cx="3672408" cy="646331"/>
          </a:xfrm>
          <a:prstGeom prst="rect">
            <a:avLst/>
          </a:prstGeom>
          <a:noFill/>
        </p:spPr>
        <p:txBody>
          <a:bodyPr wrap="square" rtlCol="0">
            <a:spAutoFit/>
          </a:bodyPr>
          <a:lstStyle/>
          <a:p>
            <a:r>
              <a:rPr lang="en-US" altLang="zh-CN" dirty="0" smtClean="0"/>
              <a:t>EG :     </a:t>
            </a:r>
          </a:p>
          <a:p>
            <a:r>
              <a:rPr lang="en-US" altLang="zh-CN" dirty="0">
                <a:solidFill>
                  <a:srgbClr val="1327E7"/>
                </a:solidFill>
              </a:rPr>
              <a:t> </a:t>
            </a:r>
            <a:r>
              <a:rPr lang="en-US" altLang="zh-CN" dirty="0" smtClean="0">
                <a:solidFill>
                  <a:srgbClr val="1327E7"/>
                </a:solidFill>
              </a:rPr>
              <a:t>       SHIFTN   3,  BL,  HL </a:t>
            </a:r>
            <a:endParaRPr lang="zh-CN" altLang="en-US" dirty="0">
              <a:solidFill>
                <a:srgbClr val="1327E7"/>
              </a:solidFill>
            </a:endParaRPr>
          </a:p>
        </p:txBody>
      </p:sp>
    </p:spTree>
    <p:extLst>
      <p:ext uri="{BB962C8B-B14F-4D97-AF65-F5344CB8AC3E}">
        <p14:creationId xmlns:p14="http://schemas.microsoft.com/office/powerpoint/2010/main" val="222280255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90000"/>
              </a:lnSpc>
              <a:buFont typeface="Wingdings" pitchFamily="2" charset="2"/>
              <a:buNone/>
            </a:pPr>
            <a:r>
              <a:rPr lang="zh-CN" altLang="en-US" sz="2400" dirty="0" smtClean="0">
                <a:solidFill>
                  <a:srgbClr val="FF0000"/>
                </a:solidFill>
                <a:latin typeface="楷体_GB2312" pitchFamily="49" charset="-122"/>
                <a:ea typeface="楷体_GB2312" pitchFamily="49" charset="-122"/>
              </a:rPr>
              <a:t>二、宏调用与宏展开</a:t>
            </a:r>
          </a:p>
          <a:p>
            <a:pPr>
              <a:lnSpc>
                <a:spcPct val="90000"/>
              </a:lnSpc>
              <a:buFont typeface="Wingdings" pitchFamily="2" charset="2"/>
              <a:buNone/>
            </a:pPr>
            <a:r>
              <a:rPr lang="zh-CN" altLang="en-US" sz="2400" dirty="0" smtClean="0">
                <a:solidFill>
                  <a:srgbClr val="000000"/>
                </a:solidFill>
                <a:latin typeface="楷体_GB2312" pitchFamily="49" charset="-122"/>
                <a:ea typeface="楷体_GB2312" pitchFamily="49" charset="-122"/>
              </a:rPr>
              <a:t>宏调用的格式为：</a:t>
            </a:r>
          </a:p>
          <a:p>
            <a:pPr>
              <a:lnSpc>
                <a:spcPct val="90000"/>
              </a:lnSpc>
              <a:buFont typeface="Wingdings" pitchFamily="2" charset="2"/>
              <a:buNone/>
            </a:pPr>
            <a:r>
              <a:rPr lang="zh-CN" altLang="en-US" sz="2400" dirty="0" smtClean="0">
                <a:solidFill>
                  <a:srgbClr val="000000"/>
                </a:solidFill>
                <a:latin typeface="楷体_GB2312" pitchFamily="49" charset="-122"/>
                <a:ea typeface="楷体_GB2312" pitchFamily="49" charset="-122"/>
              </a:rPr>
              <a:t>    </a:t>
            </a:r>
            <a:r>
              <a:rPr lang="zh-CN" altLang="en-US" sz="2400" dirty="0" smtClean="0">
                <a:solidFill>
                  <a:srgbClr val="0000FF"/>
                </a:solidFill>
                <a:latin typeface="楷体_GB2312" pitchFamily="49" charset="-122"/>
                <a:ea typeface="楷体_GB2312" pitchFamily="49" charset="-122"/>
              </a:rPr>
              <a:t>宏指令名  </a:t>
            </a:r>
            <a:r>
              <a:rPr lang="en-US" altLang="zh-CN" sz="2400" dirty="0" smtClean="0">
                <a:solidFill>
                  <a:srgbClr val="0000FF"/>
                </a:solidFill>
                <a:latin typeface="楷体_GB2312" pitchFamily="49" charset="-122"/>
                <a:ea typeface="楷体_GB2312" pitchFamily="49" charset="-122"/>
              </a:rPr>
              <a:t>&lt;</a:t>
            </a:r>
            <a:r>
              <a:rPr lang="zh-CN" altLang="en-US" sz="2400" dirty="0" smtClean="0">
                <a:solidFill>
                  <a:srgbClr val="0000FF"/>
                </a:solidFill>
                <a:latin typeface="楷体_GB2312" pitchFamily="49" charset="-122"/>
                <a:ea typeface="楷体_GB2312" pitchFamily="49" charset="-122"/>
              </a:rPr>
              <a:t>实际参数</a:t>
            </a:r>
            <a:r>
              <a:rPr lang="en-US" altLang="zh-CN" sz="2400" dirty="0" smtClean="0">
                <a:solidFill>
                  <a:srgbClr val="0000FF"/>
                </a:solidFill>
                <a:latin typeface="楷体_GB2312" pitchFamily="49" charset="-122"/>
                <a:ea typeface="楷体_GB2312" pitchFamily="49" charset="-122"/>
              </a:rPr>
              <a:t>&gt;</a:t>
            </a:r>
          </a:p>
          <a:p>
            <a:pPr>
              <a:lnSpc>
                <a:spcPct val="90000"/>
              </a:lnSpc>
              <a:buFont typeface="Wingdings" pitchFamily="2" charset="2"/>
              <a:buNone/>
            </a:pPr>
            <a:r>
              <a:rPr lang="zh-CN" altLang="en-US" sz="2400" dirty="0" smtClean="0">
                <a:solidFill>
                  <a:srgbClr val="000000"/>
                </a:solidFill>
                <a:latin typeface="楷体_GB2312" pitchFamily="49" charset="-122"/>
                <a:ea typeface="楷体_GB2312" pitchFamily="49" charset="-122"/>
              </a:rPr>
              <a:t>应该注意，实际参数应该与宏指令定义时的形式参数一一对应。</a:t>
            </a:r>
          </a:p>
          <a:p>
            <a:pPr>
              <a:lnSpc>
                <a:spcPct val="90000"/>
              </a:lnSpc>
              <a:buFont typeface="Wingdings" pitchFamily="2" charset="2"/>
              <a:buNone/>
            </a:pPr>
            <a:endParaRPr lang="zh-CN" altLang="en-US" sz="2400" dirty="0" smtClean="0">
              <a:solidFill>
                <a:srgbClr val="000000"/>
              </a:solidFill>
              <a:latin typeface="楷体_GB2312" pitchFamily="49" charset="-122"/>
              <a:ea typeface="楷体_GB2312" pitchFamily="49" charset="-122"/>
            </a:endParaRPr>
          </a:p>
          <a:p>
            <a:pPr>
              <a:lnSpc>
                <a:spcPct val="90000"/>
              </a:lnSpc>
              <a:buFont typeface="Wingdings" pitchFamily="2" charset="2"/>
              <a:buNone/>
            </a:pPr>
            <a:r>
              <a:rPr lang="zh-CN" altLang="en-US" sz="2400" dirty="0" smtClean="0">
                <a:solidFill>
                  <a:srgbClr val="000000"/>
                </a:solidFill>
                <a:latin typeface="楷体_GB2312" pitchFamily="49" charset="-122"/>
                <a:ea typeface="楷体_GB2312" pitchFamily="49" charset="-122"/>
              </a:rPr>
              <a:t>在汇编过程中，当汇编到宏调用语句时，将用宏体中的一段程序来代替这一条宏指令，并且用实际参数取代形式参数。在汇编过程产生的</a:t>
            </a:r>
            <a:r>
              <a:rPr lang="en-US" altLang="zh-CN" sz="2400" dirty="0" smtClean="0">
                <a:solidFill>
                  <a:srgbClr val="000000"/>
                </a:solidFill>
                <a:latin typeface="楷体_GB2312" pitchFamily="49" charset="-122"/>
                <a:ea typeface="楷体_GB2312" pitchFamily="49" charset="-122"/>
              </a:rPr>
              <a:t>LST</a:t>
            </a:r>
            <a:r>
              <a:rPr lang="zh-CN" altLang="en-US" sz="2400" dirty="0" smtClean="0">
                <a:solidFill>
                  <a:srgbClr val="000000"/>
                </a:solidFill>
                <a:latin typeface="楷体_GB2312" pitchFamily="49" charset="-122"/>
                <a:ea typeface="楷体_GB2312" pitchFamily="49" charset="-122"/>
              </a:rPr>
              <a:t>（列表）文件中，可看到宏展开语句的前面有一个</a:t>
            </a:r>
            <a:r>
              <a:rPr lang="zh-CN" altLang="en-US" sz="2400" dirty="0" smtClean="0">
                <a:solidFill>
                  <a:srgbClr val="000000"/>
                </a:solidFill>
                <a:latin typeface="Times New Roman" pitchFamily="18" charset="0"/>
                <a:ea typeface="楷体_GB2312" pitchFamily="49" charset="-122"/>
              </a:rPr>
              <a:t>“</a:t>
            </a:r>
            <a:r>
              <a:rPr lang="en-US" altLang="zh-CN" sz="2400" dirty="0" smtClean="0">
                <a:solidFill>
                  <a:srgbClr val="000000"/>
                </a:solidFill>
                <a:latin typeface="楷体_GB2312" pitchFamily="49" charset="-122"/>
                <a:ea typeface="楷体_GB2312" pitchFamily="49" charset="-122"/>
              </a:rPr>
              <a:t>+</a:t>
            </a:r>
            <a:r>
              <a:rPr lang="en-US" altLang="zh-CN" sz="2400" dirty="0" smtClean="0">
                <a:solidFill>
                  <a:srgbClr val="000000"/>
                </a:solidFill>
                <a:latin typeface="Times New Roman" pitchFamily="18" charset="0"/>
                <a:ea typeface="楷体_GB2312" pitchFamily="49" charset="-122"/>
              </a:rPr>
              <a:t>”</a:t>
            </a:r>
            <a:r>
              <a:rPr lang="zh-CN" altLang="en-US" sz="2400" dirty="0" smtClean="0">
                <a:solidFill>
                  <a:srgbClr val="000000"/>
                </a:solidFill>
                <a:latin typeface="楷体_GB2312" pitchFamily="49" charset="-122"/>
                <a:ea typeface="楷体_GB2312" pitchFamily="49" charset="-122"/>
              </a:rPr>
              <a:t>号或其它符号，以表示与其它指令的区别。</a:t>
            </a:r>
          </a:p>
        </p:txBody>
      </p:sp>
      <p:sp>
        <p:nvSpPr>
          <p:cNvPr id="4"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338690886"/>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021288"/>
            <a:ext cx="9144000" cy="836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4. 8086</a:t>
            </a:r>
            <a:r>
              <a:rPr lang="zh-CN" altLang="en-US" dirty="0"/>
              <a:t>的指令系统</a:t>
            </a:r>
          </a:p>
        </p:txBody>
      </p:sp>
      <p:sp>
        <p:nvSpPr>
          <p:cNvPr id="3" name="矩形 2"/>
          <p:cNvSpPr/>
          <p:nvPr/>
        </p:nvSpPr>
        <p:spPr>
          <a:xfrm>
            <a:off x="467543" y="1142175"/>
            <a:ext cx="2969083" cy="424732"/>
          </a:xfrm>
          <a:prstGeom prst="rect">
            <a:avLst/>
          </a:prstGeom>
        </p:spPr>
        <p:txBody>
          <a:bodyPr wrap="none">
            <a:spAutoFit/>
          </a:bodyPr>
          <a:lstStyle/>
          <a:p>
            <a:pPr>
              <a:lnSpc>
                <a:spcPct val="90000"/>
              </a:lnSpc>
              <a:buFont typeface="Wingdings" pitchFamily="2" charset="2"/>
              <a:buNone/>
            </a:pPr>
            <a:r>
              <a:rPr lang="zh-CN" altLang="en-US" sz="2400" b="1" dirty="0">
                <a:solidFill>
                  <a:srgbClr val="FF0000"/>
                </a:solidFill>
                <a:latin typeface="楷体_GB2312" pitchFamily="49" charset="-122"/>
                <a:ea typeface="楷体_GB2312" pitchFamily="49" charset="-122"/>
              </a:rPr>
              <a:t>二、宏调用与宏展开</a:t>
            </a:r>
          </a:p>
        </p:txBody>
      </p:sp>
      <p:sp>
        <p:nvSpPr>
          <p:cNvPr id="4" name="矩形 3"/>
          <p:cNvSpPr/>
          <p:nvPr/>
        </p:nvSpPr>
        <p:spPr>
          <a:xfrm>
            <a:off x="755576" y="1561547"/>
            <a:ext cx="3960440" cy="6370975"/>
          </a:xfrm>
          <a:prstGeom prst="rect">
            <a:avLst/>
          </a:prstGeom>
        </p:spPr>
        <p:txBody>
          <a:bodyPr wrap="square">
            <a:spAutoFit/>
          </a:bodyPr>
          <a:lstStyle/>
          <a:p>
            <a:pPr>
              <a:lnSpc>
                <a:spcPct val="80000"/>
              </a:lnSpc>
            </a:pPr>
            <a:r>
              <a:rPr lang="en-US" altLang="zh-CN" sz="1600" b="1" dirty="0">
                <a:solidFill>
                  <a:srgbClr val="0000FF"/>
                </a:solidFill>
                <a:latin typeface="楷体_GB2312" pitchFamily="49" charset="-122"/>
                <a:ea typeface="楷体_GB2312" pitchFamily="49" charset="-122"/>
              </a:rPr>
              <a:t>MACRO </a:t>
            </a:r>
            <a:r>
              <a:rPr lang="en-US" altLang="zh-CN" sz="1600" b="1" dirty="0" smtClean="0">
                <a:solidFill>
                  <a:srgbClr val="0000FF"/>
                </a:solidFill>
                <a:latin typeface="楷体_GB2312" pitchFamily="49" charset="-122"/>
                <a:ea typeface="楷体_GB2312" pitchFamily="49" charset="-122"/>
              </a:rPr>
              <a:t>REG</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CL,4</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SHR  </a:t>
            </a:r>
            <a:r>
              <a:rPr lang="en-US" altLang="zh-CN" sz="1600" b="1" dirty="0">
                <a:solidFill>
                  <a:srgbClr val="0000FF"/>
                </a:solidFill>
                <a:latin typeface="楷体_GB2312" pitchFamily="49" charset="-122"/>
                <a:ea typeface="楷体_GB2312" pitchFamily="49" charset="-122"/>
              </a:rPr>
              <a:t>REG,CL </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ENDM</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MACRO REG</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DL</a:t>
            </a:r>
            <a:endParaRPr lang="en-US" altLang="zh-CN" sz="1600" b="1" dirty="0">
              <a:solidFill>
                <a:srgbClr val="0000FF"/>
              </a:solidFill>
              <a:latin typeface="楷体_GB2312" pitchFamily="49" charset="-122"/>
              <a:ea typeface="楷体_GB2312" pitchFamily="49" charset="-122"/>
            </a:endParaRP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a:t>
            </a:r>
            <a:r>
              <a:rPr lang="en-US" altLang="zh-CN" sz="1600" b="1" dirty="0">
                <a:solidFill>
                  <a:srgbClr val="0000FF"/>
                </a:solidFill>
                <a:latin typeface="楷体_GB2312" pitchFamily="49" charset="-122"/>
                <a:ea typeface="楷体_GB2312" pitchFamily="49" charset="-122"/>
              </a:rPr>
              <a:t>AH, </a:t>
            </a:r>
            <a:r>
              <a:rPr lang="en-US" altLang="zh-CN" sz="1600" b="1" dirty="0" smtClean="0">
                <a:solidFill>
                  <a:srgbClr val="0000FF"/>
                </a:solidFill>
                <a:latin typeface="楷体_GB2312" pitchFamily="49" charset="-122"/>
                <a:ea typeface="楷体_GB2312" pitchFamily="49" charset="-122"/>
              </a:rPr>
              <a:t>02H</a:t>
            </a:r>
            <a:r>
              <a:rPr lang="en-US" altLang="zh-CN" sz="1600" b="1" dirty="0" smtClean="0">
                <a:solidFill>
                  <a:srgbClr val="000000"/>
                </a:solidFill>
                <a:latin typeface="楷体_GB2312" pitchFamily="49" charset="-122"/>
                <a:ea typeface="楷体_GB2312" pitchFamily="49" charset="-122"/>
              </a:rPr>
              <a:t> </a:t>
            </a:r>
            <a:endParaRPr lang="en-US" altLang="zh-CN" sz="1600" b="1" dirty="0">
              <a:solidFill>
                <a:srgbClr val="000000"/>
              </a:solidFill>
              <a:latin typeface="楷体_GB2312" pitchFamily="49" charset="-122"/>
              <a:ea typeface="楷体_GB2312" pitchFamily="49" charset="-122"/>
            </a:endParaRP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INT  </a:t>
            </a:r>
            <a:r>
              <a:rPr lang="en-US" altLang="zh-CN" sz="1600" b="1" dirty="0">
                <a:solidFill>
                  <a:srgbClr val="0000FF"/>
                </a:solidFill>
                <a:latin typeface="楷体_GB2312" pitchFamily="49" charset="-122"/>
                <a:ea typeface="楷体_GB2312" pitchFamily="49" charset="-122"/>
              </a:rPr>
              <a:t>21H</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ENDM</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SEGMENT STACK</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DW 256 DUP(?)</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LABEL  WORD</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ENDS</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SEGMENT</a:t>
            </a:r>
          </a:p>
          <a:p>
            <a:pPr marL="0" indent="0">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BUF DB 7AH             </a:t>
            </a: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EDNS</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SEGMENT</a:t>
            </a:r>
          </a:p>
          <a:p>
            <a:pPr>
              <a:lnSpc>
                <a:spcPct val="80000"/>
              </a:lnSpc>
              <a:buFont typeface="Wingdings" pitchFamily="2" charset="2"/>
              <a:buNone/>
            </a:pPr>
            <a:r>
              <a:rPr lang="en-US" altLang="zh-CN" sz="1400" b="1" dirty="0" smtClean="0">
                <a:solidFill>
                  <a:srgbClr val="0000FF"/>
                </a:solidFill>
                <a:latin typeface="楷体_GB2312" pitchFamily="49" charset="-122"/>
                <a:ea typeface="楷体_GB2312" pitchFamily="49" charset="-122"/>
              </a:rPr>
              <a:t>ASSUME CS:CODE, DS:DATA,ES:DATA,SS:STACK</a:t>
            </a: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AX, DATA</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DS, AX</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ES, AX</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AX, STACK</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SS, AX</a:t>
            </a:r>
          </a:p>
          <a:p>
            <a:pPr>
              <a:lnSpc>
                <a:spcPct val="80000"/>
              </a:lnSpc>
              <a:buFont typeface="Wingdings" pitchFamily="2" charset="2"/>
              <a:buNone/>
            </a:pPr>
            <a:r>
              <a:rPr lang="en-US" altLang="zh-CN" sz="1600" b="1" dirty="0" smtClean="0">
                <a:solidFill>
                  <a:srgbClr val="0000FF"/>
                </a:solidFill>
                <a:latin typeface="楷体_GB2312" pitchFamily="49" charset="-122"/>
                <a:ea typeface="楷体_GB2312" pitchFamily="49" charset="-122"/>
              </a:rPr>
              <a:t>MOV SP, OFFSET TOP</a:t>
            </a: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p:txBody>
      </p:sp>
      <p:sp>
        <p:nvSpPr>
          <p:cNvPr id="5" name="矩形 4"/>
          <p:cNvSpPr/>
          <p:nvPr/>
        </p:nvSpPr>
        <p:spPr>
          <a:xfrm>
            <a:off x="-36512" y="1506270"/>
            <a:ext cx="914033"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LSHRFT4</a:t>
            </a:r>
            <a:endParaRPr lang="zh-CN" altLang="en-US" sz="1600" dirty="0"/>
          </a:p>
        </p:txBody>
      </p:sp>
      <p:sp>
        <p:nvSpPr>
          <p:cNvPr id="6" name="矩形 5"/>
          <p:cNvSpPr/>
          <p:nvPr/>
        </p:nvSpPr>
        <p:spPr>
          <a:xfrm>
            <a:off x="99871" y="2276872"/>
            <a:ext cx="705642"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DISPM</a:t>
            </a:r>
            <a:endParaRPr lang="zh-CN" altLang="en-US" sz="1600" dirty="0"/>
          </a:p>
        </p:txBody>
      </p:sp>
      <p:sp>
        <p:nvSpPr>
          <p:cNvPr id="7" name="矩形 6"/>
          <p:cNvSpPr/>
          <p:nvPr/>
        </p:nvSpPr>
        <p:spPr>
          <a:xfrm>
            <a:off x="121942" y="3284984"/>
            <a:ext cx="705642" cy="338554"/>
          </a:xfrm>
          <a:prstGeom prst="rect">
            <a:avLst/>
          </a:prstGeom>
        </p:spPr>
        <p:txBody>
          <a:bodyPr wrap="none">
            <a:spAutoFit/>
          </a:bodyPr>
          <a:lstStyle/>
          <a:p>
            <a:r>
              <a:rPr lang="en-US" altLang="zh-CN" sz="1600" b="1" dirty="0">
                <a:solidFill>
                  <a:srgbClr val="0000FF"/>
                </a:solidFill>
                <a:latin typeface="楷体_GB2312" pitchFamily="49" charset="-122"/>
                <a:ea typeface="楷体_GB2312" pitchFamily="49" charset="-122"/>
              </a:rPr>
              <a:t>STACK</a:t>
            </a:r>
            <a:endParaRPr lang="zh-CN" altLang="en-US" sz="1600" dirty="0"/>
          </a:p>
        </p:txBody>
      </p:sp>
      <p:sp>
        <p:nvSpPr>
          <p:cNvPr id="8" name="矩形 7"/>
          <p:cNvSpPr/>
          <p:nvPr/>
        </p:nvSpPr>
        <p:spPr>
          <a:xfrm>
            <a:off x="308261" y="3645024"/>
            <a:ext cx="497252"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TOP</a:t>
            </a:r>
            <a:endParaRPr lang="zh-CN" altLang="en-US" sz="1600" dirty="0"/>
          </a:p>
        </p:txBody>
      </p:sp>
      <p:sp>
        <p:nvSpPr>
          <p:cNvPr id="9" name="矩形 8"/>
          <p:cNvSpPr/>
          <p:nvPr/>
        </p:nvSpPr>
        <p:spPr>
          <a:xfrm>
            <a:off x="171879" y="3861048"/>
            <a:ext cx="705642" cy="338554"/>
          </a:xfrm>
          <a:prstGeom prst="rect">
            <a:avLst/>
          </a:prstGeom>
        </p:spPr>
        <p:txBody>
          <a:bodyPr wrap="none">
            <a:spAutoFit/>
          </a:bodyPr>
          <a:lstStyle/>
          <a:p>
            <a:r>
              <a:rPr lang="en-US" altLang="zh-CN" sz="1600" b="1" dirty="0">
                <a:solidFill>
                  <a:srgbClr val="0000FF"/>
                </a:solidFill>
                <a:latin typeface="楷体_GB2312" pitchFamily="49" charset="-122"/>
                <a:ea typeface="楷体_GB2312" pitchFamily="49" charset="-122"/>
              </a:rPr>
              <a:t>STACK</a:t>
            </a:r>
            <a:endParaRPr lang="zh-CN" altLang="en-US" sz="1600" dirty="0"/>
          </a:p>
        </p:txBody>
      </p:sp>
      <p:sp>
        <p:nvSpPr>
          <p:cNvPr id="10" name="矩形 9"/>
          <p:cNvSpPr/>
          <p:nvPr/>
        </p:nvSpPr>
        <p:spPr>
          <a:xfrm>
            <a:off x="229449" y="4077072"/>
            <a:ext cx="601447"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DATA</a:t>
            </a:r>
            <a:endParaRPr lang="zh-CN" altLang="en-US" sz="1600" dirty="0"/>
          </a:p>
        </p:txBody>
      </p:sp>
      <p:sp>
        <p:nvSpPr>
          <p:cNvPr id="11" name="矩形 10"/>
          <p:cNvSpPr/>
          <p:nvPr/>
        </p:nvSpPr>
        <p:spPr>
          <a:xfrm>
            <a:off x="276074" y="4437112"/>
            <a:ext cx="601447"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DATA</a:t>
            </a:r>
            <a:endParaRPr lang="zh-CN" altLang="en-US" sz="1600" dirty="0"/>
          </a:p>
        </p:txBody>
      </p:sp>
      <p:sp>
        <p:nvSpPr>
          <p:cNvPr id="12" name="矩形 11"/>
          <p:cNvSpPr/>
          <p:nvPr/>
        </p:nvSpPr>
        <p:spPr>
          <a:xfrm>
            <a:off x="226137" y="4653136"/>
            <a:ext cx="601447"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CODE</a:t>
            </a:r>
            <a:endParaRPr lang="zh-CN" altLang="en-US" sz="1600" dirty="0"/>
          </a:p>
        </p:txBody>
      </p:sp>
      <p:sp>
        <p:nvSpPr>
          <p:cNvPr id="14" name="矩形 13"/>
          <p:cNvSpPr/>
          <p:nvPr/>
        </p:nvSpPr>
        <p:spPr>
          <a:xfrm>
            <a:off x="99871" y="5178678"/>
            <a:ext cx="729979" cy="338554"/>
          </a:xfrm>
          <a:prstGeom prst="rect">
            <a:avLst/>
          </a:prstGeom>
        </p:spPr>
        <p:txBody>
          <a:bodyPr wrap="square">
            <a:spAutoFit/>
          </a:bodyPr>
          <a:lstStyle/>
          <a:p>
            <a:r>
              <a:rPr lang="en-US" altLang="zh-CN" sz="1600" b="1" dirty="0" smtClean="0">
                <a:solidFill>
                  <a:srgbClr val="0000FF"/>
                </a:solidFill>
                <a:latin typeface="楷体_GB2312" pitchFamily="49" charset="-122"/>
                <a:ea typeface="楷体_GB2312" pitchFamily="49" charset="-122"/>
              </a:rPr>
              <a:t>START:</a:t>
            </a:r>
            <a:endParaRPr lang="zh-CN" altLang="en-US" sz="1600" dirty="0"/>
          </a:p>
        </p:txBody>
      </p:sp>
      <p:sp>
        <p:nvSpPr>
          <p:cNvPr id="15" name="矩形 14"/>
          <p:cNvSpPr/>
          <p:nvPr/>
        </p:nvSpPr>
        <p:spPr>
          <a:xfrm>
            <a:off x="4932040" y="1464629"/>
            <a:ext cx="4536504" cy="1471172"/>
          </a:xfrm>
          <a:prstGeom prst="rect">
            <a:avLst/>
          </a:prstGeom>
        </p:spPr>
        <p:txBody>
          <a:bodyPr wrap="square">
            <a:spAutoFit/>
          </a:bodyPr>
          <a:lstStyle/>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p:txBody>
      </p:sp>
      <p:sp>
        <p:nvSpPr>
          <p:cNvPr id="16" name="矩形 15"/>
          <p:cNvSpPr/>
          <p:nvPr/>
        </p:nvSpPr>
        <p:spPr>
          <a:xfrm>
            <a:off x="4716016" y="1484069"/>
            <a:ext cx="4242130" cy="7035772"/>
          </a:xfrm>
          <a:prstGeom prst="rect">
            <a:avLst/>
          </a:prstGeom>
        </p:spPr>
        <p:txBody>
          <a:bodyPr wrap="square">
            <a:spAutoFit/>
          </a:bodyPr>
          <a:lstStyle/>
          <a:p>
            <a:pPr>
              <a:lnSpc>
                <a:spcPct val="80000"/>
              </a:lnSpc>
            </a:pPr>
            <a:r>
              <a:rPr lang="en-US" altLang="zh-CN" sz="1600" b="1" dirty="0" smtClean="0">
                <a:latin typeface="楷体_GB2312" pitchFamily="49" charset="-122"/>
                <a:ea typeface="楷体_GB2312" pitchFamily="49" charset="-122"/>
              </a:rPr>
              <a:t>MOV BL, BUF</a:t>
            </a:r>
          </a:p>
          <a:p>
            <a:pPr>
              <a:lnSpc>
                <a:spcPct val="80000"/>
              </a:lnSpc>
            </a:pPr>
            <a:r>
              <a:rPr lang="en-US" altLang="zh-CN" sz="1600" b="1" dirty="0" smtClean="0">
                <a:latin typeface="楷体_GB2312" pitchFamily="49" charset="-122"/>
                <a:ea typeface="楷体_GB2312" pitchFamily="49" charset="-122"/>
              </a:rPr>
              <a:t>MOV AL, BL</a:t>
            </a:r>
          </a:p>
          <a:p>
            <a:pPr>
              <a:lnSpc>
                <a:spcPct val="80000"/>
              </a:lnSpc>
            </a:pPr>
            <a:r>
              <a:rPr lang="en-US" altLang="zh-CN" sz="1600" b="1" dirty="0" smtClean="0">
                <a:latin typeface="楷体_GB2312" pitchFamily="49" charset="-122"/>
                <a:ea typeface="楷体_GB2312" pitchFamily="49" charset="-122"/>
              </a:rPr>
              <a:t>LSHRFT4 AL</a:t>
            </a:r>
          </a:p>
          <a:p>
            <a:pPr>
              <a:lnSpc>
                <a:spcPct val="80000"/>
              </a:lnSpc>
            </a:pPr>
            <a:r>
              <a:rPr lang="en-US" altLang="zh-CN" sz="1600" b="1" dirty="0" smtClean="0">
                <a:latin typeface="楷体_GB2312" pitchFamily="49" charset="-122"/>
                <a:ea typeface="楷体_GB2312" pitchFamily="49" charset="-122"/>
              </a:rPr>
              <a:t>CALL CHANGE</a:t>
            </a:r>
          </a:p>
          <a:p>
            <a:pPr>
              <a:lnSpc>
                <a:spcPct val="80000"/>
              </a:lnSpc>
            </a:pPr>
            <a:r>
              <a:rPr lang="en-US" altLang="zh-CN" sz="1600" b="1" dirty="0" smtClean="0">
                <a:latin typeface="楷体_GB2312" pitchFamily="49" charset="-122"/>
                <a:ea typeface="楷体_GB2312" pitchFamily="49" charset="-122"/>
              </a:rPr>
              <a:t>DISPM AL</a:t>
            </a:r>
          </a:p>
          <a:p>
            <a:pPr>
              <a:lnSpc>
                <a:spcPct val="80000"/>
              </a:lnSpc>
            </a:pPr>
            <a:r>
              <a:rPr lang="en-US" altLang="zh-CN" sz="1600" b="1" dirty="0" smtClean="0">
                <a:latin typeface="楷体_GB2312" pitchFamily="49" charset="-122"/>
                <a:ea typeface="楷体_GB2312" pitchFamily="49" charset="-122"/>
              </a:rPr>
              <a:t>AND BL, 0FH</a:t>
            </a:r>
          </a:p>
          <a:p>
            <a:pPr>
              <a:lnSpc>
                <a:spcPct val="80000"/>
              </a:lnSpc>
            </a:pPr>
            <a:r>
              <a:rPr lang="en-US" altLang="zh-CN" sz="1600" b="1" dirty="0" smtClean="0">
                <a:latin typeface="楷体_GB2312" pitchFamily="49" charset="-122"/>
                <a:ea typeface="楷体_GB2312" pitchFamily="49" charset="-122"/>
              </a:rPr>
              <a:t>MOV AL, BL</a:t>
            </a:r>
          </a:p>
          <a:p>
            <a:pPr>
              <a:lnSpc>
                <a:spcPct val="80000"/>
              </a:lnSpc>
            </a:pPr>
            <a:r>
              <a:rPr lang="en-US" altLang="zh-CN" sz="1600" b="1" dirty="0" smtClean="0">
                <a:latin typeface="楷体_GB2312" pitchFamily="49" charset="-122"/>
                <a:ea typeface="楷体_GB2312" pitchFamily="49" charset="-122"/>
              </a:rPr>
              <a:t>CALL CHANGE</a:t>
            </a:r>
          </a:p>
          <a:p>
            <a:pPr>
              <a:lnSpc>
                <a:spcPct val="80000"/>
              </a:lnSpc>
            </a:pPr>
            <a:r>
              <a:rPr lang="en-US" altLang="zh-CN" sz="1600" b="1" dirty="0" smtClean="0">
                <a:latin typeface="楷体_GB2312" pitchFamily="49" charset="-122"/>
                <a:ea typeface="楷体_GB2312" pitchFamily="49" charset="-122"/>
              </a:rPr>
              <a:t>DISPM AL</a:t>
            </a:r>
          </a:p>
          <a:p>
            <a:pPr eaLnBrk="1" hangingPunct="1"/>
            <a:r>
              <a:rPr lang="en-US" altLang="zh-CN" sz="1600" b="1" dirty="0" smtClean="0">
                <a:solidFill>
                  <a:srgbClr val="1327E7"/>
                </a:solidFill>
                <a:latin typeface="楷体_GB2312" pitchFamily="49" charset="-122"/>
                <a:ea typeface="楷体_GB2312" pitchFamily="49" charset="-122"/>
              </a:rPr>
              <a:t>MOV  </a:t>
            </a:r>
            <a:r>
              <a:rPr lang="en-US" altLang="zh-CN" sz="1600" b="1" dirty="0">
                <a:solidFill>
                  <a:srgbClr val="1327E7"/>
                </a:solidFill>
                <a:latin typeface="楷体_GB2312" pitchFamily="49" charset="-122"/>
                <a:ea typeface="楷体_GB2312" pitchFamily="49" charset="-122"/>
              </a:rPr>
              <a:t>AH 4CH</a:t>
            </a:r>
          </a:p>
          <a:p>
            <a:pPr eaLnBrk="1" hangingPunct="1"/>
            <a:r>
              <a:rPr lang="en-US" altLang="zh-CN" sz="1600" b="1" dirty="0">
                <a:solidFill>
                  <a:srgbClr val="1327E7"/>
                </a:solidFill>
                <a:latin typeface="楷体_GB2312" pitchFamily="49" charset="-122"/>
                <a:ea typeface="楷体_GB2312" pitchFamily="49" charset="-122"/>
              </a:rPr>
              <a:t>INT </a:t>
            </a:r>
            <a:r>
              <a:rPr lang="en-US" altLang="zh-CN" sz="1600" b="1" dirty="0" smtClean="0">
                <a:solidFill>
                  <a:srgbClr val="1327E7"/>
                </a:solidFill>
                <a:latin typeface="楷体_GB2312" pitchFamily="49" charset="-122"/>
                <a:ea typeface="楷体_GB2312" pitchFamily="49" charset="-122"/>
              </a:rPr>
              <a:t>21H</a:t>
            </a:r>
          </a:p>
          <a:p>
            <a:pPr eaLnBrk="1" hangingPunct="1"/>
            <a:r>
              <a:rPr lang="en-US" altLang="zh-CN" sz="1600" dirty="0">
                <a:solidFill>
                  <a:srgbClr val="000000"/>
                </a:solidFill>
              </a:rPr>
              <a:t>PROC NEAR	 </a:t>
            </a:r>
            <a:r>
              <a:rPr lang="zh-CN" altLang="en-US" sz="1600" dirty="0">
                <a:solidFill>
                  <a:srgbClr val="000000"/>
                </a:solidFill>
              </a:rPr>
              <a:t>；       </a:t>
            </a:r>
            <a:endParaRPr lang="en-US" altLang="zh-CN" sz="1600" dirty="0">
              <a:solidFill>
                <a:srgbClr val="000000"/>
              </a:solidFill>
            </a:endParaRPr>
          </a:p>
          <a:p>
            <a:pPr eaLnBrk="1" hangingPunct="1"/>
            <a:r>
              <a:rPr lang="en-US" altLang="zh-CN" sz="1600" dirty="0">
                <a:solidFill>
                  <a:srgbClr val="000000"/>
                </a:solidFill>
              </a:rPr>
              <a:t>       </a:t>
            </a:r>
            <a:r>
              <a:rPr lang="zh-CN" altLang="en-US" sz="1600" dirty="0">
                <a:solidFill>
                  <a:srgbClr val="000000"/>
                </a:solidFill>
              </a:rPr>
              <a:t> </a:t>
            </a:r>
            <a:r>
              <a:rPr lang="en-US" altLang="zh-CN" sz="1600" dirty="0">
                <a:solidFill>
                  <a:srgbClr val="000000"/>
                </a:solidFill>
              </a:rPr>
              <a:t>CMP AL,10</a:t>
            </a:r>
          </a:p>
          <a:p>
            <a:pPr eaLnBrk="1" hangingPunct="1"/>
            <a:r>
              <a:rPr lang="en-US" altLang="zh-CN" sz="1600" dirty="0">
                <a:solidFill>
                  <a:srgbClr val="000000"/>
                </a:solidFill>
              </a:rPr>
              <a:t>        JNGE CHANG1</a:t>
            </a:r>
            <a:r>
              <a:rPr lang="zh-CN" altLang="en-US" sz="1600" dirty="0">
                <a:solidFill>
                  <a:srgbClr val="000000"/>
                </a:solidFill>
              </a:rPr>
              <a:t>； </a:t>
            </a:r>
            <a:endParaRPr lang="en-US" altLang="zh-CN" sz="1600" dirty="0">
              <a:solidFill>
                <a:srgbClr val="000000"/>
              </a:solidFill>
            </a:endParaRPr>
          </a:p>
          <a:p>
            <a:pPr eaLnBrk="1" hangingPunct="1"/>
            <a:r>
              <a:rPr lang="en-US" altLang="zh-CN" sz="1600" dirty="0">
                <a:solidFill>
                  <a:srgbClr val="000000"/>
                </a:solidFill>
              </a:rPr>
              <a:t>         ADD AL,7   </a:t>
            </a:r>
            <a:r>
              <a:rPr lang="zh-CN" altLang="en-US" sz="1600" dirty="0">
                <a:solidFill>
                  <a:srgbClr val="000000"/>
                </a:solidFill>
              </a:rPr>
              <a:t>；   </a:t>
            </a:r>
            <a:r>
              <a:rPr lang="zh-CN" altLang="en-US" sz="1600" dirty="0">
                <a:solidFill>
                  <a:schemeClr val="accent2">
                    <a:lumMod val="75000"/>
                  </a:schemeClr>
                </a:solidFill>
              </a:rPr>
              <a:t>‘</a:t>
            </a:r>
            <a:r>
              <a:rPr lang="en-US" altLang="zh-CN" sz="1600" dirty="0">
                <a:solidFill>
                  <a:schemeClr val="accent2">
                    <a:lumMod val="75000"/>
                  </a:schemeClr>
                </a:solidFill>
              </a:rPr>
              <a:t>A</a:t>
            </a:r>
            <a:r>
              <a:rPr lang="zh-CN" altLang="en-US" sz="1600" dirty="0">
                <a:solidFill>
                  <a:schemeClr val="accent2">
                    <a:lumMod val="75000"/>
                  </a:schemeClr>
                </a:solidFill>
              </a:rPr>
              <a:t>’</a:t>
            </a:r>
            <a:r>
              <a:rPr lang="en-US" altLang="zh-CN" sz="1600" dirty="0">
                <a:solidFill>
                  <a:schemeClr val="accent2">
                    <a:lumMod val="75000"/>
                  </a:schemeClr>
                </a:solidFill>
              </a:rPr>
              <a:t>~</a:t>
            </a:r>
            <a:r>
              <a:rPr lang="zh-CN" altLang="en-US" sz="1600" dirty="0">
                <a:solidFill>
                  <a:schemeClr val="accent2">
                    <a:lumMod val="75000"/>
                  </a:schemeClr>
                </a:solidFill>
              </a:rPr>
              <a:t>‘</a:t>
            </a:r>
            <a:r>
              <a:rPr lang="en-US" altLang="zh-CN" sz="1600" dirty="0">
                <a:solidFill>
                  <a:schemeClr val="accent2">
                    <a:lumMod val="75000"/>
                  </a:schemeClr>
                </a:solidFill>
              </a:rPr>
              <a:t>F</a:t>
            </a:r>
            <a:r>
              <a:rPr lang="zh-CN" altLang="en-US" sz="1600" dirty="0">
                <a:solidFill>
                  <a:schemeClr val="accent2">
                    <a:lumMod val="75000"/>
                  </a:schemeClr>
                </a:solidFill>
              </a:rPr>
              <a:t>’  </a:t>
            </a:r>
            <a:endParaRPr lang="en-US" altLang="zh-CN" sz="1600" dirty="0">
              <a:solidFill>
                <a:schemeClr val="accent2">
                  <a:lumMod val="75000"/>
                </a:schemeClr>
              </a:solidFill>
            </a:endParaRPr>
          </a:p>
          <a:p>
            <a:pPr eaLnBrk="1" hangingPunct="1"/>
            <a:r>
              <a:rPr lang="en-US" altLang="zh-CN" sz="1600" dirty="0">
                <a:solidFill>
                  <a:srgbClr val="000000"/>
                </a:solidFill>
              </a:rPr>
              <a:t>CHANG1:</a:t>
            </a:r>
          </a:p>
          <a:p>
            <a:pPr eaLnBrk="1" hangingPunct="1"/>
            <a:r>
              <a:rPr lang="en-US" altLang="zh-CN" sz="1600" dirty="0">
                <a:solidFill>
                  <a:srgbClr val="000000"/>
                </a:solidFill>
              </a:rPr>
              <a:t>        ADD AL,30H</a:t>
            </a:r>
            <a:r>
              <a:rPr lang="zh-CN" altLang="en-US" sz="1600" dirty="0">
                <a:solidFill>
                  <a:srgbClr val="000000"/>
                </a:solidFill>
              </a:rPr>
              <a:t>； </a:t>
            </a:r>
            <a:r>
              <a:rPr lang="zh-CN" altLang="en-US" sz="1600" dirty="0">
                <a:solidFill>
                  <a:schemeClr val="accent2">
                    <a:lumMod val="75000"/>
                  </a:schemeClr>
                </a:solidFill>
              </a:rPr>
              <a:t>将数字转换为</a:t>
            </a:r>
            <a:r>
              <a:rPr lang="en-US" altLang="zh-CN" sz="1600" dirty="0">
                <a:solidFill>
                  <a:schemeClr val="accent2">
                    <a:lumMod val="75000"/>
                  </a:schemeClr>
                </a:solidFill>
              </a:rPr>
              <a:t>ASCII</a:t>
            </a:r>
            <a:r>
              <a:rPr lang="zh-CN" altLang="en-US" sz="1600" dirty="0">
                <a:solidFill>
                  <a:schemeClr val="accent2">
                    <a:lumMod val="75000"/>
                  </a:schemeClr>
                </a:solidFill>
              </a:rPr>
              <a:t>码</a:t>
            </a:r>
            <a:endParaRPr lang="en-US" altLang="zh-CN" sz="1600" dirty="0">
              <a:solidFill>
                <a:schemeClr val="accent2">
                  <a:lumMod val="75000"/>
                </a:schemeClr>
              </a:solidFill>
            </a:endParaRPr>
          </a:p>
          <a:p>
            <a:pPr eaLnBrk="1" hangingPunct="1"/>
            <a:r>
              <a:rPr lang="en-US" altLang="zh-CN" sz="1600" dirty="0">
                <a:solidFill>
                  <a:srgbClr val="000000"/>
                </a:solidFill>
              </a:rPr>
              <a:t>        RET</a:t>
            </a:r>
          </a:p>
          <a:p>
            <a:pPr eaLnBrk="1" hangingPunct="1"/>
            <a:r>
              <a:rPr lang="en-US" altLang="zh-CN" sz="1600" dirty="0">
                <a:solidFill>
                  <a:srgbClr val="000000"/>
                </a:solidFill>
              </a:rPr>
              <a:t>CHANG   ENDP</a:t>
            </a:r>
          </a:p>
          <a:p>
            <a:pPr eaLnBrk="1" hangingPunct="1"/>
            <a:endParaRPr lang="en-US" altLang="zh-CN" sz="1600" b="1" dirty="0">
              <a:solidFill>
                <a:srgbClr val="0000FF"/>
              </a:solidFill>
              <a:latin typeface="楷体_GB2312" pitchFamily="49" charset="-122"/>
              <a:ea typeface="楷体_GB2312" pitchFamily="49" charset="-122"/>
            </a:endParaRPr>
          </a:p>
          <a:p>
            <a:pPr eaLnBrk="1" hangingPunct="1"/>
            <a:r>
              <a:rPr lang="en-US" altLang="zh-CN" sz="1600" b="1" dirty="0">
                <a:solidFill>
                  <a:srgbClr val="0000FF"/>
                </a:solidFill>
                <a:latin typeface="楷体_GB2312" pitchFamily="49" charset="-122"/>
                <a:ea typeface="楷体_GB2312" pitchFamily="49" charset="-122"/>
              </a:rPr>
              <a:t>ENDS</a:t>
            </a:r>
          </a:p>
          <a:p>
            <a:pPr eaLnBrk="1" hangingPunct="1"/>
            <a:r>
              <a:rPr lang="en-US" altLang="zh-CN" sz="1600" b="1" dirty="0">
                <a:solidFill>
                  <a:srgbClr val="0000FF"/>
                </a:solidFill>
                <a:latin typeface="楷体_GB2312" pitchFamily="49" charset="-122"/>
                <a:ea typeface="楷体_GB2312" pitchFamily="49" charset="-122"/>
              </a:rPr>
              <a:t>END   START</a:t>
            </a:r>
          </a:p>
          <a:p>
            <a:pPr>
              <a:lnSpc>
                <a:spcPct val="80000"/>
              </a:lnSpc>
            </a:pPr>
            <a:endParaRPr lang="en-US" altLang="zh-CN" sz="1600" b="1" dirty="0" smtClean="0">
              <a:latin typeface="楷体_GB2312" pitchFamily="49" charset="-122"/>
              <a:ea typeface="楷体_GB2312" pitchFamily="49" charset="-122"/>
            </a:endParaRPr>
          </a:p>
          <a:p>
            <a:pPr>
              <a:lnSpc>
                <a:spcPct val="80000"/>
              </a:lnSpc>
            </a:pPr>
            <a:endParaRPr lang="en-US" altLang="zh-CN" sz="1600" b="1" dirty="0" smtClean="0">
              <a:latin typeface="楷体_GB2312" pitchFamily="49" charset="-122"/>
              <a:ea typeface="楷体_GB2312" pitchFamily="49" charset="-122"/>
            </a:endParaRPr>
          </a:p>
          <a:p>
            <a:pPr>
              <a:lnSpc>
                <a:spcPct val="80000"/>
              </a:lnSpc>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smtClean="0">
              <a:solidFill>
                <a:srgbClr val="0000FF"/>
              </a:solidFill>
              <a:latin typeface="楷体_GB2312" pitchFamily="49" charset="-122"/>
              <a:ea typeface="楷体_GB2312" pitchFamily="49" charset="-122"/>
            </a:endParaRPr>
          </a:p>
          <a:p>
            <a:pPr>
              <a:lnSpc>
                <a:spcPct val="80000"/>
              </a:lnSpc>
              <a:buFont typeface="Wingdings" pitchFamily="2" charset="2"/>
              <a:buNone/>
            </a:pPr>
            <a:endParaRPr lang="en-US" altLang="zh-CN" sz="1600" b="1" dirty="0">
              <a:solidFill>
                <a:srgbClr val="0000FF"/>
              </a:solidFill>
              <a:latin typeface="楷体_GB2312" pitchFamily="49" charset="-122"/>
              <a:ea typeface="楷体_GB2312" pitchFamily="49" charset="-122"/>
            </a:endParaRPr>
          </a:p>
        </p:txBody>
      </p:sp>
      <p:sp>
        <p:nvSpPr>
          <p:cNvPr id="17" name="矩形 16"/>
          <p:cNvSpPr/>
          <p:nvPr/>
        </p:nvSpPr>
        <p:spPr>
          <a:xfrm>
            <a:off x="3806664" y="3738518"/>
            <a:ext cx="981359" cy="338554"/>
          </a:xfrm>
          <a:prstGeom prst="rect">
            <a:avLst/>
          </a:prstGeom>
        </p:spPr>
        <p:txBody>
          <a:bodyPr wrap="none">
            <a:spAutoFit/>
          </a:bodyPr>
          <a:lstStyle/>
          <a:p>
            <a:r>
              <a:rPr lang="en-US" altLang="zh-CN" sz="1600" dirty="0">
                <a:solidFill>
                  <a:srgbClr val="000000"/>
                </a:solidFill>
              </a:rPr>
              <a:t>CHANG </a:t>
            </a:r>
            <a:endParaRPr lang="zh-CN" altLang="en-US" sz="1600" dirty="0"/>
          </a:p>
        </p:txBody>
      </p:sp>
      <p:sp>
        <p:nvSpPr>
          <p:cNvPr id="18" name="矩形 17"/>
          <p:cNvSpPr/>
          <p:nvPr/>
        </p:nvSpPr>
        <p:spPr>
          <a:xfrm>
            <a:off x="4139952" y="5682734"/>
            <a:ext cx="601447" cy="338554"/>
          </a:xfrm>
          <a:prstGeom prst="rect">
            <a:avLst/>
          </a:prstGeom>
        </p:spPr>
        <p:txBody>
          <a:bodyPr wrap="none">
            <a:spAutoFit/>
          </a:bodyPr>
          <a:lstStyle/>
          <a:p>
            <a:r>
              <a:rPr lang="en-US" altLang="zh-CN" sz="1600" b="1" dirty="0" smtClean="0">
                <a:solidFill>
                  <a:srgbClr val="0000FF"/>
                </a:solidFill>
                <a:latin typeface="楷体_GB2312" pitchFamily="49" charset="-122"/>
                <a:ea typeface="楷体_GB2312" pitchFamily="49" charset="-122"/>
              </a:rPr>
              <a:t>CODE</a:t>
            </a:r>
            <a:endParaRPr lang="zh-CN" altLang="en-US" sz="1600" dirty="0"/>
          </a:p>
        </p:txBody>
      </p:sp>
    </p:spTree>
    <p:extLst>
      <p:ext uri="{BB962C8B-B14F-4D97-AF65-F5344CB8AC3E}">
        <p14:creationId xmlns:p14="http://schemas.microsoft.com/office/powerpoint/2010/main" val="2065529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dirty="0" smtClean="0">
                <a:solidFill>
                  <a:srgbClr val="FF0101"/>
                </a:solidFill>
                <a:latin typeface="楷体_GB2312" pitchFamily="49" charset="-122"/>
                <a:ea typeface="楷体_GB2312" pitchFamily="49" charset="-122"/>
              </a:rPr>
              <a:t>三、宏指令中的标号与变量</a:t>
            </a:r>
          </a:p>
          <a:p>
            <a:pPr>
              <a:lnSpc>
                <a:spcPct val="80000"/>
              </a:lnSpc>
              <a:buFont typeface="Wingdings" pitchFamily="2" charset="2"/>
              <a:buNone/>
            </a:pPr>
            <a:r>
              <a:rPr lang="zh-CN" altLang="en-US" dirty="0" smtClean="0">
                <a:solidFill>
                  <a:srgbClr val="000000"/>
                </a:solidFill>
                <a:latin typeface="楷体_GB2312" pitchFamily="49" charset="-122"/>
                <a:ea typeface="楷体_GB2312" pitchFamily="49" charset="-122"/>
              </a:rPr>
              <a:t>当宏指令定义中出现标号和</a:t>
            </a:r>
            <a:r>
              <a:rPr lang="en-US" altLang="zh-CN" dirty="0" smtClean="0">
                <a:solidFill>
                  <a:srgbClr val="000000"/>
                </a:solidFill>
                <a:latin typeface="楷体_GB2312" pitchFamily="49" charset="-122"/>
                <a:ea typeface="楷体_GB2312" pitchFamily="49" charset="-122"/>
              </a:rPr>
              <a:t>/</a:t>
            </a:r>
            <a:r>
              <a:rPr lang="zh-CN" altLang="en-US" dirty="0" smtClean="0">
                <a:solidFill>
                  <a:srgbClr val="000000"/>
                </a:solidFill>
                <a:latin typeface="楷体_GB2312" pitchFamily="49" charset="-122"/>
                <a:ea typeface="楷体_GB2312" pitchFamily="49" charset="-122"/>
              </a:rPr>
              <a:t>或变量定义语句时，由于多次调用会出现相同的标号和</a:t>
            </a:r>
            <a:r>
              <a:rPr lang="en-US" altLang="zh-CN" dirty="0" smtClean="0">
                <a:solidFill>
                  <a:srgbClr val="000000"/>
                </a:solidFill>
                <a:latin typeface="楷体_GB2312" pitchFamily="49" charset="-122"/>
                <a:ea typeface="楷体_GB2312" pitchFamily="49" charset="-122"/>
              </a:rPr>
              <a:t>/</a:t>
            </a:r>
            <a:r>
              <a:rPr lang="zh-CN" altLang="en-US" dirty="0" smtClean="0">
                <a:solidFill>
                  <a:srgbClr val="000000"/>
                </a:solidFill>
                <a:latin typeface="楷体_GB2312" pitchFamily="49" charset="-122"/>
                <a:ea typeface="楷体_GB2312" pitchFamily="49" charset="-122"/>
              </a:rPr>
              <a:t>或变量的定义，从而导致汇编出错，因此，这时应该采用伪指令</a:t>
            </a:r>
            <a:r>
              <a:rPr lang="en-US" altLang="zh-CN" dirty="0" smtClean="0">
                <a:solidFill>
                  <a:srgbClr val="000000"/>
                </a:solidFill>
                <a:latin typeface="楷体_GB2312" pitchFamily="49" charset="-122"/>
                <a:ea typeface="楷体_GB2312" pitchFamily="49" charset="-122"/>
              </a:rPr>
              <a:t>LOCAL</a:t>
            </a:r>
            <a:r>
              <a:rPr lang="zh-CN" altLang="en-US" dirty="0" smtClean="0">
                <a:solidFill>
                  <a:srgbClr val="000000"/>
                </a:solidFill>
                <a:latin typeface="楷体_GB2312" pitchFamily="49" charset="-122"/>
                <a:ea typeface="楷体_GB2312" pitchFamily="49" charset="-122"/>
              </a:rPr>
              <a:t>将宏指令中的来标号和</a:t>
            </a:r>
            <a:r>
              <a:rPr lang="en-US" altLang="zh-CN" dirty="0" smtClean="0">
                <a:solidFill>
                  <a:srgbClr val="000000"/>
                </a:solidFill>
                <a:latin typeface="楷体_GB2312" pitchFamily="49" charset="-122"/>
                <a:ea typeface="楷体_GB2312" pitchFamily="49" charset="-122"/>
              </a:rPr>
              <a:t>/</a:t>
            </a:r>
            <a:r>
              <a:rPr lang="zh-CN" altLang="en-US" dirty="0" smtClean="0">
                <a:solidFill>
                  <a:srgbClr val="000000"/>
                </a:solidFill>
                <a:latin typeface="楷体_GB2312" pitchFamily="49" charset="-122"/>
                <a:ea typeface="楷体_GB2312" pitchFamily="49" charset="-122"/>
              </a:rPr>
              <a:t>或变量指定为局部标号或变量，这样在宏展开时，系统会自动将其中标号和</a:t>
            </a:r>
            <a:r>
              <a:rPr lang="en-US" altLang="zh-CN" dirty="0" smtClean="0">
                <a:solidFill>
                  <a:srgbClr val="000000"/>
                </a:solidFill>
                <a:latin typeface="楷体_GB2312" pitchFamily="49" charset="-122"/>
                <a:ea typeface="楷体_GB2312" pitchFamily="49" charset="-122"/>
              </a:rPr>
              <a:t>/</a:t>
            </a:r>
            <a:r>
              <a:rPr lang="zh-CN" altLang="en-US" dirty="0" smtClean="0">
                <a:solidFill>
                  <a:srgbClr val="000000"/>
                </a:solidFill>
                <a:latin typeface="楷体_GB2312" pitchFamily="49" charset="-122"/>
                <a:ea typeface="楷体_GB2312" pitchFamily="49" charset="-122"/>
              </a:rPr>
              <a:t>或变量赋以新的标识符，约定依次采用</a:t>
            </a:r>
            <a:r>
              <a:rPr lang="zh-CN" altLang="en-US" dirty="0" smtClean="0">
                <a:solidFill>
                  <a:srgbClr val="000000"/>
                </a:solidFill>
                <a:latin typeface="Times New Roman" pitchFamily="18" charset="0"/>
                <a:ea typeface="楷体_GB2312" pitchFamily="49" charset="-122"/>
              </a:rPr>
              <a:t>“</a:t>
            </a:r>
            <a:r>
              <a:rPr lang="en-US" altLang="zh-CN" dirty="0" smtClean="0">
                <a:solidFill>
                  <a:srgbClr val="000000"/>
                </a:solidFill>
                <a:latin typeface="楷体_GB2312" pitchFamily="49" charset="-122"/>
                <a:ea typeface="楷体_GB2312" pitchFamily="49" charset="-122"/>
              </a:rPr>
              <a:t>??0000</a:t>
            </a:r>
            <a:r>
              <a:rPr lang="en-US" altLang="zh-CN" dirty="0" smtClean="0">
                <a:solidFill>
                  <a:srgbClr val="000000"/>
                </a:solidFill>
                <a:latin typeface="Times New Roman" pitchFamily="18" charset="0"/>
                <a:ea typeface="楷体_GB2312" pitchFamily="49" charset="-122"/>
              </a:rPr>
              <a:t>”</a:t>
            </a:r>
            <a:r>
              <a:rPr lang="zh-CN" altLang="en-US" dirty="0" smtClean="0">
                <a:solidFill>
                  <a:srgbClr val="000000"/>
                </a:solidFill>
                <a:latin typeface="楷体_GB2312" pitchFamily="49" charset="-122"/>
                <a:ea typeface="楷体_GB2312" pitchFamily="49" charset="-122"/>
              </a:rPr>
              <a:t>、 </a:t>
            </a:r>
            <a:r>
              <a:rPr lang="zh-CN" altLang="en-US" dirty="0" smtClean="0">
                <a:solidFill>
                  <a:srgbClr val="000000"/>
                </a:solidFill>
                <a:latin typeface="Times New Roman" pitchFamily="18" charset="0"/>
                <a:ea typeface="楷体_GB2312" pitchFamily="49" charset="-122"/>
              </a:rPr>
              <a:t>“</a:t>
            </a:r>
            <a:r>
              <a:rPr lang="en-US" altLang="zh-CN" dirty="0" smtClean="0">
                <a:solidFill>
                  <a:srgbClr val="000000"/>
                </a:solidFill>
                <a:latin typeface="楷体_GB2312" pitchFamily="49" charset="-122"/>
                <a:ea typeface="楷体_GB2312" pitchFamily="49" charset="-122"/>
              </a:rPr>
              <a:t>??0001</a:t>
            </a:r>
            <a:r>
              <a:rPr lang="en-US" altLang="zh-CN" dirty="0" smtClean="0">
                <a:solidFill>
                  <a:srgbClr val="000000"/>
                </a:solidFill>
                <a:latin typeface="Times New Roman" pitchFamily="18" charset="0"/>
                <a:ea typeface="楷体_GB2312" pitchFamily="49" charset="-122"/>
              </a:rPr>
              <a:t>”</a:t>
            </a:r>
            <a:r>
              <a:rPr lang="zh-CN" altLang="en-US" dirty="0" smtClean="0">
                <a:solidFill>
                  <a:srgbClr val="000000"/>
                </a:solidFill>
                <a:latin typeface="楷体_GB2312" pitchFamily="49" charset="-122"/>
                <a:ea typeface="楷体_GB2312" pitchFamily="49" charset="-122"/>
              </a:rPr>
              <a:t>、 </a:t>
            </a:r>
            <a:r>
              <a:rPr lang="zh-CN" altLang="en-US" dirty="0" smtClean="0">
                <a:solidFill>
                  <a:srgbClr val="000000"/>
                </a:solidFill>
                <a:latin typeface="Times New Roman" pitchFamily="18" charset="0"/>
                <a:ea typeface="楷体_GB2312" pitchFamily="49" charset="-122"/>
              </a:rPr>
              <a:t>“</a:t>
            </a:r>
            <a:r>
              <a:rPr lang="en-US" altLang="zh-CN" dirty="0" smtClean="0">
                <a:solidFill>
                  <a:srgbClr val="000000"/>
                </a:solidFill>
                <a:latin typeface="楷体_GB2312" pitchFamily="49" charset="-122"/>
                <a:ea typeface="楷体_GB2312" pitchFamily="49" charset="-122"/>
              </a:rPr>
              <a:t>??0002</a:t>
            </a:r>
            <a:r>
              <a:rPr lang="en-US" altLang="zh-CN" dirty="0" smtClean="0">
                <a:solidFill>
                  <a:srgbClr val="000000"/>
                </a:solidFill>
                <a:latin typeface="Times New Roman" pitchFamily="18" charset="0"/>
                <a:ea typeface="楷体_GB2312" pitchFamily="49" charset="-122"/>
              </a:rPr>
              <a:t>”</a:t>
            </a:r>
            <a:r>
              <a:rPr lang="zh-CN" altLang="en-US" dirty="0" smtClean="0">
                <a:solidFill>
                  <a:srgbClr val="000000"/>
                </a:solidFill>
                <a:latin typeface="楷体_GB2312" pitchFamily="49" charset="-122"/>
                <a:ea typeface="楷体_GB2312" pitchFamily="49" charset="-122"/>
              </a:rPr>
              <a:t>等等。</a:t>
            </a:r>
          </a:p>
          <a:p>
            <a:pPr>
              <a:lnSpc>
                <a:spcPct val="80000"/>
              </a:lnSpc>
              <a:buFont typeface="Wingdings" pitchFamily="2" charset="2"/>
              <a:buNone/>
            </a:pPr>
            <a:r>
              <a:rPr lang="zh-CN" altLang="en-US" dirty="0" smtClean="0">
                <a:solidFill>
                  <a:srgbClr val="000000"/>
                </a:solidFill>
                <a:latin typeface="楷体_GB2312" pitchFamily="49" charset="-122"/>
                <a:ea typeface="楷体_GB2312" pitchFamily="49" charset="-122"/>
              </a:rPr>
              <a:t>局部标号或变量的定义格式为：</a:t>
            </a:r>
          </a:p>
          <a:p>
            <a:pPr>
              <a:lnSpc>
                <a:spcPct val="80000"/>
              </a:lnSpc>
              <a:buFont typeface="Wingdings" pitchFamily="2" charset="2"/>
              <a:buNone/>
            </a:pPr>
            <a:r>
              <a:rPr lang="zh-CN" altLang="en-US" dirty="0" smtClean="0">
                <a:solidFill>
                  <a:srgbClr val="000000"/>
                </a:solidFill>
                <a:latin typeface="楷体_GB2312" pitchFamily="49" charset="-122"/>
                <a:ea typeface="楷体_GB2312" pitchFamily="49" charset="-122"/>
              </a:rPr>
              <a:t>         </a:t>
            </a:r>
            <a:r>
              <a:rPr lang="en-US" altLang="zh-CN" dirty="0" smtClean="0">
                <a:solidFill>
                  <a:srgbClr val="0000FF"/>
                </a:solidFill>
                <a:latin typeface="楷体_GB2312" pitchFamily="49" charset="-122"/>
                <a:ea typeface="楷体_GB2312" pitchFamily="49" charset="-122"/>
              </a:rPr>
              <a:t>LOCAL  </a:t>
            </a:r>
            <a:r>
              <a:rPr lang="zh-CN" altLang="en-US" dirty="0" smtClean="0">
                <a:solidFill>
                  <a:srgbClr val="0000FF"/>
                </a:solidFill>
                <a:latin typeface="楷体_GB2312" pitchFamily="49" charset="-122"/>
                <a:ea typeface="楷体_GB2312" pitchFamily="49" charset="-122"/>
              </a:rPr>
              <a:t>标号或变量</a:t>
            </a:r>
          </a:p>
        </p:txBody>
      </p:sp>
      <p:sp>
        <p:nvSpPr>
          <p:cNvPr id="4"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976561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3" name="Picture 5"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6764"/>
            <a:ext cx="68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1143000" y="1196752"/>
            <a:ext cx="746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dirty="0">
                <a:solidFill>
                  <a:srgbClr val="FF0000"/>
                </a:solidFill>
                <a:latin typeface="Arial" charset="0"/>
              </a:rPr>
              <a:t>变量定义伪指令语句中的表达式有以下几种情况：</a:t>
            </a:r>
            <a:endParaRPr lang="zh-CN" altLang="en-US" sz="2000" b="1" dirty="0">
              <a:solidFill>
                <a:srgbClr val="000000"/>
              </a:solidFill>
              <a:latin typeface="Arial" charset="0"/>
            </a:endParaRPr>
          </a:p>
        </p:txBody>
      </p:sp>
      <p:sp>
        <p:nvSpPr>
          <p:cNvPr id="6" name="Rectangle 8"/>
          <p:cNvSpPr>
            <a:spLocks noChangeArrowheads="1"/>
          </p:cNvSpPr>
          <p:nvPr/>
        </p:nvSpPr>
        <p:spPr bwMode="auto">
          <a:xfrm>
            <a:off x="651122" y="1715504"/>
            <a:ext cx="7968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400" b="1" dirty="0">
                <a:solidFill>
                  <a:srgbClr val="339933"/>
                </a:solidFill>
                <a:latin typeface="Arial" charset="0"/>
              </a:rPr>
              <a:t>●</a:t>
            </a:r>
            <a:r>
              <a:rPr lang="en-US" altLang="zh-CN" sz="2400" b="1" dirty="0">
                <a:solidFill>
                  <a:srgbClr val="000000"/>
                </a:solidFill>
                <a:latin typeface="Arial" charset="0"/>
              </a:rPr>
              <a:t>1</a:t>
            </a:r>
            <a:r>
              <a:rPr lang="zh-CN" altLang="en-US" sz="2400" b="1" dirty="0">
                <a:solidFill>
                  <a:srgbClr val="000000"/>
                </a:solidFill>
                <a:latin typeface="Arial" charset="0"/>
              </a:rPr>
              <a:t>个或多个常数或表达式。当为多个时，</a:t>
            </a:r>
            <a:r>
              <a:rPr lang="zh-CN" altLang="en-US" sz="2400" b="1" dirty="0" smtClean="0">
                <a:solidFill>
                  <a:srgbClr val="000000"/>
                </a:solidFill>
                <a:latin typeface="Arial" charset="0"/>
              </a:rPr>
              <a:t>其间用</a:t>
            </a:r>
            <a:r>
              <a:rPr lang="zh-CN" altLang="en-US" sz="2400" b="1" dirty="0">
                <a:solidFill>
                  <a:srgbClr val="000000"/>
                </a:solidFill>
                <a:latin typeface="Arial" charset="0"/>
              </a:rPr>
              <a:t>逗号分割。</a:t>
            </a:r>
            <a:endParaRPr lang="zh-CN" altLang="en-US" sz="2400" b="1" dirty="0">
              <a:solidFill>
                <a:srgbClr val="1D528D"/>
              </a:solidFill>
              <a:latin typeface="Arial" charset="0"/>
            </a:endParaRPr>
          </a:p>
        </p:txBody>
      </p:sp>
      <p:sp>
        <p:nvSpPr>
          <p:cNvPr id="7" name="Rectangle 9"/>
          <p:cNvSpPr>
            <a:spLocks noChangeArrowheads="1"/>
          </p:cNvSpPr>
          <p:nvPr/>
        </p:nvSpPr>
        <p:spPr bwMode="auto">
          <a:xfrm>
            <a:off x="683568" y="2780928"/>
            <a:ext cx="2815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000" b="1" dirty="0">
                <a:solidFill>
                  <a:srgbClr val="339933"/>
                </a:solidFill>
                <a:latin typeface="Arial" charset="0"/>
              </a:rPr>
              <a:t>●</a:t>
            </a:r>
            <a:r>
              <a:rPr lang="zh-CN" altLang="en-US" sz="2400" b="1" dirty="0">
                <a:solidFill>
                  <a:srgbClr val="000000"/>
                </a:solidFill>
                <a:latin typeface="Arial" charset="0"/>
              </a:rPr>
              <a:t>带引号的字符串。</a:t>
            </a:r>
            <a:endParaRPr lang="zh-CN" altLang="en-US" sz="2400" b="1" dirty="0">
              <a:solidFill>
                <a:srgbClr val="1D528D"/>
              </a:solidFill>
              <a:latin typeface="Arial" charset="0"/>
            </a:endParaRPr>
          </a:p>
        </p:txBody>
      </p:sp>
      <p:sp>
        <p:nvSpPr>
          <p:cNvPr id="8" name="Rectangle 10"/>
          <p:cNvSpPr>
            <a:spLocks noChangeArrowheads="1"/>
          </p:cNvSpPr>
          <p:nvPr/>
        </p:nvSpPr>
        <p:spPr bwMode="auto">
          <a:xfrm>
            <a:off x="684629" y="3933056"/>
            <a:ext cx="6272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000" b="1" dirty="0">
                <a:solidFill>
                  <a:srgbClr val="339933"/>
                </a:solidFill>
                <a:latin typeface="Arial" charset="0"/>
              </a:rPr>
              <a:t>●</a:t>
            </a:r>
            <a:r>
              <a:rPr lang="zh-CN" altLang="en-US" sz="2400" b="1" dirty="0">
                <a:solidFill>
                  <a:srgbClr val="000000"/>
                </a:solidFill>
                <a:latin typeface="Arial" charset="0"/>
              </a:rPr>
              <a:t>一个</a:t>
            </a:r>
            <a:r>
              <a:rPr lang="zh-CN" altLang="en-US" sz="2400" b="1" dirty="0" smtClean="0">
                <a:solidFill>
                  <a:srgbClr val="000000"/>
                </a:solidFill>
                <a:latin typeface="Arial" charset="0"/>
              </a:rPr>
              <a:t>问号</a:t>
            </a:r>
            <a:r>
              <a:rPr lang="en-US" altLang="zh-CN" sz="2400" b="1" dirty="0" smtClean="0">
                <a:solidFill>
                  <a:srgbClr val="FF0000"/>
                </a:solidFill>
                <a:latin typeface="Arial" charset="0"/>
              </a:rPr>
              <a:t>(</a:t>
            </a:r>
            <a:r>
              <a:rPr lang="zh-CN" altLang="en-US" sz="2400" b="1" dirty="0" smtClean="0">
                <a:solidFill>
                  <a:srgbClr val="FF0000"/>
                </a:solidFill>
                <a:latin typeface="Arial" charset="0"/>
              </a:rPr>
              <a:t>？</a:t>
            </a:r>
            <a:r>
              <a:rPr lang="en-US" altLang="zh-CN" sz="2400" b="1" dirty="0" smtClean="0">
                <a:solidFill>
                  <a:srgbClr val="FF0000"/>
                </a:solidFill>
                <a:latin typeface="Arial" charset="0"/>
              </a:rPr>
              <a:t>)</a:t>
            </a:r>
            <a:r>
              <a:rPr lang="zh-CN" altLang="en-US" sz="2400" b="1" dirty="0" smtClean="0">
                <a:solidFill>
                  <a:srgbClr val="000000"/>
                </a:solidFill>
                <a:latin typeface="Arial" charset="0"/>
              </a:rPr>
              <a:t>。</a:t>
            </a:r>
            <a:r>
              <a:rPr lang="zh-CN" altLang="en-US" sz="2000" b="1" dirty="0">
                <a:solidFill>
                  <a:srgbClr val="000000"/>
                </a:solidFill>
                <a:latin typeface="Arial" charset="0"/>
              </a:rPr>
              <a:t>（用来将此单元保留，存放结果）</a:t>
            </a:r>
            <a:endParaRPr lang="zh-CN" altLang="en-US" sz="2000" b="1" dirty="0">
              <a:solidFill>
                <a:srgbClr val="1D528D"/>
              </a:solidFill>
              <a:latin typeface="Arial" charset="0"/>
            </a:endParaRPr>
          </a:p>
        </p:txBody>
      </p:sp>
      <p:sp>
        <p:nvSpPr>
          <p:cNvPr id="9" name="Rectangle 11"/>
          <p:cNvSpPr>
            <a:spLocks noChangeArrowheads="1"/>
          </p:cNvSpPr>
          <p:nvPr/>
        </p:nvSpPr>
        <p:spPr bwMode="auto">
          <a:xfrm>
            <a:off x="700761" y="4856384"/>
            <a:ext cx="50586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000" b="1" dirty="0">
                <a:solidFill>
                  <a:srgbClr val="339933"/>
                </a:solidFill>
                <a:latin typeface="Arial" charset="0"/>
              </a:rPr>
              <a:t>●</a:t>
            </a:r>
            <a:r>
              <a:rPr lang="zh-CN" altLang="en-US" sz="2400" b="1" dirty="0">
                <a:solidFill>
                  <a:srgbClr val="000000"/>
                </a:solidFill>
                <a:latin typeface="Arial" charset="0"/>
              </a:rPr>
              <a:t>重复方式。其格式为：</a:t>
            </a:r>
          </a:p>
          <a:p>
            <a:pPr fontAlgn="base">
              <a:spcBef>
                <a:spcPct val="0"/>
              </a:spcBef>
              <a:spcAft>
                <a:spcPct val="0"/>
              </a:spcAft>
            </a:pPr>
            <a:r>
              <a:rPr lang="zh-CN" altLang="en-US" sz="2400" b="1" dirty="0">
                <a:solidFill>
                  <a:srgbClr val="000000"/>
                </a:solidFill>
                <a:latin typeface="Arial" charset="0"/>
              </a:rPr>
              <a:t>              </a:t>
            </a:r>
            <a:r>
              <a:rPr lang="zh-CN" altLang="en-US" sz="2400" b="1" dirty="0">
                <a:solidFill>
                  <a:srgbClr val="1D528D"/>
                </a:solidFill>
                <a:latin typeface="Arial" charset="0"/>
              </a:rPr>
              <a:t>重复次数  </a:t>
            </a:r>
            <a:r>
              <a:rPr lang="en-US" altLang="zh-CN" sz="2400" b="1" dirty="0">
                <a:solidFill>
                  <a:srgbClr val="1D528D"/>
                </a:solidFill>
                <a:latin typeface="Arial" charset="0"/>
              </a:rPr>
              <a:t>DUP </a:t>
            </a:r>
            <a:r>
              <a:rPr lang="zh-CN" altLang="en-US" sz="2400" b="1" dirty="0">
                <a:solidFill>
                  <a:srgbClr val="1D528D"/>
                </a:solidFill>
                <a:latin typeface="Arial" charset="0"/>
              </a:rPr>
              <a:t>（表达式）</a:t>
            </a:r>
          </a:p>
        </p:txBody>
      </p:sp>
      <p:sp>
        <p:nvSpPr>
          <p:cNvPr id="10" name="矩形 9"/>
          <p:cNvSpPr/>
          <p:nvPr/>
        </p:nvSpPr>
        <p:spPr>
          <a:xfrm>
            <a:off x="1890102" y="2276872"/>
            <a:ext cx="4491614" cy="461665"/>
          </a:xfrm>
          <a:prstGeom prst="rect">
            <a:avLst/>
          </a:prstGeom>
        </p:spPr>
        <p:txBody>
          <a:bodyPr wrap="none">
            <a:spAutoFit/>
          </a:bodyPr>
          <a:lstStyle/>
          <a:p>
            <a:pPr fontAlgn="base">
              <a:spcBef>
                <a:spcPct val="0"/>
              </a:spcBef>
              <a:spcAft>
                <a:spcPct val="0"/>
              </a:spcAft>
            </a:pPr>
            <a:r>
              <a:rPr lang="en-US" altLang="zh-CN" sz="2400" b="1" dirty="0">
                <a:solidFill>
                  <a:srgbClr val="FF0000"/>
                </a:solidFill>
                <a:latin typeface="Arial" charset="0"/>
              </a:rPr>
              <a:t>DATA  </a:t>
            </a:r>
            <a:r>
              <a:rPr lang="en-US" altLang="zh-CN" sz="2400" b="1" dirty="0">
                <a:solidFill>
                  <a:srgbClr val="009999"/>
                </a:solidFill>
                <a:latin typeface="Arial" charset="0"/>
              </a:rPr>
              <a:t>DB</a:t>
            </a:r>
            <a:r>
              <a:rPr lang="en-US" altLang="zh-CN" sz="2400" b="1" dirty="0">
                <a:solidFill>
                  <a:srgbClr val="FF0000"/>
                </a:solidFill>
                <a:latin typeface="Arial" charset="0"/>
              </a:rPr>
              <a:t> </a:t>
            </a:r>
            <a:r>
              <a:rPr lang="en-US" altLang="zh-CN" sz="2400" b="1" dirty="0">
                <a:solidFill>
                  <a:srgbClr val="1D528D"/>
                </a:solidFill>
                <a:latin typeface="Arial" charset="0"/>
              </a:rPr>
              <a:t>20H, 30H, 11H, 0AH</a:t>
            </a:r>
            <a:endParaRPr lang="zh-CN" altLang="en-US" sz="2400" dirty="0">
              <a:solidFill>
                <a:srgbClr val="1D528D"/>
              </a:solidFill>
              <a:latin typeface="Arial" charset="0"/>
            </a:endParaRPr>
          </a:p>
        </p:txBody>
      </p:sp>
      <p:sp>
        <p:nvSpPr>
          <p:cNvPr id="11" name="矩形 10"/>
          <p:cNvSpPr/>
          <p:nvPr/>
        </p:nvSpPr>
        <p:spPr>
          <a:xfrm>
            <a:off x="1890102" y="3140968"/>
            <a:ext cx="3545994" cy="830997"/>
          </a:xfrm>
          <a:prstGeom prst="rect">
            <a:avLst/>
          </a:prstGeom>
        </p:spPr>
        <p:txBody>
          <a:bodyPr wrap="square">
            <a:spAutoFit/>
          </a:bodyPr>
          <a:lstStyle/>
          <a:p>
            <a:pPr fontAlgn="base">
              <a:spcBef>
                <a:spcPct val="0"/>
              </a:spcBef>
              <a:spcAft>
                <a:spcPct val="0"/>
              </a:spcAft>
            </a:pPr>
            <a:r>
              <a:rPr lang="en-US" altLang="zh-CN" sz="2400" b="1" dirty="0" smtClean="0">
                <a:solidFill>
                  <a:srgbClr val="FF0000"/>
                </a:solidFill>
                <a:latin typeface="Arial" charset="0"/>
              </a:rPr>
              <a:t>DATA1  </a:t>
            </a:r>
            <a:r>
              <a:rPr lang="en-US" altLang="zh-CN" sz="2400" b="1" dirty="0">
                <a:solidFill>
                  <a:srgbClr val="009999"/>
                </a:solidFill>
                <a:latin typeface="Arial" charset="0"/>
              </a:rPr>
              <a:t>DB</a:t>
            </a:r>
            <a:r>
              <a:rPr lang="en-US" altLang="zh-CN" sz="2400" b="1" dirty="0">
                <a:solidFill>
                  <a:srgbClr val="FF0000"/>
                </a:solidFill>
                <a:latin typeface="Arial" charset="0"/>
              </a:rPr>
              <a:t> </a:t>
            </a:r>
            <a:r>
              <a:rPr lang="zh-CN" altLang="en-US" sz="2400" b="1" dirty="0" smtClean="0">
                <a:solidFill>
                  <a:srgbClr val="FF0000"/>
                </a:solidFill>
                <a:latin typeface="Arial" charset="0"/>
              </a:rPr>
              <a:t>‘</a:t>
            </a:r>
            <a:r>
              <a:rPr lang="en-US" altLang="zh-CN" sz="2400" b="1" dirty="0" smtClean="0">
                <a:solidFill>
                  <a:srgbClr val="FF0000"/>
                </a:solidFill>
                <a:latin typeface="Arial" charset="0"/>
              </a:rPr>
              <a:t>0123</a:t>
            </a:r>
            <a:r>
              <a:rPr lang="zh-CN" altLang="en-US" sz="2400" b="1" dirty="0" smtClean="0">
                <a:solidFill>
                  <a:srgbClr val="FF0000"/>
                </a:solidFill>
                <a:latin typeface="Arial" charset="0"/>
              </a:rPr>
              <a:t>’</a:t>
            </a:r>
            <a:endParaRPr lang="en-US" altLang="zh-CN" sz="2400" b="1" dirty="0" smtClean="0">
              <a:solidFill>
                <a:srgbClr val="FF0000"/>
              </a:solidFill>
              <a:latin typeface="Arial" charset="0"/>
            </a:endParaRPr>
          </a:p>
          <a:p>
            <a:pPr fontAlgn="base">
              <a:spcBef>
                <a:spcPct val="0"/>
              </a:spcBef>
              <a:spcAft>
                <a:spcPct val="0"/>
              </a:spcAft>
            </a:pPr>
            <a:r>
              <a:rPr lang="en-US" altLang="zh-CN" sz="2400" b="1" dirty="0" smtClean="0">
                <a:solidFill>
                  <a:srgbClr val="FF0000"/>
                </a:solidFill>
                <a:latin typeface="Arial" charset="0"/>
              </a:rPr>
              <a:t>DATA2 </a:t>
            </a:r>
            <a:r>
              <a:rPr lang="en-US" altLang="zh-CN" sz="2400" dirty="0" smtClean="0">
                <a:solidFill>
                  <a:srgbClr val="1D528D"/>
                </a:solidFill>
                <a:latin typeface="Arial" charset="0"/>
              </a:rPr>
              <a:t> </a:t>
            </a:r>
            <a:r>
              <a:rPr lang="en-US" altLang="zh-CN" sz="2400" b="1" dirty="0">
                <a:solidFill>
                  <a:srgbClr val="009999"/>
                </a:solidFill>
                <a:latin typeface="Arial" charset="0"/>
              </a:rPr>
              <a:t>DW</a:t>
            </a:r>
            <a:r>
              <a:rPr lang="en-US" altLang="zh-CN" sz="2400" dirty="0" smtClean="0">
                <a:solidFill>
                  <a:srgbClr val="1D528D"/>
                </a:solidFill>
                <a:latin typeface="Arial" charset="0"/>
              </a:rPr>
              <a:t>  ‘AB’, ‘C’, ‘D’</a:t>
            </a:r>
            <a:endParaRPr lang="zh-CN" altLang="en-US" sz="2400" dirty="0">
              <a:solidFill>
                <a:srgbClr val="1D528D"/>
              </a:solidFill>
              <a:latin typeface="Arial" charset="0"/>
            </a:endParaRPr>
          </a:p>
        </p:txBody>
      </p:sp>
      <p:sp>
        <p:nvSpPr>
          <p:cNvPr id="12" name="矩形 11"/>
          <p:cNvSpPr/>
          <p:nvPr/>
        </p:nvSpPr>
        <p:spPr>
          <a:xfrm>
            <a:off x="1892597" y="4394720"/>
            <a:ext cx="2291846" cy="461665"/>
          </a:xfrm>
          <a:prstGeom prst="rect">
            <a:avLst/>
          </a:prstGeom>
        </p:spPr>
        <p:txBody>
          <a:bodyPr wrap="none">
            <a:spAutoFit/>
          </a:bodyPr>
          <a:lstStyle/>
          <a:p>
            <a:pPr fontAlgn="base">
              <a:spcBef>
                <a:spcPct val="0"/>
              </a:spcBef>
              <a:spcAft>
                <a:spcPct val="0"/>
              </a:spcAft>
            </a:pPr>
            <a:r>
              <a:rPr lang="en-US" altLang="zh-CN" sz="2400" b="1" dirty="0" smtClean="0">
                <a:solidFill>
                  <a:srgbClr val="FF0000"/>
                </a:solidFill>
                <a:latin typeface="Arial" charset="0"/>
              </a:rPr>
              <a:t>DATA3  </a:t>
            </a:r>
            <a:r>
              <a:rPr lang="en-US" altLang="zh-CN" sz="2400" b="1" dirty="0" smtClean="0">
                <a:solidFill>
                  <a:srgbClr val="009999"/>
                </a:solidFill>
                <a:latin typeface="Arial" charset="0"/>
              </a:rPr>
              <a:t>DW</a:t>
            </a:r>
            <a:r>
              <a:rPr lang="en-US" altLang="zh-CN" sz="2400" b="1" dirty="0" smtClean="0">
                <a:solidFill>
                  <a:srgbClr val="FF0000"/>
                </a:solidFill>
                <a:latin typeface="Arial" charset="0"/>
              </a:rPr>
              <a:t>   ?</a:t>
            </a:r>
            <a:endParaRPr lang="en-US" altLang="zh-CN" sz="2400" b="1" dirty="0">
              <a:solidFill>
                <a:srgbClr val="FF0000"/>
              </a:solidFill>
              <a:latin typeface="Arial" charset="0"/>
            </a:endParaRPr>
          </a:p>
        </p:txBody>
      </p:sp>
      <p:sp>
        <p:nvSpPr>
          <p:cNvPr id="13" name="圆角矩形标注 12"/>
          <p:cNvSpPr/>
          <p:nvPr/>
        </p:nvSpPr>
        <p:spPr>
          <a:xfrm>
            <a:off x="4932040" y="4376537"/>
            <a:ext cx="3888432" cy="479848"/>
          </a:xfrm>
          <a:prstGeom prst="wedgeRoundRectCallout">
            <a:avLst>
              <a:gd name="adj1" fmla="val -70135"/>
              <a:gd name="adj2" fmla="val 1375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a:solidFill>
                  <a:srgbClr val="FF0000"/>
                </a:solidFill>
              </a:rPr>
              <a:t>一</a:t>
            </a:r>
            <a:r>
              <a:rPr lang="zh-CN" altLang="en-US" b="1" dirty="0" smtClean="0">
                <a:solidFill>
                  <a:srgbClr val="FF0000"/>
                </a:solidFill>
              </a:rPr>
              <a:t>个字的 预留单位，内容未知</a:t>
            </a:r>
            <a:endParaRPr lang="zh-CN" altLang="en-US" b="1" dirty="0">
              <a:solidFill>
                <a:srgbClr val="FF0000"/>
              </a:solidFill>
            </a:endParaRPr>
          </a:p>
        </p:txBody>
      </p:sp>
      <p:sp>
        <p:nvSpPr>
          <p:cNvPr id="14" name="矩形 13"/>
          <p:cNvSpPr/>
          <p:nvPr/>
        </p:nvSpPr>
        <p:spPr>
          <a:xfrm>
            <a:off x="2003117" y="5589240"/>
            <a:ext cx="3337004" cy="461665"/>
          </a:xfrm>
          <a:prstGeom prst="rect">
            <a:avLst/>
          </a:prstGeom>
        </p:spPr>
        <p:txBody>
          <a:bodyPr wrap="none">
            <a:spAutoFit/>
          </a:bodyPr>
          <a:lstStyle/>
          <a:p>
            <a:pPr fontAlgn="base">
              <a:spcBef>
                <a:spcPct val="0"/>
              </a:spcBef>
              <a:spcAft>
                <a:spcPct val="0"/>
              </a:spcAft>
            </a:pPr>
            <a:r>
              <a:rPr lang="en-US" altLang="zh-CN" sz="2400" b="1" dirty="0" smtClean="0">
                <a:solidFill>
                  <a:srgbClr val="FF0000"/>
                </a:solidFill>
                <a:latin typeface="Arial" charset="0"/>
              </a:rPr>
              <a:t>DATA4  </a:t>
            </a:r>
            <a:r>
              <a:rPr lang="en-US" altLang="zh-CN" sz="2400" b="1" dirty="0" smtClean="0">
                <a:solidFill>
                  <a:srgbClr val="009999"/>
                </a:solidFill>
                <a:latin typeface="Arial" charset="0"/>
              </a:rPr>
              <a:t>DB</a:t>
            </a:r>
            <a:r>
              <a:rPr lang="en-US" altLang="zh-CN" sz="2400" b="1" dirty="0" smtClean="0">
                <a:solidFill>
                  <a:srgbClr val="FF0000"/>
                </a:solidFill>
                <a:latin typeface="Arial" charset="0"/>
              </a:rPr>
              <a:t>  3  DUP(?)</a:t>
            </a:r>
            <a:endParaRPr lang="en-US" altLang="zh-CN" sz="2400" b="1" dirty="0">
              <a:solidFill>
                <a:srgbClr val="FF0000"/>
              </a:solidFill>
              <a:latin typeface="Arial" charset="0"/>
            </a:endParaRPr>
          </a:p>
        </p:txBody>
      </p:sp>
      <p:sp>
        <p:nvSpPr>
          <p:cNvPr id="15" name="圆角矩形标注 14"/>
          <p:cNvSpPr/>
          <p:nvPr/>
        </p:nvSpPr>
        <p:spPr>
          <a:xfrm>
            <a:off x="5084440" y="6051755"/>
            <a:ext cx="3888432" cy="479848"/>
          </a:xfrm>
          <a:prstGeom prst="wedgeRoundRectCallout">
            <a:avLst>
              <a:gd name="adj1" fmla="val -75603"/>
              <a:gd name="adj2" fmla="val -5050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b="1" dirty="0" smtClean="0">
                <a:solidFill>
                  <a:srgbClr val="FF0000"/>
                </a:solidFill>
              </a:rPr>
              <a:t>3</a:t>
            </a:r>
            <a:r>
              <a:rPr lang="zh-CN" altLang="en-US" b="1" dirty="0" smtClean="0">
                <a:solidFill>
                  <a:srgbClr val="FF0000"/>
                </a:solidFill>
              </a:rPr>
              <a:t>个字</a:t>
            </a:r>
            <a:r>
              <a:rPr lang="zh-CN" altLang="en-US" b="1" dirty="0">
                <a:solidFill>
                  <a:srgbClr val="FF0000"/>
                </a:solidFill>
              </a:rPr>
              <a:t>节</a:t>
            </a:r>
            <a:r>
              <a:rPr lang="zh-CN" altLang="en-US" b="1" dirty="0" smtClean="0">
                <a:solidFill>
                  <a:srgbClr val="FF0000"/>
                </a:solidFill>
              </a:rPr>
              <a:t>的 预留单位，内容未知</a:t>
            </a:r>
            <a:endParaRPr lang="zh-CN" altLang="en-US" b="1" dirty="0">
              <a:solidFill>
                <a:srgbClr val="FF0000"/>
              </a:solidFill>
            </a:endParaRPr>
          </a:p>
        </p:txBody>
      </p:sp>
    </p:spTree>
    <p:extLst>
      <p:ext uri="{BB962C8B-B14F-4D97-AF65-F5344CB8AC3E}">
        <p14:creationId xmlns:p14="http://schemas.microsoft.com/office/powerpoint/2010/main" val="2390755782"/>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27088" y="1512193"/>
            <a:ext cx="7772400" cy="6237287"/>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000" dirty="0" smtClean="0">
                <a:solidFill>
                  <a:srgbClr val="000000"/>
                </a:solidFill>
                <a:latin typeface="楷体_GB2312" pitchFamily="49" charset="-122"/>
                <a:ea typeface="楷体_GB2312" pitchFamily="49" charset="-122"/>
              </a:rPr>
              <a:t>例</a:t>
            </a:r>
            <a:r>
              <a:rPr lang="en-US" altLang="zh-CN" sz="2000" dirty="0" smtClean="0">
                <a:solidFill>
                  <a:srgbClr val="000000"/>
                </a:solidFill>
                <a:latin typeface="楷体_GB2312" pitchFamily="49" charset="-122"/>
                <a:ea typeface="楷体_GB2312" pitchFamily="49" charset="-122"/>
              </a:rPr>
              <a:t>3.44  </a:t>
            </a:r>
            <a:r>
              <a:rPr lang="zh-CN" altLang="en-US" sz="2000" dirty="0" smtClean="0">
                <a:solidFill>
                  <a:srgbClr val="000000"/>
                </a:solidFill>
                <a:latin typeface="楷体_GB2312" pitchFamily="49" charset="-122"/>
                <a:ea typeface="楷体_GB2312" pitchFamily="49" charset="-122"/>
              </a:rPr>
              <a:t>编写宏指令实现计算           的值。</a:t>
            </a:r>
          </a:p>
          <a:p>
            <a:pPr>
              <a:lnSpc>
                <a:spcPct val="80000"/>
              </a:lnSpc>
              <a:buFont typeface="Wingdings" pitchFamily="2" charset="2"/>
              <a:buNone/>
            </a:pPr>
            <a:r>
              <a:rPr lang="zh-CN" altLang="en-US" sz="2000" dirty="0" smtClean="0">
                <a:solidFill>
                  <a:srgbClr val="000000"/>
                </a:solidFill>
                <a:latin typeface="楷体_GB2312" pitchFamily="49" charset="-122"/>
                <a:ea typeface="楷体_GB2312" pitchFamily="49" charset="-122"/>
              </a:rPr>
              <a:t>解：设</a:t>
            </a:r>
            <a:r>
              <a:rPr lang="en-US" altLang="zh-CN" sz="2000" dirty="0" smtClean="0">
                <a:solidFill>
                  <a:srgbClr val="000000"/>
                </a:solidFill>
                <a:latin typeface="楷体_GB2312" pitchFamily="49" charset="-122"/>
                <a:ea typeface="楷体_GB2312" pitchFamily="49" charset="-122"/>
              </a:rPr>
              <a:t>x</a:t>
            </a:r>
            <a:r>
              <a:rPr lang="zh-CN" altLang="en-US" sz="2000" dirty="0" smtClean="0">
                <a:solidFill>
                  <a:srgbClr val="000000"/>
                </a:solidFill>
                <a:latin typeface="楷体_GB2312" pitchFamily="49" charset="-122"/>
                <a:ea typeface="楷体_GB2312" pitchFamily="49" charset="-122"/>
              </a:rPr>
              <a:t>为字型变量，则         的值会超出一个字的值，因此，采用（</a:t>
            </a:r>
            <a:r>
              <a:rPr lang="en-US" altLang="zh-CN" sz="2000" dirty="0" smtClean="0">
                <a:solidFill>
                  <a:srgbClr val="000000"/>
                </a:solidFill>
                <a:latin typeface="楷体_GB2312" pitchFamily="49" charset="-122"/>
                <a:ea typeface="楷体_GB2312" pitchFamily="49" charset="-122"/>
              </a:rPr>
              <a:t>DX</a:t>
            </a:r>
            <a:r>
              <a:rPr lang="zh-CN" altLang="en-US" sz="2000" dirty="0" smtClean="0">
                <a:solidFill>
                  <a:srgbClr val="000000"/>
                </a:solidFill>
                <a:latin typeface="楷体_GB2312" pitchFamily="49" charset="-122"/>
                <a:ea typeface="楷体_GB2312" pitchFamily="49" charset="-122"/>
              </a:rPr>
              <a:t>：</a:t>
            </a:r>
            <a:r>
              <a:rPr lang="en-US" altLang="zh-CN" sz="2000" dirty="0" smtClean="0">
                <a:solidFill>
                  <a:srgbClr val="000000"/>
                </a:solidFill>
                <a:latin typeface="楷体_GB2312" pitchFamily="49" charset="-122"/>
                <a:ea typeface="楷体_GB2312" pitchFamily="49" charset="-122"/>
              </a:rPr>
              <a:t>AX</a:t>
            </a:r>
            <a:r>
              <a:rPr lang="zh-CN" altLang="en-US" sz="2000" dirty="0" smtClean="0">
                <a:solidFill>
                  <a:srgbClr val="000000"/>
                </a:solidFill>
                <a:latin typeface="楷体_GB2312" pitchFamily="49" charset="-122"/>
                <a:ea typeface="楷体_GB2312" pitchFamily="49" charset="-122"/>
              </a:rPr>
              <a:t>）表示相乘的结果。宏指令</a:t>
            </a:r>
            <a:r>
              <a:rPr lang="en-US" altLang="zh-CN" sz="2000" dirty="0" smtClean="0">
                <a:solidFill>
                  <a:srgbClr val="000000"/>
                </a:solidFill>
                <a:latin typeface="楷体_GB2312" pitchFamily="49" charset="-122"/>
                <a:ea typeface="楷体_GB2312" pitchFamily="49" charset="-122"/>
              </a:rPr>
              <a:t>MULPX</a:t>
            </a:r>
            <a:r>
              <a:rPr lang="zh-CN" altLang="en-US" sz="2000" dirty="0" smtClean="0">
                <a:solidFill>
                  <a:srgbClr val="000000"/>
                </a:solidFill>
                <a:latin typeface="楷体_GB2312" pitchFamily="49" charset="-122"/>
                <a:ea typeface="楷体_GB2312" pitchFamily="49" charset="-122"/>
              </a:rPr>
              <a:t>定义为：</a:t>
            </a:r>
          </a:p>
          <a:p>
            <a:pPr>
              <a:lnSpc>
                <a:spcPct val="80000"/>
              </a:lnSpc>
              <a:buFont typeface="Wingdings" pitchFamily="2" charset="2"/>
              <a:buNone/>
            </a:pPr>
            <a:r>
              <a:rPr lang="zh-CN" altLang="en-US" sz="2000" dirty="0" smtClean="0">
                <a:solidFill>
                  <a:srgbClr val="000000"/>
                </a:solidFill>
                <a:latin typeface="楷体_GB2312" pitchFamily="49" charset="-122"/>
                <a:ea typeface="楷体_GB2312" pitchFamily="49" charset="-122"/>
              </a:rPr>
              <a:t>  </a:t>
            </a:r>
            <a:r>
              <a:rPr lang="en-US" altLang="zh-CN" sz="2000" dirty="0" smtClean="0">
                <a:solidFill>
                  <a:srgbClr val="0000FF"/>
                </a:solidFill>
                <a:latin typeface="楷体_GB2312" pitchFamily="49" charset="-122"/>
                <a:ea typeface="楷体_GB2312" pitchFamily="49" charset="-122"/>
              </a:rPr>
              <a:t>MULPX	MACRO  N, X</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a:t>
            </a:r>
            <a:r>
              <a:rPr lang="en-US" altLang="zh-CN" sz="2000" dirty="0" smtClean="0">
                <a:solidFill>
                  <a:srgbClr val="FF0000"/>
                </a:solidFill>
                <a:latin typeface="楷体_GB2312" pitchFamily="49" charset="-122"/>
                <a:ea typeface="楷体_GB2312" pitchFamily="49" charset="-122"/>
              </a:rPr>
              <a:t>LOCAL  L1, L2</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XOR DX, DX</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MOV AX, X</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MOV CX, N</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JCXZ  L2</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L1:</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ADD AX, AX</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ADDC DX, DX</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LOOP  L1</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L2:</a:t>
            </a:r>
          </a:p>
          <a:p>
            <a:pPr>
              <a:lnSpc>
                <a:spcPct val="80000"/>
              </a:lnSpc>
              <a:buFont typeface="Wingdings" pitchFamily="2" charset="2"/>
              <a:buNone/>
            </a:pPr>
            <a:r>
              <a:rPr lang="en-US" altLang="zh-CN" sz="2000" dirty="0" smtClean="0">
                <a:solidFill>
                  <a:srgbClr val="0000FF"/>
                </a:solidFill>
                <a:latin typeface="楷体_GB2312" pitchFamily="49" charset="-122"/>
                <a:ea typeface="楷体_GB2312" pitchFamily="49" charset="-122"/>
              </a:rPr>
              <a:t>			ENDM</a:t>
            </a:r>
          </a:p>
        </p:txBody>
      </p:sp>
      <p:graphicFrame>
        <p:nvGraphicFramePr>
          <p:cNvPr id="4" name="对象 3"/>
          <p:cNvGraphicFramePr>
            <a:graphicFrameLocks noChangeAspect="1"/>
          </p:cNvGraphicFramePr>
          <p:nvPr>
            <p:extLst>
              <p:ext uri="{D42A27DB-BD31-4B8C-83A1-F6EECF244321}">
                <p14:modId xmlns:p14="http://schemas.microsoft.com/office/powerpoint/2010/main" val="180060253"/>
              </p:ext>
            </p:extLst>
          </p:nvPr>
        </p:nvGraphicFramePr>
        <p:xfrm>
          <a:off x="4355976" y="1266924"/>
          <a:ext cx="1008063" cy="490537"/>
        </p:xfrm>
        <a:graphic>
          <a:graphicData uri="http://schemas.openxmlformats.org/presentationml/2006/ole">
            <mc:AlternateContent xmlns:mc="http://schemas.openxmlformats.org/markup-compatibility/2006">
              <mc:Choice xmlns:v="urn:schemas-microsoft-com:vml" Requires="v">
                <p:oleObj spid="_x0000_s20484" name="公式" r:id="rId4" imgW="406048" imgH="203024" progId="Equation.3">
                  <p:embed/>
                </p:oleObj>
              </mc:Choice>
              <mc:Fallback>
                <p:oleObj name="公式" r:id="rId4" imgW="406048"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1266924"/>
                        <a:ext cx="10080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20368769"/>
              </p:ext>
            </p:extLst>
          </p:nvPr>
        </p:nvGraphicFramePr>
        <p:xfrm>
          <a:off x="3736976" y="1700808"/>
          <a:ext cx="976312" cy="490537"/>
        </p:xfrm>
        <a:graphic>
          <a:graphicData uri="http://schemas.openxmlformats.org/presentationml/2006/ole">
            <mc:AlternateContent xmlns:mc="http://schemas.openxmlformats.org/markup-compatibility/2006">
              <mc:Choice xmlns:v="urn:schemas-microsoft-com:vml" Requires="v">
                <p:oleObj spid="_x0000_s20485" name="Equation" r:id="rId6" imgW="393480" imgH="203040" progId="Equation.DSMT4">
                  <p:embed/>
                </p:oleObj>
              </mc:Choice>
              <mc:Fallback>
                <p:oleObj name="Equation" r:id="rId6" imgW="39348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6976" y="1700808"/>
                        <a:ext cx="9763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
          <p:cNvSpPr txBox="1">
            <a:spLocks noChangeArrowheads="1"/>
          </p:cNvSpPr>
          <p:nvPr/>
        </p:nvSpPr>
        <p:spPr bwMode="auto">
          <a:xfrm>
            <a:off x="4572000" y="5373216"/>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3461767366"/>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dirty="0" smtClean="0">
                <a:solidFill>
                  <a:srgbClr val="000000"/>
                </a:solidFill>
                <a:latin typeface="楷体_GB2312" pitchFamily="49" charset="-122"/>
                <a:ea typeface="楷体_GB2312" pitchFamily="49" charset="-122"/>
              </a:rPr>
              <a:t>这样，当要计算                的值时，有程序（设变量</a:t>
            </a:r>
            <a:r>
              <a:rPr lang="en-US" altLang="zh-CN" dirty="0" smtClean="0">
                <a:solidFill>
                  <a:srgbClr val="000000"/>
                </a:solidFill>
                <a:latin typeface="楷体_GB2312" pitchFamily="49" charset="-122"/>
                <a:ea typeface="楷体_GB2312" pitchFamily="49" charset="-122"/>
              </a:rPr>
              <a:t>z</a:t>
            </a:r>
            <a:r>
              <a:rPr lang="zh-CN" altLang="en-US" dirty="0" smtClean="0">
                <a:solidFill>
                  <a:srgbClr val="000000"/>
                </a:solidFill>
                <a:latin typeface="楷体_GB2312" pitchFamily="49" charset="-122"/>
                <a:ea typeface="楷体_GB2312" pitchFamily="49" charset="-122"/>
              </a:rPr>
              <a:t>为双字类型）：</a:t>
            </a:r>
          </a:p>
          <a:p>
            <a:pPr>
              <a:buFont typeface="Wingdings" pitchFamily="2" charset="2"/>
              <a:buNone/>
            </a:pPr>
            <a:r>
              <a:rPr lang="zh-CN" altLang="en-US" dirty="0" smtClean="0">
                <a:solidFill>
                  <a:srgbClr val="000000"/>
                </a:solidFill>
                <a:latin typeface="楷体_GB2312" pitchFamily="49" charset="-122"/>
                <a:ea typeface="楷体_GB2312" pitchFamily="49" charset="-122"/>
              </a:rPr>
              <a:t>	</a:t>
            </a:r>
            <a:r>
              <a:rPr lang="en-US" altLang="zh-CN" dirty="0" smtClean="0">
                <a:solidFill>
                  <a:srgbClr val="0000FF"/>
                </a:solidFill>
                <a:latin typeface="楷体_GB2312" pitchFamily="49" charset="-122"/>
                <a:ea typeface="楷体_GB2312" pitchFamily="49" charset="-122"/>
              </a:rPr>
              <a:t>MULPX  3</a:t>
            </a:r>
            <a:r>
              <a:rPr lang="zh-CN" altLang="en-US" dirty="0" smtClean="0">
                <a:solidFill>
                  <a:srgbClr val="0000FF"/>
                </a:solidFill>
                <a:latin typeface="楷体_GB2312" pitchFamily="49" charset="-122"/>
                <a:ea typeface="楷体_GB2312" pitchFamily="49" charset="-122"/>
              </a:rPr>
              <a:t>，</a:t>
            </a:r>
            <a:r>
              <a:rPr lang="en-US" altLang="zh-CN" dirty="0" smtClean="0">
                <a:solidFill>
                  <a:srgbClr val="0000FF"/>
                </a:solidFill>
                <a:latin typeface="楷体_GB2312" pitchFamily="49" charset="-122"/>
                <a:ea typeface="楷体_GB2312" pitchFamily="49" charset="-122"/>
              </a:rPr>
              <a:t>x</a:t>
            </a:r>
          </a:p>
          <a:p>
            <a:pPr>
              <a:buFont typeface="Wingdings" pitchFamily="2" charset="2"/>
              <a:buNone/>
            </a:pPr>
            <a:r>
              <a:rPr lang="en-US" altLang="zh-CN" dirty="0" smtClean="0">
                <a:solidFill>
                  <a:srgbClr val="0000FF"/>
                </a:solidFill>
                <a:latin typeface="楷体_GB2312" pitchFamily="49" charset="-122"/>
                <a:ea typeface="楷体_GB2312" pitchFamily="49" charset="-122"/>
              </a:rPr>
              <a:t>	MOV   WORD PTR z, AX</a:t>
            </a:r>
          </a:p>
          <a:p>
            <a:pPr>
              <a:buFont typeface="Wingdings" pitchFamily="2" charset="2"/>
              <a:buNone/>
            </a:pPr>
            <a:r>
              <a:rPr lang="en-US" altLang="zh-CN" dirty="0" smtClean="0">
                <a:solidFill>
                  <a:srgbClr val="0000FF"/>
                </a:solidFill>
                <a:latin typeface="楷体_GB2312" pitchFamily="49" charset="-122"/>
                <a:ea typeface="楷体_GB2312" pitchFamily="49" charset="-122"/>
              </a:rPr>
              <a:t>	MOV	   WORD PTR z+2, DX</a:t>
            </a:r>
          </a:p>
          <a:p>
            <a:pPr>
              <a:buFont typeface="Wingdings" pitchFamily="2" charset="2"/>
              <a:buNone/>
            </a:pPr>
            <a:r>
              <a:rPr lang="en-US" altLang="zh-CN" dirty="0" smtClean="0">
                <a:solidFill>
                  <a:srgbClr val="0000FF"/>
                </a:solidFill>
                <a:latin typeface="楷体_GB2312" pitchFamily="49" charset="-122"/>
                <a:ea typeface="楷体_GB2312" pitchFamily="49" charset="-122"/>
              </a:rPr>
              <a:t>	MULPX  5</a:t>
            </a:r>
            <a:r>
              <a:rPr lang="zh-CN" altLang="en-US" dirty="0" smtClean="0">
                <a:solidFill>
                  <a:srgbClr val="0000FF"/>
                </a:solidFill>
                <a:latin typeface="楷体_GB2312" pitchFamily="49" charset="-122"/>
                <a:ea typeface="楷体_GB2312" pitchFamily="49" charset="-122"/>
              </a:rPr>
              <a:t>，</a:t>
            </a:r>
            <a:r>
              <a:rPr lang="en-US" altLang="zh-CN" dirty="0" smtClean="0">
                <a:solidFill>
                  <a:srgbClr val="0000FF"/>
                </a:solidFill>
                <a:latin typeface="楷体_GB2312" pitchFamily="49" charset="-122"/>
                <a:ea typeface="楷体_GB2312" pitchFamily="49" charset="-122"/>
              </a:rPr>
              <a:t>y</a:t>
            </a:r>
          </a:p>
          <a:p>
            <a:pPr>
              <a:buFont typeface="Wingdings" pitchFamily="2" charset="2"/>
              <a:buNone/>
            </a:pPr>
            <a:r>
              <a:rPr lang="en-US" altLang="zh-CN" dirty="0" smtClean="0">
                <a:solidFill>
                  <a:srgbClr val="0000FF"/>
                </a:solidFill>
                <a:latin typeface="楷体_GB2312" pitchFamily="49" charset="-122"/>
                <a:ea typeface="楷体_GB2312" pitchFamily="49" charset="-122"/>
              </a:rPr>
              <a:t>	ADD   WORD PTR z, AX</a:t>
            </a:r>
          </a:p>
          <a:p>
            <a:pPr>
              <a:buFont typeface="Wingdings" pitchFamily="2" charset="2"/>
              <a:buNone/>
            </a:pPr>
            <a:r>
              <a:rPr lang="en-US" altLang="zh-CN" dirty="0" smtClean="0">
                <a:solidFill>
                  <a:srgbClr val="0000FF"/>
                </a:solidFill>
                <a:latin typeface="楷体_GB2312" pitchFamily="49" charset="-122"/>
                <a:ea typeface="楷体_GB2312" pitchFamily="49" charset="-122"/>
              </a:rPr>
              <a:t>	ADDC  WORD PTR z+2, DX</a:t>
            </a:r>
          </a:p>
        </p:txBody>
      </p:sp>
      <p:graphicFrame>
        <p:nvGraphicFramePr>
          <p:cNvPr id="4" name="对象 3"/>
          <p:cNvGraphicFramePr>
            <a:graphicFrameLocks noChangeAspect="1"/>
          </p:cNvGraphicFramePr>
          <p:nvPr/>
        </p:nvGraphicFramePr>
        <p:xfrm>
          <a:off x="3492500" y="1916113"/>
          <a:ext cx="2700338" cy="541337"/>
        </p:xfrm>
        <a:graphic>
          <a:graphicData uri="http://schemas.openxmlformats.org/presentationml/2006/ole">
            <mc:AlternateContent xmlns:mc="http://schemas.openxmlformats.org/markup-compatibility/2006">
              <mc:Choice xmlns:v="urn:schemas-microsoft-com:vml" Requires="v">
                <p:oleObj spid="_x0000_s21507" name="公式" r:id="rId4" imgW="1143000" imgH="228600" progId="Equation.3">
                  <p:embed/>
                </p:oleObj>
              </mc:Choice>
              <mc:Fallback>
                <p:oleObj name="公式" r:id="rId4" imgW="11430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1916113"/>
                        <a:ext cx="27003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txBox="1">
            <a:spLocks noChangeArrowheads="1"/>
          </p:cNvSpPr>
          <p:nvPr/>
        </p:nvSpPr>
        <p:spPr bwMode="auto">
          <a:xfrm>
            <a:off x="1979712" y="1196752"/>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28461613"/>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619625"/>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smtClean="0">
                <a:solidFill>
                  <a:srgbClr val="FF0000"/>
                </a:solidFill>
                <a:latin typeface="楷体_GB2312" pitchFamily="49" charset="-122"/>
                <a:ea typeface="楷体_GB2312" pitchFamily="49" charset="-122"/>
              </a:rPr>
              <a:t>四、重复宏</a:t>
            </a:r>
          </a:p>
          <a:p>
            <a:pPr>
              <a:buFont typeface="Wingdings" pitchFamily="2" charset="2"/>
              <a:buNone/>
            </a:pPr>
            <a:r>
              <a:rPr lang="zh-CN" altLang="en-US" smtClean="0">
                <a:solidFill>
                  <a:srgbClr val="000000"/>
                </a:solidFill>
                <a:latin typeface="楷体_GB2312" pitchFamily="49" charset="-122"/>
                <a:ea typeface="楷体_GB2312" pitchFamily="49" charset="-122"/>
              </a:rPr>
              <a:t>重复宏是一种伪指令，它指示汇编程序对指定的一组语句进行重复汇编，其结束语句也是</a:t>
            </a:r>
            <a:r>
              <a:rPr lang="en-US" altLang="zh-CN" smtClean="0">
                <a:solidFill>
                  <a:srgbClr val="000000"/>
                </a:solidFill>
                <a:latin typeface="楷体_GB2312" pitchFamily="49" charset="-122"/>
                <a:ea typeface="楷体_GB2312" pitchFamily="49" charset="-122"/>
              </a:rPr>
              <a:t>ENDM</a:t>
            </a:r>
            <a:r>
              <a:rPr lang="zh-CN" altLang="en-US" smtClean="0">
                <a:solidFill>
                  <a:srgbClr val="000000"/>
                </a:solidFill>
                <a:latin typeface="楷体_GB2312" pitchFamily="49" charset="-122"/>
                <a:ea typeface="楷体_GB2312" pitchFamily="49" charset="-122"/>
              </a:rPr>
              <a:t>。重复宏不一定出现在宏定义中，可以在程序的任意位置，但一旦出现在宏定义中，则必须先结束重复宏，然后再结束宏定义。</a:t>
            </a:r>
          </a:p>
          <a:p>
            <a:pPr>
              <a:buFont typeface="Wingdings" pitchFamily="2" charset="2"/>
              <a:buNone/>
            </a:pPr>
            <a:endParaRPr lang="zh-CN" altLang="en-US" smtClean="0">
              <a:solidFill>
                <a:srgbClr val="000000"/>
              </a:solidFill>
              <a:latin typeface="楷体_GB2312" pitchFamily="49" charset="-122"/>
              <a:ea typeface="楷体_GB2312" pitchFamily="49" charset="-122"/>
            </a:endParaRPr>
          </a:p>
          <a:p>
            <a:pPr>
              <a:buFont typeface="Wingdings" pitchFamily="2" charset="2"/>
              <a:buNone/>
            </a:pPr>
            <a:r>
              <a:rPr lang="zh-CN" altLang="en-US" smtClean="0">
                <a:solidFill>
                  <a:srgbClr val="0000FF"/>
                </a:solidFill>
                <a:latin typeface="楷体_GB2312" pitchFamily="49" charset="-122"/>
                <a:ea typeface="楷体_GB2312" pitchFamily="49" charset="-122"/>
              </a:rPr>
              <a:t>重复宏有</a:t>
            </a:r>
            <a:r>
              <a:rPr lang="en-US" altLang="zh-CN" smtClean="0">
                <a:solidFill>
                  <a:srgbClr val="0000FF"/>
                </a:solidFill>
                <a:latin typeface="楷体_GB2312" pitchFamily="49" charset="-122"/>
                <a:ea typeface="楷体_GB2312" pitchFamily="49" charset="-122"/>
              </a:rPr>
              <a:t>3</a:t>
            </a:r>
            <a:r>
              <a:rPr lang="zh-CN" altLang="en-US" smtClean="0">
                <a:solidFill>
                  <a:srgbClr val="0000FF"/>
                </a:solidFill>
                <a:latin typeface="楷体_GB2312" pitchFamily="49" charset="-122"/>
                <a:ea typeface="楷体_GB2312" pitchFamily="49" charset="-122"/>
              </a:rPr>
              <a:t>种格式：</a:t>
            </a:r>
            <a:r>
              <a:rPr lang="en-US" altLang="zh-CN" smtClean="0">
                <a:solidFill>
                  <a:srgbClr val="000000"/>
                </a:solidFill>
                <a:latin typeface="楷体_GB2312" pitchFamily="49" charset="-122"/>
                <a:ea typeface="楷体_GB2312" pitchFamily="49" charset="-122"/>
              </a:rPr>
              <a:t>REPT</a:t>
            </a:r>
            <a:r>
              <a:rPr lang="zh-CN" altLang="en-US" smtClean="0">
                <a:solidFill>
                  <a:srgbClr val="000000"/>
                </a:solidFill>
                <a:latin typeface="楷体_GB2312" pitchFamily="49" charset="-122"/>
                <a:ea typeface="楷体_GB2312" pitchFamily="49" charset="-122"/>
              </a:rPr>
              <a:t>（重复）、</a:t>
            </a:r>
            <a:r>
              <a:rPr lang="en-US" altLang="zh-CN" smtClean="0">
                <a:solidFill>
                  <a:srgbClr val="000000"/>
                </a:solidFill>
                <a:latin typeface="楷体_GB2312" pitchFamily="49" charset="-122"/>
                <a:ea typeface="楷体_GB2312" pitchFamily="49" charset="-122"/>
              </a:rPr>
              <a:t>IRP(</a:t>
            </a:r>
            <a:r>
              <a:rPr lang="zh-CN" altLang="en-US" smtClean="0">
                <a:solidFill>
                  <a:srgbClr val="000000"/>
                </a:solidFill>
                <a:latin typeface="楷体_GB2312" pitchFamily="49" charset="-122"/>
                <a:ea typeface="楷体_GB2312" pitchFamily="49" charset="-122"/>
              </a:rPr>
              <a:t>不定重复</a:t>
            </a:r>
            <a:r>
              <a:rPr lang="en-US" altLang="zh-CN" smtClean="0">
                <a:solidFill>
                  <a:srgbClr val="000000"/>
                </a:solidFill>
                <a:latin typeface="楷体_GB2312" pitchFamily="49" charset="-122"/>
                <a:ea typeface="楷体_GB2312" pitchFamily="49" charset="-122"/>
              </a:rPr>
              <a:t>)</a:t>
            </a:r>
            <a:r>
              <a:rPr lang="zh-CN" altLang="en-US" smtClean="0">
                <a:solidFill>
                  <a:srgbClr val="000000"/>
                </a:solidFill>
                <a:latin typeface="楷体_GB2312" pitchFamily="49" charset="-122"/>
                <a:ea typeface="楷体_GB2312" pitchFamily="49" charset="-122"/>
              </a:rPr>
              <a:t>和</a:t>
            </a:r>
            <a:r>
              <a:rPr lang="en-US" altLang="zh-CN" smtClean="0">
                <a:solidFill>
                  <a:srgbClr val="000000"/>
                </a:solidFill>
                <a:latin typeface="楷体_GB2312" pitchFamily="49" charset="-122"/>
                <a:ea typeface="楷体_GB2312" pitchFamily="49" charset="-122"/>
              </a:rPr>
              <a:t>IRPC(</a:t>
            </a:r>
            <a:r>
              <a:rPr lang="zh-CN" altLang="en-US" smtClean="0">
                <a:solidFill>
                  <a:srgbClr val="000000"/>
                </a:solidFill>
                <a:latin typeface="楷体_GB2312" pitchFamily="49" charset="-122"/>
                <a:ea typeface="楷体_GB2312" pitchFamily="49" charset="-122"/>
              </a:rPr>
              <a:t>不定字符重复</a:t>
            </a:r>
            <a:r>
              <a:rPr lang="en-US" altLang="zh-CN" smtClean="0">
                <a:solidFill>
                  <a:srgbClr val="000000"/>
                </a:solidFill>
                <a:latin typeface="楷体_GB2312" pitchFamily="49" charset="-122"/>
                <a:ea typeface="楷体_GB2312" pitchFamily="49" charset="-122"/>
              </a:rPr>
              <a:t>)</a:t>
            </a:r>
            <a:r>
              <a:rPr lang="zh-CN" altLang="en-US" smtClean="0">
                <a:solidFill>
                  <a:srgbClr val="000000"/>
                </a:solidFill>
                <a:latin typeface="楷体_GB2312" pitchFamily="49" charset="-122"/>
                <a:ea typeface="楷体_GB2312" pitchFamily="49" charset="-122"/>
              </a:rPr>
              <a:t>。</a:t>
            </a:r>
            <a:endParaRPr lang="zh-CN" altLang="en-US" dirty="0" smtClean="0">
              <a:solidFill>
                <a:srgbClr val="000000"/>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2006256" y="1196752"/>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848613256"/>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en-US" altLang="zh-CN" smtClean="0">
                <a:solidFill>
                  <a:srgbClr val="0000FF"/>
                </a:solidFill>
                <a:latin typeface="楷体_GB2312" pitchFamily="49" charset="-122"/>
                <a:ea typeface="楷体_GB2312" pitchFamily="49" charset="-122"/>
              </a:rPr>
              <a:t>1</a:t>
            </a:r>
            <a:r>
              <a:rPr lang="zh-CN" altLang="en-US" smtClean="0">
                <a:solidFill>
                  <a:srgbClr val="0000FF"/>
                </a:solidFill>
                <a:latin typeface="楷体_GB2312" pitchFamily="49" charset="-122"/>
                <a:ea typeface="楷体_GB2312" pitchFamily="49" charset="-122"/>
              </a:rPr>
              <a:t>．重复宏</a:t>
            </a:r>
            <a:r>
              <a:rPr lang="en-US" altLang="zh-CN" smtClean="0">
                <a:solidFill>
                  <a:srgbClr val="0000FF"/>
                </a:solidFill>
                <a:latin typeface="楷体_GB2312" pitchFamily="49" charset="-122"/>
                <a:ea typeface="楷体_GB2312" pitchFamily="49" charset="-122"/>
              </a:rPr>
              <a:t>REPT</a:t>
            </a:r>
          </a:p>
          <a:p>
            <a:pPr>
              <a:buFont typeface="Wingdings" pitchFamily="2" charset="2"/>
              <a:buNone/>
            </a:pPr>
            <a:r>
              <a:rPr lang="zh-CN" altLang="en-US" smtClean="0">
                <a:solidFill>
                  <a:srgbClr val="000000"/>
                </a:solidFill>
                <a:latin typeface="楷体_GB2312" pitchFamily="49" charset="-122"/>
                <a:ea typeface="楷体_GB2312" pitchFamily="49" charset="-122"/>
              </a:rPr>
              <a:t>重复宏</a:t>
            </a:r>
            <a:r>
              <a:rPr lang="en-US" altLang="zh-CN" smtClean="0">
                <a:solidFill>
                  <a:srgbClr val="000000"/>
                </a:solidFill>
                <a:latin typeface="楷体_GB2312" pitchFamily="49" charset="-122"/>
                <a:ea typeface="楷体_GB2312" pitchFamily="49" charset="-122"/>
              </a:rPr>
              <a:t>REPT(Repeat)</a:t>
            </a:r>
            <a:r>
              <a:rPr lang="zh-CN" altLang="en-US" smtClean="0">
                <a:solidFill>
                  <a:srgbClr val="000000"/>
                </a:solidFill>
                <a:latin typeface="楷体_GB2312" pitchFamily="49" charset="-122"/>
                <a:ea typeface="楷体_GB2312" pitchFamily="49" charset="-122"/>
              </a:rPr>
              <a:t>的格式为：</a:t>
            </a:r>
          </a:p>
          <a:p>
            <a:pPr>
              <a:buFont typeface="Wingdings" pitchFamily="2" charset="2"/>
              <a:buNone/>
            </a:pPr>
            <a:r>
              <a:rPr lang="zh-CN" altLang="en-US" smtClean="0">
                <a:solidFill>
                  <a:srgbClr val="000000"/>
                </a:solidFill>
                <a:latin typeface="楷体_GB2312" pitchFamily="49" charset="-122"/>
                <a:ea typeface="楷体_GB2312" pitchFamily="49" charset="-122"/>
              </a:rPr>
              <a:t>    </a:t>
            </a:r>
            <a:r>
              <a:rPr lang="en-US" altLang="zh-CN" smtClean="0">
                <a:solidFill>
                  <a:srgbClr val="0000FF"/>
                </a:solidFill>
                <a:latin typeface="楷体_GB2312" pitchFamily="49" charset="-122"/>
                <a:ea typeface="楷体_GB2312" pitchFamily="49" charset="-122"/>
              </a:rPr>
              <a:t>REPT    &lt;</a:t>
            </a:r>
            <a:r>
              <a:rPr lang="zh-CN" altLang="en-US" smtClean="0">
                <a:solidFill>
                  <a:srgbClr val="0000FF"/>
                </a:solidFill>
                <a:latin typeface="楷体_GB2312" pitchFamily="49" charset="-122"/>
                <a:ea typeface="楷体_GB2312" pitchFamily="49" charset="-122"/>
              </a:rPr>
              <a:t>表达式</a:t>
            </a:r>
            <a:r>
              <a:rPr lang="en-US" altLang="zh-CN" smtClean="0">
                <a:solidFill>
                  <a:srgbClr val="0000FF"/>
                </a:solidFill>
                <a:latin typeface="楷体_GB2312" pitchFamily="49" charset="-122"/>
                <a:ea typeface="楷体_GB2312" pitchFamily="49" charset="-122"/>
              </a:rPr>
              <a:t>&gt;</a:t>
            </a:r>
          </a:p>
          <a:p>
            <a:pPr>
              <a:buFont typeface="Wingdings" pitchFamily="2" charset="2"/>
              <a:buNone/>
            </a:pPr>
            <a:r>
              <a:rPr lang="en-US" altLang="zh-CN" smtClean="0">
                <a:solidFill>
                  <a:srgbClr val="000000"/>
                </a:solidFill>
                <a:latin typeface="楷体_GB2312" pitchFamily="49" charset="-122"/>
                <a:ea typeface="楷体_GB2312" pitchFamily="49" charset="-122"/>
              </a:rPr>
              <a:t>       	</a:t>
            </a:r>
            <a:r>
              <a:rPr lang="zh-CN" altLang="en-US" smtClean="0">
                <a:solidFill>
                  <a:srgbClr val="000000"/>
                </a:solidFill>
                <a:latin typeface="楷体_GB2312" pitchFamily="49" charset="-122"/>
                <a:ea typeface="楷体_GB2312" pitchFamily="49" charset="-122"/>
              </a:rPr>
              <a:t>；由指令和伪指令构成的重复内容</a:t>
            </a:r>
          </a:p>
          <a:p>
            <a:pPr>
              <a:buFont typeface="Wingdings" pitchFamily="2" charset="2"/>
              <a:buNone/>
            </a:pPr>
            <a:r>
              <a:rPr lang="zh-CN" altLang="en-US" smtClean="0">
                <a:solidFill>
                  <a:srgbClr val="000000"/>
                </a:solidFill>
                <a:latin typeface="楷体_GB2312" pitchFamily="49" charset="-122"/>
                <a:ea typeface="楷体_GB2312" pitchFamily="49" charset="-122"/>
              </a:rPr>
              <a:t>    </a:t>
            </a:r>
            <a:r>
              <a:rPr lang="en-US" altLang="zh-CN" smtClean="0">
                <a:solidFill>
                  <a:srgbClr val="0000FF"/>
                </a:solidFill>
                <a:latin typeface="楷体_GB2312" pitchFamily="49" charset="-122"/>
                <a:ea typeface="楷体_GB2312" pitchFamily="49" charset="-122"/>
              </a:rPr>
              <a:t>ENDM</a:t>
            </a:r>
          </a:p>
          <a:p>
            <a:pPr>
              <a:buFont typeface="Wingdings" pitchFamily="2" charset="2"/>
              <a:buNone/>
            </a:pPr>
            <a:r>
              <a:rPr lang="zh-CN" altLang="en-US" smtClean="0">
                <a:solidFill>
                  <a:srgbClr val="000000"/>
                </a:solidFill>
                <a:latin typeface="楷体_GB2312" pitchFamily="49" charset="-122"/>
                <a:ea typeface="楷体_GB2312" pitchFamily="49" charset="-122"/>
              </a:rPr>
              <a:t>根据给定的表达式计算出重复的次数，从而重复指定的程序段。当表达式的值不是整数时，进行取整运算。</a:t>
            </a:r>
            <a:r>
              <a:rPr lang="zh-CN" altLang="en-US" smtClean="0"/>
              <a:t> </a:t>
            </a:r>
            <a:endParaRPr lang="zh-CN" altLang="en-US" dirty="0" smtClean="0"/>
          </a:p>
        </p:txBody>
      </p:sp>
      <p:sp>
        <p:nvSpPr>
          <p:cNvPr id="4" name="Rectangle 2"/>
          <p:cNvSpPr txBox="1">
            <a:spLocks noChangeArrowheads="1"/>
          </p:cNvSpPr>
          <p:nvPr/>
        </p:nvSpPr>
        <p:spPr bwMode="auto">
          <a:xfrm>
            <a:off x="1979712" y="1285618"/>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334584708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4"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80000"/>
              </a:lnSpc>
              <a:buFont typeface="Wingdings" pitchFamily="2" charset="2"/>
              <a:buNone/>
            </a:pPr>
            <a:r>
              <a:rPr lang="zh-CN" altLang="en-US" sz="2000" smtClean="0">
                <a:solidFill>
                  <a:srgbClr val="000000"/>
                </a:solidFill>
                <a:latin typeface="楷体_GB2312" pitchFamily="49" charset="-122"/>
                <a:ea typeface="楷体_GB2312" pitchFamily="49" charset="-122"/>
              </a:rPr>
              <a:t>例</a:t>
            </a:r>
            <a:r>
              <a:rPr lang="en-US" altLang="zh-CN" sz="2000" smtClean="0">
                <a:solidFill>
                  <a:srgbClr val="000000"/>
                </a:solidFill>
                <a:latin typeface="楷体_GB2312" pitchFamily="49" charset="-122"/>
                <a:ea typeface="楷体_GB2312" pitchFamily="49" charset="-122"/>
              </a:rPr>
              <a:t>3.45  </a:t>
            </a:r>
            <a:r>
              <a:rPr lang="zh-CN" altLang="en-US" sz="2000" smtClean="0">
                <a:solidFill>
                  <a:srgbClr val="000000"/>
                </a:solidFill>
                <a:latin typeface="楷体_GB2312" pitchFamily="49" charset="-122"/>
                <a:ea typeface="楷体_GB2312" pitchFamily="49" charset="-122"/>
              </a:rPr>
              <a:t>在数据段中定义字节型变量，其值为随机数，产生的数据满足：</a:t>
            </a:r>
          </a:p>
          <a:p>
            <a:pPr>
              <a:lnSpc>
                <a:spcPct val="80000"/>
              </a:lnSpc>
              <a:buFont typeface="Wingdings" pitchFamily="2" charset="2"/>
              <a:buNone/>
            </a:pPr>
            <a:endParaRPr lang="zh-CN" altLang="en-US" sz="2000" smtClean="0">
              <a:solidFill>
                <a:srgbClr val="000000"/>
              </a:solidFill>
              <a:latin typeface="楷体_GB2312" pitchFamily="49" charset="-122"/>
              <a:ea typeface="楷体_GB2312" pitchFamily="49" charset="-122"/>
            </a:endParaRPr>
          </a:p>
          <a:p>
            <a:pPr>
              <a:lnSpc>
                <a:spcPct val="80000"/>
              </a:lnSpc>
              <a:buFont typeface="Wingdings" pitchFamily="2" charset="2"/>
              <a:buNone/>
            </a:pPr>
            <a:endParaRPr lang="zh-CN" altLang="en-US" sz="2000" smtClean="0">
              <a:solidFill>
                <a:srgbClr val="000000"/>
              </a:solidFill>
              <a:latin typeface="楷体_GB2312" pitchFamily="49" charset="-122"/>
              <a:ea typeface="楷体_GB2312" pitchFamily="49" charset="-122"/>
            </a:endParaRPr>
          </a:p>
          <a:p>
            <a:pPr>
              <a:lnSpc>
                <a:spcPct val="80000"/>
              </a:lnSpc>
              <a:buFont typeface="Wingdings" pitchFamily="2" charset="2"/>
              <a:buNone/>
            </a:pPr>
            <a:r>
              <a:rPr lang="zh-CN" altLang="en-US" sz="2000" smtClean="0">
                <a:solidFill>
                  <a:srgbClr val="000000"/>
                </a:solidFill>
                <a:latin typeface="楷体_GB2312" pitchFamily="49" charset="-122"/>
                <a:ea typeface="楷体_GB2312" pitchFamily="49" charset="-122"/>
              </a:rPr>
              <a:t>                ，初值            。</a:t>
            </a:r>
          </a:p>
          <a:p>
            <a:pPr>
              <a:lnSpc>
                <a:spcPct val="80000"/>
              </a:lnSpc>
              <a:buFont typeface="Wingdings" pitchFamily="2" charset="2"/>
              <a:buNone/>
            </a:pPr>
            <a:r>
              <a:rPr lang="zh-CN" altLang="en-US" sz="2000" smtClean="0">
                <a:solidFill>
                  <a:srgbClr val="000000"/>
                </a:solidFill>
                <a:latin typeface="楷体_GB2312" pitchFamily="49" charset="-122"/>
                <a:ea typeface="楷体_GB2312" pitchFamily="49" charset="-122"/>
              </a:rPr>
              <a:t>解：这是一种产生随机数的简单方法，题目要求产生</a:t>
            </a:r>
            <a:r>
              <a:rPr lang="en-US" altLang="zh-CN" sz="2000" smtClean="0">
                <a:solidFill>
                  <a:srgbClr val="000000"/>
                </a:solidFill>
                <a:latin typeface="楷体_GB2312" pitchFamily="49" charset="-122"/>
                <a:ea typeface="楷体_GB2312" pitchFamily="49" charset="-122"/>
              </a:rPr>
              <a:t>200</a:t>
            </a:r>
            <a:r>
              <a:rPr lang="zh-CN" altLang="en-US" sz="2000" smtClean="0">
                <a:solidFill>
                  <a:srgbClr val="000000"/>
                </a:solidFill>
                <a:latin typeface="楷体_GB2312" pitchFamily="49" charset="-122"/>
                <a:ea typeface="楷体_GB2312" pitchFamily="49" charset="-122"/>
              </a:rPr>
              <a:t>个字节数据，其前</a:t>
            </a:r>
            <a:r>
              <a:rPr lang="en-US" altLang="zh-CN" sz="2000" smtClean="0">
                <a:solidFill>
                  <a:srgbClr val="000000"/>
                </a:solidFill>
                <a:latin typeface="楷体_GB2312" pitchFamily="49" charset="-122"/>
                <a:ea typeface="楷体_GB2312" pitchFamily="49" charset="-122"/>
              </a:rPr>
              <a:t>5</a:t>
            </a:r>
            <a:r>
              <a:rPr lang="zh-CN" altLang="en-US" sz="2000" smtClean="0">
                <a:solidFill>
                  <a:srgbClr val="000000"/>
                </a:solidFill>
                <a:latin typeface="楷体_GB2312" pitchFamily="49" charset="-122"/>
                <a:ea typeface="楷体_GB2312" pitchFamily="49" charset="-122"/>
              </a:rPr>
              <a:t>个数据为</a:t>
            </a:r>
            <a:r>
              <a:rPr lang="en-US" altLang="zh-CN" sz="2000" smtClean="0">
                <a:solidFill>
                  <a:srgbClr val="000000"/>
                </a:solidFill>
                <a:latin typeface="楷体_GB2312" pitchFamily="49" charset="-122"/>
                <a:ea typeface="楷体_GB2312" pitchFamily="49" charset="-122"/>
              </a:rPr>
              <a:t>96</a:t>
            </a:r>
            <a:r>
              <a:rPr lang="zh-CN" altLang="en-US" sz="2000" smtClean="0">
                <a:solidFill>
                  <a:srgbClr val="000000"/>
                </a:solidFill>
                <a:latin typeface="楷体_GB2312" pitchFamily="49" charset="-122"/>
                <a:ea typeface="楷体_GB2312" pitchFamily="49" charset="-122"/>
              </a:rPr>
              <a:t>、</a:t>
            </a:r>
            <a:r>
              <a:rPr lang="en-US" altLang="zh-CN" sz="2000" smtClean="0">
                <a:solidFill>
                  <a:srgbClr val="000000"/>
                </a:solidFill>
                <a:latin typeface="楷体_GB2312" pitchFamily="49" charset="-122"/>
                <a:ea typeface="楷体_GB2312" pitchFamily="49" charset="-122"/>
              </a:rPr>
              <a:t>175</a:t>
            </a:r>
            <a:r>
              <a:rPr lang="zh-CN" altLang="en-US" sz="2000" smtClean="0">
                <a:solidFill>
                  <a:srgbClr val="000000"/>
                </a:solidFill>
                <a:latin typeface="楷体_GB2312" pitchFamily="49" charset="-122"/>
                <a:ea typeface="楷体_GB2312" pitchFamily="49" charset="-122"/>
              </a:rPr>
              <a:t>、</a:t>
            </a:r>
            <a:r>
              <a:rPr lang="en-US" altLang="zh-CN" sz="2000" smtClean="0">
                <a:solidFill>
                  <a:srgbClr val="000000"/>
                </a:solidFill>
                <a:latin typeface="楷体_GB2312" pitchFamily="49" charset="-122"/>
                <a:ea typeface="楷体_GB2312" pitchFamily="49" charset="-122"/>
              </a:rPr>
              <a:t>254</a:t>
            </a:r>
            <a:r>
              <a:rPr lang="zh-CN" altLang="en-US" sz="2000" smtClean="0">
                <a:solidFill>
                  <a:srgbClr val="000000"/>
                </a:solidFill>
                <a:latin typeface="楷体_GB2312" pitchFamily="49" charset="-122"/>
                <a:ea typeface="楷体_GB2312" pitchFamily="49" charset="-122"/>
              </a:rPr>
              <a:t>、</a:t>
            </a:r>
            <a:r>
              <a:rPr lang="en-US" altLang="zh-CN" sz="2000" smtClean="0">
                <a:solidFill>
                  <a:srgbClr val="000000"/>
                </a:solidFill>
                <a:latin typeface="楷体_GB2312" pitchFamily="49" charset="-122"/>
                <a:ea typeface="楷体_GB2312" pitchFamily="49" charset="-122"/>
              </a:rPr>
              <a:t>77</a:t>
            </a:r>
            <a:r>
              <a:rPr lang="zh-CN" altLang="en-US" sz="2000" smtClean="0">
                <a:solidFill>
                  <a:srgbClr val="000000"/>
                </a:solidFill>
                <a:latin typeface="楷体_GB2312" pitchFamily="49" charset="-122"/>
                <a:ea typeface="楷体_GB2312" pitchFamily="49" charset="-122"/>
              </a:rPr>
              <a:t>、</a:t>
            </a:r>
            <a:r>
              <a:rPr lang="en-US" altLang="zh-CN" sz="2000" smtClean="0">
                <a:solidFill>
                  <a:srgbClr val="000000"/>
                </a:solidFill>
                <a:latin typeface="楷体_GB2312" pitchFamily="49" charset="-122"/>
                <a:ea typeface="楷体_GB2312" pitchFamily="49" charset="-122"/>
              </a:rPr>
              <a:t>156</a:t>
            </a:r>
            <a:r>
              <a:rPr lang="zh-CN" altLang="en-US" sz="2000" smtClean="0">
                <a:solidFill>
                  <a:srgbClr val="000000"/>
                </a:solidFill>
                <a:latin typeface="楷体_GB2312" pitchFamily="49" charset="-122"/>
                <a:ea typeface="楷体_GB2312" pitchFamily="49" charset="-122"/>
              </a:rPr>
              <a:t>，有一定的随机性，这种方法在实际应用中具有重要的作用。重复宏提供了产生随机数的便利手段，其重复宏可以表示成：</a:t>
            </a:r>
          </a:p>
          <a:p>
            <a:pPr>
              <a:lnSpc>
                <a:spcPct val="80000"/>
              </a:lnSpc>
              <a:buFont typeface="Wingdings" pitchFamily="2" charset="2"/>
              <a:buNone/>
            </a:pPr>
            <a:r>
              <a:rPr lang="zh-CN" altLang="en-US" sz="2000" smtClean="0">
                <a:solidFill>
                  <a:srgbClr val="000000"/>
                </a:solidFill>
                <a:latin typeface="楷体_GB2312" pitchFamily="49" charset="-122"/>
                <a:ea typeface="楷体_GB2312" pitchFamily="49" charset="-122"/>
              </a:rPr>
              <a:t>          </a:t>
            </a:r>
            <a:r>
              <a:rPr lang="en-US" altLang="zh-CN" sz="2400" smtClean="0">
                <a:solidFill>
                  <a:srgbClr val="0000FF"/>
                </a:solidFill>
                <a:latin typeface="楷体_GB2312" pitchFamily="49" charset="-122"/>
                <a:ea typeface="楷体_GB2312" pitchFamily="49" charset="-122"/>
              </a:rPr>
              <a:t>X</a:t>
            </a:r>
            <a:r>
              <a:rPr lang="zh-CN" altLang="en-US" sz="2400" smtClean="0">
                <a:solidFill>
                  <a:srgbClr val="0000FF"/>
                </a:solidFill>
                <a:latin typeface="楷体_GB2312" pitchFamily="49" charset="-122"/>
                <a:ea typeface="楷体_GB2312" pitchFamily="49" charset="-122"/>
              </a:rPr>
              <a:t>＝</a:t>
            </a:r>
            <a:r>
              <a:rPr lang="en-US" altLang="zh-CN" sz="2400" smtClean="0">
                <a:solidFill>
                  <a:srgbClr val="0000FF"/>
                </a:solidFill>
                <a:latin typeface="楷体_GB2312" pitchFamily="49" charset="-122"/>
                <a:ea typeface="楷体_GB2312" pitchFamily="49" charset="-122"/>
              </a:rPr>
              <a:t>17</a:t>
            </a:r>
          </a:p>
          <a:p>
            <a:pPr>
              <a:lnSpc>
                <a:spcPct val="80000"/>
              </a:lnSpc>
              <a:buFont typeface="Wingdings" pitchFamily="2" charset="2"/>
              <a:buNone/>
            </a:pPr>
            <a:r>
              <a:rPr lang="en-US" altLang="zh-CN" sz="2400" smtClean="0">
                <a:solidFill>
                  <a:srgbClr val="0000FF"/>
                </a:solidFill>
                <a:latin typeface="楷体_GB2312" pitchFamily="49" charset="-122"/>
                <a:ea typeface="楷体_GB2312" pitchFamily="49" charset="-122"/>
              </a:rPr>
              <a:t>        REPT  200</a:t>
            </a:r>
          </a:p>
          <a:p>
            <a:pPr>
              <a:lnSpc>
                <a:spcPct val="80000"/>
              </a:lnSpc>
              <a:buFont typeface="Wingdings" pitchFamily="2" charset="2"/>
              <a:buNone/>
            </a:pPr>
            <a:r>
              <a:rPr lang="en-US" altLang="zh-CN" sz="2400" smtClean="0">
                <a:solidFill>
                  <a:srgbClr val="0000FF"/>
                </a:solidFill>
                <a:latin typeface="楷体_GB2312" pitchFamily="49" charset="-122"/>
                <a:ea typeface="楷体_GB2312" pitchFamily="49" charset="-122"/>
              </a:rPr>
              <a:t>        X</a:t>
            </a:r>
            <a:r>
              <a:rPr lang="zh-CN" altLang="en-US" sz="2400" smtClean="0">
                <a:solidFill>
                  <a:srgbClr val="0000FF"/>
                </a:solidFill>
                <a:latin typeface="楷体_GB2312" pitchFamily="49" charset="-122"/>
                <a:ea typeface="楷体_GB2312" pitchFamily="49" charset="-122"/>
              </a:rPr>
              <a:t>＝</a:t>
            </a:r>
            <a:r>
              <a:rPr lang="en-US" altLang="zh-CN" sz="2400" smtClean="0">
                <a:solidFill>
                  <a:srgbClr val="0000FF"/>
                </a:solidFill>
                <a:latin typeface="楷体_GB2312" pitchFamily="49" charset="-122"/>
                <a:ea typeface="楷体_GB2312" pitchFamily="49" charset="-122"/>
              </a:rPr>
              <a:t>(X+79) mod 256</a:t>
            </a:r>
          </a:p>
          <a:p>
            <a:pPr>
              <a:lnSpc>
                <a:spcPct val="80000"/>
              </a:lnSpc>
              <a:buFont typeface="Wingdings" pitchFamily="2" charset="2"/>
              <a:buNone/>
            </a:pPr>
            <a:r>
              <a:rPr lang="en-US" altLang="zh-CN" sz="2400" smtClean="0">
                <a:solidFill>
                  <a:srgbClr val="0000FF"/>
                </a:solidFill>
                <a:latin typeface="楷体_GB2312" pitchFamily="49" charset="-122"/>
                <a:ea typeface="楷体_GB2312" pitchFamily="49" charset="-122"/>
              </a:rPr>
              <a:t>        DB X </a:t>
            </a:r>
          </a:p>
          <a:p>
            <a:pPr>
              <a:lnSpc>
                <a:spcPct val="80000"/>
              </a:lnSpc>
              <a:buFont typeface="Wingdings" pitchFamily="2" charset="2"/>
              <a:buNone/>
            </a:pPr>
            <a:r>
              <a:rPr lang="en-US" altLang="zh-CN" sz="2400" smtClean="0">
                <a:solidFill>
                  <a:srgbClr val="0000FF"/>
                </a:solidFill>
                <a:latin typeface="楷体_GB2312" pitchFamily="49" charset="-122"/>
                <a:ea typeface="楷体_GB2312" pitchFamily="49" charset="-122"/>
              </a:rPr>
              <a:t>        ENDM</a:t>
            </a:r>
            <a:r>
              <a:rPr lang="en-US" altLang="zh-CN" sz="2400" smtClean="0">
                <a:solidFill>
                  <a:srgbClr val="000000"/>
                </a:solidFill>
                <a:latin typeface="楷体_GB2312" pitchFamily="49" charset="-122"/>
                <a:ea typeface="楷体_GB2312" pitchFamily="49" charset="-122"/>
              </a:rPr>
              <a:t> </a:t>
            </a:r>
            <a:endParaRPr lang="en-US" altLang="zh-CN" sz="2400" dirty="0" smtClean="0">
              <a:solidFill>
                <a:srgbClr val="000000"/>
              </a:solidFill>
              <a:latin typeface="楷体_GB2312" pitchFamily="49" charset="-122"/>
              <a:ea typeface="楷体_GB2312" pitchFamily="49" charset="-122"/>
            </a:endParaRPr>
          </a:p>
        </p:txBody>
      </p:sp>
      <p:sp>
        <p:nvSpPr>
          <p:cNvPr id="5" name="Rectangle 5"/>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graphicFrame>
        <p:nvGraphicFramePr>
          <p:cNvPr id="6" name="Object 4"/>
          <p:cNvGraphicFramePr>
            <a:graphicFrameLocks noChangeAspect="1"/>
          </p:cNvGraphicFramePr>
          <p:nvPr/>
        </p:nvGraphicFramePr>
        <p:xfrm>
          <a:off x="1258888" y="2492375"/>
          <a:ext cx="6804025" cy="455613"/>
        </p:xfrm>
        <a:graphic>
          <a:graphicData uri="http://schemas.openxmlformats.org/presentationml/2006/ole">
            <mc:AlternateContent xmlns:mc="http://schemas.openxmlformats.org/markup-compatibility/2006">
              <mc:Choice xmlns:v="urn:schemas-microsoft-com:vml" Requires="v">
                <p:oleObj spid="_x0000_s22533" name="公式" r:id="rId4" imgW="3276600" imgH="215900" progId="Equation.3">
                  <p:embed/>
                </p:oleObj>
              </mc:Choice>
              <mc:Fallback>
                <p:oleObj name="公式" r:id="rId4" imgW="32766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492375"/>
                        <a:ext cx="680402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graphicFrame>
        <p:nvGraphicFramePr>
          <p:cNvPr id="8" name="Object 6"/>
          <p:cNvGraphicFramePr>
            <a:graphicFrameLocks noChangeAspect="1"/>
          </p:cNvGraphicFramePr>
          <p:nvPr/>
        </p:nvGraphicFramePr>
        <p:xfrm>
          <a:off x="971550" y="2997200"/>
          <a:ext cx="1979613" cy="381000"/>
        </p:xfrm>
        <a:graphic>
          <a:graphicData uri="http://schemas.openxmlformats.org/presentationml/2006/ole">
            <mc:AlternateContent xmlns:mc="http://schemas.openxmlformats.org/markup-compatibility/2006">
              <mc:Choice xmlns:v="urn:schemas-microsoft-com:vml" Requires="v">
                <p:oleObj spid="_x0000_s22534" name="公式" r:id="rId6" imgW="1040948" imgH="203112" progId="Equation.3">
                  <p:embed/>
                </p:oleObj>
              </mc:Choice>
              <mc:Fallback>
                <p:oleObj name="公式" r:id="rId6" imgW="1040948"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2997200"/>
                        <a:ext cx="19796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9"/>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graphicFrame>
        <p:nvGraphicFramePr>
          <p:cNvPr id="10" name="Object 8"/>
          <p:cNvGraphicFramePr>
            <a:graphicFrameLocks noChangeAspect="1"/>
          </p:cNvGraphicFramePr>
          <p:nvPr/>
        </p:nvGraphicFramePr>
        <p:xfrm>
          <a:off x="3851275" y="2997200"/>
          <a:ext cx="1258888" cy="414338"/>
        </p:xfrm>
        <a:graphic>
          <a:graphicData uri="http://schemas.openxmlformats.org/presentationml/2006/ole">
            <mc:AlternateContent xmlns:mc="http://schemas.openxmlformats.org/markup-compatibility/2006">
              <mc:Choice xmlns:v="urn:schemas-microsoft-com:vml" Requires="v">
                <p:oleObj spid="_x0000_s22535" name="公式" r:id="rId8" imgW="609336" imgH="203112" progId="Equation.3">
                  <p:embed/>
                </p:oleObj>
              </mc:Choice>
              <mc:Fallback>
                <p:oleObj name="公式" r:id="rId8" imgW="609336"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275" y="2997200"/>
                        <a:ext cx="1258888"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
          <p:cNvSpPr txBox="1">
            <a:spLocks noChangeArrowheads="1"/>
          </p:cNvSpPr>
          <p:nvPr/>
        </p:nvSpPr>
        <p:spPr bwMode="auto">
          <a:xfrm>
            <a:off x="1979712" y="1196752"/>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787742543"/>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en-US" altLang="zh-CN" smtClean="0">
                <a:solidFill>
                  <a:srgbClr val="0000FF"/>
                </a:solidFill>
                <a:latin typeface="楷体_GB2312" pitchFamily="49" charset="-122"/>
                <a:ea typeface="楷体_GB2312" pitchFamily="49" charset="-122"/>
              </a:rPr>
              <a:t>2. </a:t>
            </a:r>
            <a:r>
              <a:rPr lang="zh-CN" altLang="en-US" smtClean="0">
                <a:solidFill>
                  <a:srgbClr val="0000FF"/>
                </a:solidFill>
                <a:latin typeface="楷体_GB2312" pitchFamily="49" charset="-122"/>
                <a:ea typeface="楷体_GB2312" pitchFamily="49" charset="-122"/>
              </a:rPr>
              <a:t>不定重复宏</a:t>
            </a:r>
            <a:r>
              <a:rPr lang="en-US" altLang="zh-CN" smtClean="0">
                <a:solidFill>
                  <a:srgbClr val="0000FF"/>
                </a:solidFill>
                <a:latin typeface="楷体_GB2312" pitchFamily="49" charset="-122"/>
                <a:ea typeface="楷体_GB2312" pitchFamily="49" charset="-122"/>
              </a:rPr>
              <a:t>IRP</a:t>
            </a:r>
          </a:p>
          <a:p>
            <a:pPr>
              <a:buFont typeface="Wingdings" pitchFamily="2" charset="2"/>
              <a:buNone/>
            </a:pPr>
            <a:r>
              <a:rPr lang="zh-CN" altLang="en-US" smtClean="0">
                <a:solidFill>
                  <a:srgbClr val="000000"/>
                </a:solidFill>
                <a:latin typeface="楷体_GB2312" pitchFamily="49" charset="-122"/>
                <a:ea typeface="楷体_GB2312" pitchFamily="49" charset="-122"/>
              </a:rPr>
              <a:t>不定重复宏</a:t>
            </a:r>
            <a:r>
              <a:rPr lang="en-US" altLang="zh-CN" smtClean="0">
                <a:solidFill>
                  <a:srgbClr val="000000"/>
                </a:solidFill>
                <a:latin typeface="楷体_GB2312" pitchFamily="49" charset="-122"/>
                <a:ea typeface="楷体_GB2312" pitchFamily="49" charset="-122"/>
              </a:rPr>
              <a:t>IRP(Indefinite Repeat)</a:t>
            </a:r>
            <a:r>
              <a:rPr lang="zh-CN" altLang="en-US" smtClean="0">
                <a:solidFill>
                  <a:srgbClr val="000000"/>
                </a:solidFill>
                <a:latin typeface="楷体_GB2312" pitchFamily="49" charset="-122"/>
                <a:ea typeface="楷体_GB2312" pitchFamily="49" charset="-122"/>
              </a:rPr>
              <a:t>的格式为：</a:t>
            </a:r>
          </a:p>
          <a:p>
            <a:pPr>
              <a:buFont typeface="Wingdings" pitchFamily="2" charset="2"/>
              <a:buNone/>
            </a:pPr>
            <a:r>
              <a:rPr lang="en-US" altLang="zh-CN" sz="2400" smtClean="0">
                <a:solidFill>
                  <a:srgbClr val="0000FF"/>
                </a:solidFill>
                <a:latin typeface="楷体_GB2312" pitchFamily="49" charset="-122"/>
                <a:ea typeface="楷体_GB2312" pitchFamily="49" charset="-122"/>
              </a:rPr>
              <a:t>IRP   &lt;</a:t>
            </a:r>
            <a:r>
              <a:rPr lang="zh-CN" altLang="en-US" sz="2400" smtClean="0">
                <a:solidFill>
                  <a:srgbClr val="0000FF"/>
                </a:solidFill>
                <a:latin typeface="楷体_GB2312" pitchFamily="49" charset="-122"/>
                <a:ea typeface="楷体_GB2312" pitchFamily="49" charset="-122"/>
              </a:rPr>
              <a:t>形式参数</a:t>
            </a:r>
            <a:r>
              <a:rPr lang="en-US" altLang="zh-CN" sz="2400" smtClean="0">
                <a:solidFill>
                  <a:srgbClr val="0000FF"/>
                </a:solidFill>
                <a:latin typeface="楷体_GB2312" pitchFamily="49" charset="-122"/>
                <a:ea typeface="楷体_GB2312" pitchFamily="49" charset="-122"/>
              </a:rPr>
              <a:t>&gt;</a:t>
            </a:r>
            <a:r>
              <a:rPr lang="zh-CN" altLang="en-US" sz="2400" smtClean="0">
                <a:solidFill>
                  <a:srgbClr val="0000FF"/>
                </a:solidFill>
                <a:latin typeface="楷体_GB2312" pitchFamily="49" charset="-122"/>
                <a:ea typeface="楷体_GB2312" pitchFamily="49" charset="-122"/>
              </a:rPr>
              <a:t>，</a:t>
            </a:r>
            <a:r>
              <a:rPr lang="en-US" altLang="zh-CN" sz="2400" smtClean="0">
                <a:solidFill>
                  <a:srgbClr val="0000FF"/>
                </a:solidFill>
                <a:latin typeface="楷体_GB2312" pitchFamily="49" charset="-122"/>
                <a:ea typeface="楷体_GB2312" pitchFamily="49" charset="-122"/>
              </a:rPr>
              <a:t>&lt; &lt;</a:t>
            </a:r>
            <a:r>
              <a:rPr lang="zh-CN" altLang="en-US" sz="2400" smtClean="0">
                <a:solidFill>
                  <a:srgbClr val="0000FF"/>
                </a:solidFill>
                <a:latin typeface="楷体_GB2312" pitchFamily="49" charset="-122"/>
                <a:ea typeface="楷体_GB2312" pitchFamily="49" charset="-122"/>
              </a:rPr>
              <a:t>参数</a:t>
            </a:r>
            <a:r>
              <a:rPr lang="en-US" altLang="zh-CN" sz="2400" smtClean="0">
                <a:solidFill>
                  <a:srgbClr val="0000FF"/>
                </a:solidFill>
                <a:latin typeface="楷体_GB2312" pitchFamily="49" charset="-122"/>
                <a:ea typeface="楷体_GB2312" pitchFamily="49" charset="-122"/>
              </a:rPr>
              <a:t>1&gt;</a:t>
            </a:r>
            <a:r>
              <a:rPr lang="zh-CN" altLang="en-US" sz="2400" smtClean="0">
                <a:solidFill>
                  <a:srgbClr val="0000FF"/>
                </a:solidFill>
                <a:latin typeface="楷体_GB2312" pitchFamily="49" charset="-122"/>
                <a:ea typeface="楷体_GB2312" pitchFamily="49" charset="-122"/>
              </a:rPr>
              <a:t>，</a:t>
            </a:r>
            <a:r>
              <a:rPr lang="en-US" altLang="zh-CN" sz="2400" smtClean="0">
                <a:solidFill>
                  <a:srgbClr val="0000FF"/>
                </a:solidFill>
                <a:latin typeface="楷体_GB2312" pitchFamily="49" charset="-122"/>
                <a:ea typeface="楷体_GB2312" pitchFamily="49" charset="-122"/>
              </a:rPr>
              <a:t>&lt;</a:t>
            </a:r>
            <a:r>
              <a:rPr lang="zh-CN" altLang="en-US" sz="2400" smtClean="0">
                <a:solidFill>
                  <a:srgbClr val="0000FF"/>
                </a:solidFill>
                <a:latin typeface="楷体_GB2312" pitchFamily="49" charset="-122"/>
                <a:ea typeface="楷体_GB2312" pitchFamily="49" charset="-122"/>
              </a:rPr>
              <a:t>参数</a:t>
            </a:r>
            <a:r>
              <a:rPr lang="en-US" altLang="zh-CN" sz="2400" smtClean="0">
                <a:solidFill>
                  <a:srgbClr val="0000FF"/>
                </a:solidFill>
                <a:latin typeface="楷体_GB2312" pitchFamily="49" charset="-122"/>
                <a:ea typeface="楷体_GB2312" pitchFamily="49" charset="-122"/>
              </a:rPr>
              <a:t>2&gt;</a:t>
            </a:r>
            <a:r>
              <a:rPr lang="zh-CN" altLang="en-US" sz="2400" smtClean="0">
                <a:solidFill>
                  <a:srgbClr val="0000FF"/>
                </a:solidFill>
                <a:latin typeface="楷体_GB2312" pitchFamily="49" charset="-122"/>
                <a:ea typeface="楷体_GB2312" pitchFamily="49" charset="-122"/>
              </a:rPr>
              <a:t>，</a:t>
            </a:r>
            <a:r>
              <a:rPr lang="en-US" altLang="zh-CN" sz="2400" smtClean="0">
                <a:solidFill>
                  <a:srgbClr val="0000FF"/>
                </a:solidFill>
                <a:latin typeface="Times New Roman" pitchFamily="18" charset="0"/>
                <a:ea typeface="楷体_GB2312" pitchFamily="49" charset="-122"/>
              </a:rPr>
              <a:t>……</a:t>
            </a:r>
            <a:r>
              <a:rPr lang="en-US" altLang="zh-CN" sz="2400" smtClean="0">
                <a:solidFill>
                  <a:srgbClr val="0000FF"/>
                </a:solidFill>
                <a:latin typeface="楷体_GB2312" pitchFamily="49" charset="-122"/>
                <a:ea typeface="楷体_GB2312" pitchFamily="49" charset="-122"/>
              </a:rPr>
              <a:t>&gt;</a:t>
            </a:r>
          </a:p>
          <a:p>
            <a:pPr>
              <a:buFont typeface="Wingdings" pitchFamily="2" charset="2"/>
              <a:buNone/>
            </a:pPr>
            <a:r>
              <a:rPr lang="en-US" altLang="zh-CN" sz="2400" smtClean="0">
                <a:solidFill>
                  <a:srgbClr val="000000"/>
                </a:solidFill>
                <a:latin typeface="楷体_GB2312" pitchFamily="49" charset="-122"/>
                <a:ea typeface="楷体_GB2312" pitchFamily="49" charset="-122"/>
              </a:rPr>
              <a:t>		</a:t>
            </a:r>
            <a:r>
              <a:rPr lang="zh-CN" altLang="en-US" sz="2400" smtClean="0">
                <a:solidFill>
                  <a:srgbClr val="000000"/>
                </a:solidFill>
                <a:latin typeface="楷体_GB2312" pitchFamily="49" charset="-122"/>
                <a:ea typeface="楷体_GB2312" pitchFamily="49" charset="-122"/>
              </a:rPr>
              <a:t>；由指令和伪指令构成的重复内容</a:t>
            </a:r>
          </a:p>
          <a:p>
            <a:pPr>
              <a:buFont typeface="Wingdings" pitchFamily="2" charset="2"/>
              <a:buNone/>
            </a:pPr>
            <a:r>
              <a:rPr lang="en-US" altLang="zh-CN" sz="2400" smtClean="0">
                <a:solidFill>
                  <a:srgbClr val="0000FF"/>
                </a:solidFill>
                <a:latin typeface="楷体_GB2312" pitchFamily="49" charset="-122"/>
                <a:ea typeface="楷体_GB2312" pitchFamily="49" charset="-122"/>
              </a:rPr>
              <a:t>ENDM</a:t>
            </a:r>
          </a:p>
          <a:p>
            <a:pPr>
              <a:buFont typeface="Wingdings" pitchFamily="2" charset="2"/>
              <a:buNone/>
            </a:pPr>
            <a:r>
              <a:rPr lang="zh-CN" altLang="en-US" smtClean="0">
                <a:solidFill>
                  <a:srgbClr val="000000"/>
                </a:solidFill>
                <a:latin typeface="楷体_GB2312" pitchFamily="49" charset="-122"/>
                <a:ea typeface="楷体_GB2312" pitchFamily="49" charset="-122"/>
              </a:rPr>
              <a:t>表示将尖括号内的各个参数依次赋给形式参数，并重复指定的程序段。</a:t>
            </a:r>
          </a:p>
        </p:txBody>
      </p:sp>
      <p:sp>
        <p:nvSpPr>
          <p:cNvPr id="4" name="Rectangle 2"/>
          <p:cNvSpPr txBox="1">
            <a:spLocks noChangeArrowheads="1"/>
          </p:cNvSpPr>
          <p:nvPr/>
        </p:nvSpPr>
        <p:spPr bwMode="auto">
          <a:xfrm>
            <a:off x="1988364" y="1274985"/>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220448236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764088"/>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Font typeface="Wingdings" pitchFamily="2" charset="2"/>
              <a:buNone/>
            </a:pPr>
            <a:r>
              <a:rPr lang="zh-CN" altLang="en-US" smtClean="0">
                <a:solidFill>
                  <a:srgbClr val="000000"/>
                </a:solidFill>
                <a:latin typeface="楷体_GB2312" pitchFamily="49" charset="-122"/>
                <a:ea typeface="楷体_GB2312" pitchFamily="49" charset="-122"/>
              </a:rPr>
              <a:t>例</a:t>
            </a:r>
            <a:r>
              <a:rPr lang="en-US" altLang="zh-CN" smtClean="0">
                <a:solidFill>
                  <a:srgbClr val="000000"/>
                </a:solidFill>
                <a:latin typeface="楷体_GB2312" pitchFamily="49" charset="-122"/>
                <a:ea typeface="楷体_GB2312" pitchFamily="49" charset="-122"/>
              </a:rPr>
              <a:t>3.46  </a:t>
            </a:r>
            <a:r>
              <a:rPr lang="zh-CN" altLang="en-US" smtClean="0">
                <a:solidFill>
                  <a:srgbClr val="000000"/>
                </a:solidFill>
                <a:latin typeface="楷体_GB2312" pitchFamily="49" charset="-122"/>
                <a:ea typeface="楷体_GB2312" pitchFamily="49" charset="-122"/>
              </a:rPr>
              <a:t>设计重复宏完成上例前</a:t>
            </a:r>
            <a:r>
              <a:rPr lang="en-US" altLang="zh-CN" smtClean="0">
                <a:solidFill>
                  <a:srgbClr val="000000"/>
                </a:solidFill>
                <a:latin typeface="楷体_GB2312" pitchFamily="49" charset="-122"/>
                <a:ea typeface="楷体_GB2312" pitchFamily="49" charset="-122"/>
              </a:rPr>
              <a:t>5</a:t>
            </a:r>
            <a:r>
              <a:rPr lang="zh-CN" altLang="en-US" smtClean="0">
                <a:solidFill>
                  <a:srgbClr val="000000"/>
                </a:solidFill>
                <a:latin typeface="楷体_GB2312" pitchFamily="49" charset="-122"/>
                <a:ea typeface="楷体_GB2312" pitchFamily="49" charset="-122"/>
              </a:rPr>
              <a:t>个数据单元的定义。</a:t>
            </a:r>
          </a:p>
          <a:p>
            <a:pPr>
              <a:buFont typeface="Wingdings" pitchFamily="2" charset="2"/>
              <a:buNone/>
            </a:pPr>
            <a:endParaRPr lang="zh-CN" altLang="en-US" smtClean="0">
              <a:solidFill>
                <a:srgbClr val="000000"/>
              </a:solidFill>
              <a:latin typeface="楷体_GB2312" pitchFamily="49" charset="-122"/>
              <a:ea typeface="楷体_GB2312" pitchFamily="49" charset="-122"/>
            </a:endParaRPr>
          </a:p>
          <a:p>
            <a:pPr>
              <a:buFont typeface="Wingdings" pitchFamily="2" charset="2"/>
              <a:buNone/>
            </a:pPr>
            <a:r>
              <a:rPr lang="zh-CN" altLang="en-US" smtClean="0">
                <a:solidFill>
                  <a:srgbClr val="000000"/>
                </a:solidFill>
                <a:latin typeface="楷体_GB2312" pitchFamily="49" charset="-122"/>
                <a:ea typeface="楷体_GB2312" pitchFamily="49" charset="-122"/>
              </a:rPr>
              <a:t>解：采用不定重复宏的程序为</a:t>
            </a:r>
          </a:p>
          <a:p>
            <a:pPr>
              <a:buFont typeface="Wingdings" pitchFamily="2" charset="2"/>
              <a:buNone/>
            </a:pPr>
            <a:r>
              <a:rPr lang="zh-CN" altLang="en-US" smtClean="0">
                <a:solidFill>
                  <a:srgbClr val="000000"/>
                </a:solidFill>
                <a:latin typeface="楷体_GB2312" pitchFamily="49" charset="-122"/>
                <a:ea typeface="楷体_GB2312" pitchFamily="49" charset="-122"/>
              </a:rPr>
              <a:t>       </a:t>
            </a:r>
            <a:r>
              <a:rPr lang="en-US" altLang="zh-CN" smtClean="0">
                <a:solidFill>
                  <a:srgbClr val="0000FF"/>
                </a:solidFill>
                <a:latin typeface="楷体_GB2312" pitchFamily="49" charset="-122"/>
                <a:ea typeface="楷体_GB2312" pitchFamily="49" charset="-122"/>
              </a:rPr>
              <a:t>IRP  X, &lt;96</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175</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254</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77</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156&gt;</a:t>
            </a:r>
          </a:p>
          <a:p>
            <a:pPr>
              <a:buFont typeface="Wingdings" pitchFamily="2" charset="2"/>
              <a:buNone/>
            </a:pPr>
            <a:r>
              <a:rPr lang="en-US" altLang="zh-CN" smtClean="0">
                <a:solidFill>
                  <a:srgbClr val="0000FF"/>
                </a:solidFill>
                <a:latin typeface="楷体_GB2312" pitchFamily="49" charset="-122"/>
                <a:ea typeface="楷体_GB2312" pitchFamily="49" charset="-122"/>
              </a:rPr>
              <a:t>       DB  X</a:t>
            </a:r>
          </a:p>
          <a:p>
            <a:pPr>
              <a:buFont typeface="Wingdings" pitchFamily="2" charset="2"/>
              <a:buNone/>
            </a:pPr>
            <a:r>
              <a:rPr lang="en-US" altLang="zh-CN" smtClean="0">
                <a:solidFill>
                  <a:srgbClr val="0000FF"/>
                </a:solidFill>
                <a:latin typeface="楷体_GB2312" pitchFamily="49" charset="-122"/>
                <a:ea typeface="楷体_GB2312" pitchFamily="49" charset="-122"/>
              </a:rPr>
              <a:t>       ENDM</a:t>
            </a:r>
          </a:p>
          <a:p>
            <a:pPr>
              <a:buFont typeface="Wingdings" pitchFamily="2" charset="2"/>
              <a:buNone/>
            </a:pPr>
            <a:r>
              <a:rPr lang="zh-CN" altLang="en-US" smtClean="0">
                <a:solidFill>
                  <a:srgbClr val="0000FF"/>
                </a:solidFill>
                <a:latin typeface="楷体_GB2312" pitchFamily="49" charset="-122"/>
                <a:ea typeface="楷体_GB2312" pitchFamily="49" charset="-122"/>
              </a:rPr>
              <a:t>等效于：</a:t>
            </a:r>
          </a:p>
          <a:p>
            <a:pPr>
              <a:buFont typeface="Wingdings" pitchFamily="2" charset="2"/>
              <a:buNone/>
            </a:pPr>
            <a:r>
              <a:rPr lang="zh-CN" altLang="en-US" smtClean="0">
                <a:solidFill>
                  <a:srgbClr val="0000FF"/>
                </a:solidFill>
                <a:latin typeface="楷体_GB2312" pitchFamily="49" charset="-122"/>
                <a:ea typeface="楷体_GB2312" pitchFamily="49" charset="-122"/>
              </a:rPr>
              <a:t>		</a:t>
            </a:r>
            <a:r>
              <a:rPr lang="en-US" altLang="zh-CN" smtClean="0">
                <a:solidFill>
                  <a:srgbClr val="0000FF"/>
                </a:solidFill>
                <a:latin typeface="楷体_GB2312" pitchFamily="49" charset="-122"/>
                <a:ea typeface="楷体_GB2312" pitchFamily="49" charset="-122"/>
              </a:rPr>
              <a:t>DB 96</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175</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254</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77</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156</a:t>
            </a:r>
            <a:endParaRPr lang="en-US" altLang="zh-CN" dirty="0" smtClean="0">
              <a:solidFill>
                <a:srgbClr val="0000FF"/>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1979712" y="1274985"/>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902455049"/>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descr="Rectangle: Click to edit Master text styles&#10;Second level&#10;Third level&#10;Fourth level&#10;Fifth level"/>
          <p:cNvSpPr txBox="1">
            <a:spLocks noChangeArrowheads="1"/>
          </p:cNvSpPr>
          <p:nvPr/>
        </p:nvSpPr>
        <p:spPr>
          <a:xfrm>
            <a:off x="838200" y="1905000"/>
            <a:ext cx="7772400" cy="4114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90000"/>
              </a:lnSpc>
              <a:buFont typeface="Wingdings" pitchFamily="2" charset="2"/>
              <a:buNone/>
            </a:pPr>
            <a:r>
              <a:rPr lang="en-US" altLang="zh-CN" smtClean="0">
                <a:solidFill>
                  <a:srgbClr val="0000FF"/>
                </a:solidFill>
                <a:latin typeface="楷体_GB2312" pitchFamily="49" charset="-122"/>
                <a:ea typeface="楷体_GB2312" pitchFamily="49" charset="-122"/>
              </a:rPr>
              <a:t>3. </a:t>
            </a:r>
            <a:r>
              <a:rPr lang="zh-CN" altLang="en-US" smtClean="0">
                <a:solidFill>
                  <a:srgbClr val="0000FF"/>
                </a:solidFill>
                <a:latin typeface="楷体_GB2312" pitchFamily="49" charset="-122"/>
                <a:ea typeface="楷体_GB2312" pitchFamily="49" charset="-122"/>
              </a:rPr>
              <a:t>不定字符重复宏</a:t>
            </a:r>
            <a:r>
              <a:rPr lang="en-US" altLang="zh-CN" smtClean="0">
                <a:solidFill>
                  <a:srgbClr val="0000FF"/>
                </a:solidFill>
                <a:latin typeface="楷体_GB2312" pitchFamily="49" charset="-122"/>
                <a:ea typeface="楷体_GB2312" pitchFamily="49" charset="-122"/>
              </a:rPr>
              <a:t>IRPC</a:t>
            </a:r>
          </a:p>
          <a:p>
            <a:pPr>
              <a:lnSpc>
                <a:spcPct val="90000"/>
              </a:lnSpc>
              <a:buFont typeface="Wingdings" pitchFamily="2" charset="2"/>
              <a:buNone/>
            </a:pPr>
            <a:r>
              <a:rPr lang="zh-CN" altLang="en-US" smtClean="0">
                <a:solidFill>
                  <a:srgbClr val="000000"/>
                </a:solidFill>
                <a:latin typeface="楷体_GB2312" pitchFamily="49" charset="-122"/>
                <a:ea typeface="楷体_GB2312" pitchFamily="49" charset="-122"/>
              </a:rPr>
              <a:t>不定字符重复宏</a:t>
            </a:r>
            <a:r>
              <a:rPr lang="en-US" altLang="zh-CN" smtClean="0">
                <a:solidFill>
                  <a:srgbClr val="000000"/>
                </a:solidFill>
                <a:latin typeface="楷体_GB2312" pitchFamily="49" charset="-122"/>
                <a:ea typeface="楷体_GB2312" pitchFamily="49" charset="-122"/>
              </a:rPr>
              <a:t>IRPC(Indefinite Repeat Character)</a:t>
            </a:r>
            <a:r>
              <a:rPr lang="zh-CN" altLang="en-US" smtClean="0">
                <a:solidFill>
                  <a:srgbClr val="000000"/>
                </a:solidFill>
                <a:latin typeface="楷体_GB2312" pitchFamily="49" charset="-122"/>
                <a:ea typeface="楷体_GB2312" pitchFamily="49" charset="-122"/>
              </a:rPr>
              <a:t>的格式为：</a:t>
            </a:r>
          </a:p>
          <a:p>
            <a:pPr>
              <a:lnSpc>
                <a:spcPct val="90000"/>
              </a:lnSpc>
              <a:buFont typeface="Wingdings" pitchFamily="2" charset="2"/>
              <a:buNone/>
            </a:pPr>
            <a:endParaRPr lang="zh-CN" altLang="en-US" smtClean="0">
              <a:solidFill>
                <a:srgbClr val="000000"/>
              </a:solidFill>
              <a:latin typeface="楷体_GB2312" pitchFamily="49" charset="-122"/>
              <a:ea typeface="楷体_GB2312" pitchFamily="49" charset="-122"/>
            </a:endParaRPr>
          </a:p>
          <a:p>
            <a:pPr>
              <a:lnSpc>
                <a:spcPct val="90000"/>
              </a:lnSpc>
              <a:buFont typeface="Wingdings" pitchFamily="2" charset="2"/>
              <a:buNone/>
            </a:pPr>
            <a:r>
              <a:rPr lang="en-US" altLang="zh-CN" smtClean="0">
                <a:solidFill>
                  <a:srgbClr val="0000FF"/>
                </a:solidFill>
                <a:latin typeface="楷体_GB2312" pitchFamily="49" charset="-122"/>
                <a:ea typeface="楷体_GB2312" pitchFamily="49" charset="-122"/>
              </a:rPr>
              <a:t>IRPC   &lt;</a:t>
            </a:r>
            <a:r>
              <a:rPr lang="zh-CN" altLang="en-US" smtClean="0">
                <a:solidFill>
                  <a:srgbClr val="0000FF"/>
                </a:solidFill>
                <a:latin typeface="楷体_GB2312" pitchFamily="49" charset="-122"/>
                <a:ea typeface="楷体_GB2312" pitchFamily="49" charset="-122"/>
              </a:rPr>
              <a:t>形式参数</a:t>
            </a:r>
            <a:r>
              <a:rPr lang="en-US" altLang="zh-CN" smtClean="0">
                <a:solidFill>
                  <a:srgbClr val="0000FF"/>
                </a:solidFill>
                <a:latin typeface="楷体_GB2312" pitchFamily="49" charset="-122"/>
                <a:ea typeface="楷体_GB2312" pitchFamily="49" charset="-122"/>
              </a:rPr>
              <a:t>&gt;</a:t>
            </a:r>
            <a:r>
              <a:rPr lang="zh-CN" altLang="en-US" smtClean="0">
                <a:solidFill>
                  <a:srgbClr val="0000FF"/>
                </a:solidFill>
                <a:latin typeface="楷体_GB2312" pitchFamily="49" charset="-122"/>
                <a:ea typeface="楷体_GB2312" pitchFamily="49" charset="-122"/>
              </a:rPr>
              <a:t>，</a:t>
            </a:r>
            <a:r>
              <a:rPr lang="en-US" altLang="zh-CN" smtClean="0">
                <a:solidFill>
                  <a:srgbClr val="0000FF"/>
                </a:solidFill>
                <a:latin typeface="楷体_GB2312" pitchFamily="49" charset="-122"/>
                <a:ea typeface="楷体_GB2312" pitchFamily="49" charset="-122"/>
              </a:rPr>
              <a:t>&lt;</a:t>
            </a:r>
            <a:r>
              <a:rPr lang="zh-CN" altLang="en-US" smtClean="0">
                <a:solidFill>
                  <a:srgbClr val="0000FF"/>
                </a:solidFill>
                <a:latin typeface="楷体_GB2312" pitchFamily="49" charset="-122"/>
                <a:ea typeface="楷体_GB2312" pitchFamily="49" charset="-122"/>
              </a:rPr>
              <a:t>字符串</a:t>
            </a:r>
            <a:r>
              <a:rPr lang="en-US" altLang="zh-CN" smtClean="0">
                <a:solidFill>
                  <a:srgbClr val="0000FF"/>
                </a:solidFill>
                <a:latin typeface="楷体_GB2312" pitchFamily="49" charset="-122"/>
                <a:ea typeface="楷体_GB2312" pitchFamily="49" charset="-122"/>
              </a:rPr>
              <a:t>&gt;</a:t>
            </a:r>
          </a:p>
          <a:p>
            <a:pPr>
              <a:lnSpc>
                <a:spcPct val="90000"/>
              </a:lnSpc>
              <a:buFont typeface="Wingdings" pitchFamily="2" charset="2"/>
              <a:buNone/>
            </a:pPr>
            <a:r>
              <a:rPr lang="en-US" altLang="zh-CN" smtClean="0">
                <a:solidFill>
                  <a:srgbClr val="000000"/>
                </a:solidFill>
                <a:latin typeface="楷体_GB2312" pitchFamily="49" charset="-122"/>
                <a:ea typeface="楷体_GB2312" pitchFamily="49" charset="-122"/>
              </a:rPr>
              <a:t>		</a:t>
            </a:r>
            <a:r>
              <a:rPr lang="zh-CN" altLang="en-US" smtClean="0">
                <a:solidFill>
                  <a:srgbClr val="000000"/>
                </a:solidFill>
                <a:latin typeface="楷体_GB2312" pitchFamily="49" charset="-122"/>
                <a:ea typeface="楷体_GB2312" pitchFamily="49" charset="-122"/>
              </a:rPr>
              <a:t>；由指令和伪指令构成的重复内容</a:t>
            </a:r>
          </a:p>
          <a:p>
            <a:pPr>
              <a:lnSpc>
                <a:spcPct val="90000"/>
              </a:lnSpc>
              <a:buFont typeface="Wingdings" pitchFamily="2" charset="2"/>
              <a:buNone/>
            </a:pPr>
            <a:r>
              <a:rPr lang="en-US" altLang="zh-CN" smtClean="0">
                <a:solidFill>
                  <a:srgbClr val="0000FF"/>
                </a:solidFill>
                <a:latin typeface="楷体_GB2312" pitchFamily="49" charset="-122"/>
                <a:ea typeface="楷体_GB2312" pitchFamily="49" charset="-122"/>
              </a:rPr>
              <a:t>ENDM</a:t>
            </a:r>
          </a:p>
          <a:p>
            <a:pPr>
              <a:lnSpc>
                <a:spcPct val="90000"/>
              </a:lnSpc>
              <a:buFont typeface="Wingdings" pitchFamily="2" charset="2"/>
              <a:buNone/>
            </a:pPr>
            <a:r>
              <a:rPr lang="zh-CN" altLang="en-US" smtClean="0">
                <a:solidFill>
                  <a:srgbClr val="000000"/>
                </a:solidFill>
                <a:latin typeface="楷体_GB2312" pitchFamily="49" charset="-122"/>
                <a:ea typeface="楷体_GB2312" pitchFamily="49" charset="-122"/>
              </a:rPr>
              <a:t>表示将字符串中的各个字符依次赋给形式参数，并重复执行指定的程序段。</a:t>
            </a:r>
            <a:endParaRPr lang="zh-CN" altLang="en-US" dirty="0" smtClean="0">
              <a:solidFill>
                <a:srgbClr val="000000"/>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1979712" y="1196752"/>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228439230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p:cNvSpPr>
            <a:spLocks noChangeArrowheads="1"/>
          </p:cNvSpPr>
          <p:nvPr/>
        </p:nvSpPr>
        <p:spPr bwMode="auto">
          <a:xfrm>
            <a:off x="611188" y="1989138"/>
            <a:ext cx="7848600"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rgbClr val="000000"/>
                </a:solidFill>
              </a:rPr>
              <a:t>例</a:t>
            </a:r>
            <a:r>
              <a:rPr lang="en-US" altLang="zh-CN" sz="2800" dirty="0">
                <a:solidFill>
                  <a:srgbClr val="000000"/>
                </a:solidFill>
              </a:rPr>
              <a:t>3.47  </a:t>
            </a:r>
            <a:r>
              <a:rPr lang="zh-CN" altLang="en-US" sz="2800" dirty="0">
                <a:solidFill>
                  <a:srgbClr val="000000"/>
                </a:solidFill>
              </a:rPr>
              <a:t>不定字符重复宏</a:t>
            </a:r>
            <a:r>
              <a:rPr lang="en-US" altLang="zh-CN" sz="2800" dirty="0">
                <a:solidFill>
                  <a:srgbClr val="000000"/>
                </a:solidFill>
              </a:rPr>
              <a:t>IRPC</a:t>
            </a:r>
            <a:r>
              <a:rPr lang="zh-CN" altLang="en-US" sz="2800" dirty="0">
                <a:solidFill>
                  <a:srgbClr val="000000"/>
                </a:solidFill>
              </a:rPr>
              <a:t>示例。</a:t>
            </a:r>
          </a:p>
          <a:p>
            <a:r>
              <a:rPr lang="zh-CN" altLang="en-US" sz="2800" dirty="0">
                <a:solidFill>
                  <a:srgbClr val="000000"/>
                </a:solidFill>
              </a:rPr>
              <a:t>解：设有不定字符重复宏：</a:t>
            </a:r>
          </a:p>
          <a:p>
            <a:r>
              <a:rPr lang="zh-CN" altLang="en-US" sz="2800" dirty="0">
                <a:solidFill>
                  <a:srgbClr val="000000"/>
                </a:solidFill>
              </a:rPr>
              <a:t>       </a:t>
            </a:r>
            <a:r>
              <a:rPr lang="en-US" altLang="zh-CN" sz="2800" dirty="0"/>
              <a:t>IRPC  CC, AAB               </a:t>
            </a:r>
          </a:p>
          <a:p>
            <a:r>
              <a:rPr lang="en-US" altLang="zh-CN" sz="2800" dirty="0"/>
              <a:t>       ADD  AX, CC&amp;X              </a:t>
            </a:r>
          </a:p>
          <a:p>
            <a:r>
              <a:rPr lang="en-US" altLang="zh-CN" sz="2800" dirty="0"/>
              <a:t>       ENDM</a:t>
            </a:r>
            <a:r>
              <a:rPr lang="en-US" altLang="zh-CN" sz="2800" dirty="0">
                <a:solidFill>
                  <a:srgbClr val="000000"/>
                </a:solidFill>
              </a:rPr>
              <a:t>                        </a:t>
            </a:r>
          </a:p>
          <a:p>
            <a:r>
              <a:rPr lang="zh-CN" altLang="en-US" sz="2800" dirty="0">
                <a:solidFill>
                  <a:srgbClr val="000000"/>
                </a:solidFill>
              </a:rPr>
              <a:t>这等效于：</a:t>
            </a:r>
          </a:p>
          <a:p>
            <a:r>
              <a:rPr lang="en-US" altLang="zh-CN" sz="2800" dirty="0">
                <a:solidFill>
                  <a:srgbClr val="000000"/>
                </a:solidFill>
              </a:rPr>
              <a:t>ADD  AX, AX </a:t>
            </a:r>
          </a:p>
          <a:p>
            <a:r>
              <a:rPr lang="en-US" altLang="zh-CN" sz="2800" dirty="0">
                <a:solidFill>
                  <a:srgbClr val="000000"/>
                </a:solidFill>
              </a:rPr>
              <a:t>ADD  AX, AX </a:t>
            </a:r>
          </a:p>
          <a:p>
            <a:r>
              <a:rPr lang="en-US" altLang="zh-CN" sz="2800" dirty="0">
                <a:solidFill>
                  <a:srgbClr val="000000"/>
                </a:solidFill>
              </a:rPr>
              <a:t>ADD  AX, BX</a:t>
            </a:r>
          </a:p>
        </p:txBody>
      </p:sp>
      <p:sp>
        <p:nvSpPr>
          <p:cNvPr id="4" name="Rectangle 2"/>
          <p:cNvSpPr txBox="1">
            <a:spLocks noChangeArrowheads="1"/>
          </p:cNvSpPr>
          <p:nvPr/>
        </p:nvSpPr>
        <p:spPr bwMode="auto">
          <a:xfrm>
            <a:off x="1979712" y="1268760"/>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1597599121"/>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3"/>
          <p:cNvSpPr txBox="1">
            <a:spLocks noChangeArrowheads="1"/>
          </p:cNvSpPr>
          <p:nvPr/>
        </p:nvSpPr>
        <p:spPr>
          <a:xfrm>
            <a:off x="468313" y="1196975"/>
            <a:ext cx="8229600" cy="5661025"/>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90000"/>
              </a:lnSpc>
              <a:buFontTx/>
              <a:buNone/>
            </a:pPr>
            <a:r>
              <a:rPr lang="zh-CN" altLang="en-US" dirty="0" smtClean="0">
                <a:solidFill>
                  <a:srgbClr val="FF0000"/>
                </a:solidFill>
                <a:latin typeface="楷体_GB2312" pitchFamily="49" charset="-122"/>
                <a:ea typeface="楷体_GB2312" pitchFamily="49" charset="-122"/>
              </a:rPr>
              <a:t>五、宏指令与子程序比较</a:t>
            </a:r>
          </a:p>
          <a:p>
            <a:pPr>
              <a:lnSpc>
                <a:spcPct val="90000"/>
              </a:lnSpc>
              <a:buFontTx/>
              <a:buNone/>
            </a:pPr>
            <a:endParaRPr lang="zh-CN" altLang="en-US" dirty="0" smtClean="0">
              <a:solidFill>
                <a:srgbClr val="FF0000"/>
              </a:solidFill>
              <a:latin typeface="楷体_GB2312" pitchFamily="49" charset="-122"/>
              <a:ea typeface="楷体_GB2312" pitchFamily="49" charset="-122"/>
            </a:endParaRPr>
          </a:p>
          <a:p>
            <a:pPr>
              <a:lnSpc>
                <a:spcPct val="90000"/>
              </a:lnSpc>
              <a:buFontTx/>
              <a:buNone/>
            </a:pPr>
            <a:r>
              <a:rPr lang="zh-CN" altLang="en-US" dirty="0" smtClean="0">
                <a:latin typeface="楷体_GB2312" pitchFamily="49" charset="-122"/>
                <a:ea typeface="楷体_GB2312" pitchFamily="49" charset="-122"/>
              </a:rPr>
              <a:t>宏指令是采用一个标识符来代替一段程序，它在汇编时要进行宏展开，对程序执行来说并没有增加额外的指令，因此执行速度快，但由于通过宏展开，使宏体在程序中多处出现，因此会占用较多的存储空间。</a:t>
            </a:r>
          </a:p>
          <a:p>
            <a:pPr>
              <a:lnSpc>
                <a:spcPct val="90000"/>
              </a:lnSpc>
              <a:buFontTx/>
              <a:buNone/>
            </a:pPr>
            <a:endParaRPr lang="zh-CN" altLang="en-US" dirty="0" smtClean="0">
              <a:latin typeface="楷体_GB2312" pitchFamily="49" charset="-122"/>
              <a:ea typeface="楷体_GB2312" pitchFamily="49" charset="-122"/>
            </a:endParaRPr>
          </a:p>
          <a:p>
            <a:pPr>
              <a:lnSpc>
                <a:spcPct val="90000"/>
              </a:lnSpc>
              <a:buFontTx/>
              <a:buNone/>
            </a:pPr>
            <a:r>
              <a:rPr lang="zh-CN" altLang="en-US" dirty="0" smtClean="0">
                <a:latin typeface="楷体_GB2312" pitchFamily="49" charset="-122"/>
                <a:ea typeface="楷体_GB2312" pitchFamily="49" charset="-122"/>
              </a:rPr>
              <a:t>子程序也是一段功能独立的子程序，但它只出现一次，每次需要时，通过</a:t>
            </a:r>
            <a:r>
              <a:rPr lang="en-US" altLang="zh-CN" dirty="0" smtClean="0">
                <a:latin typeface="楷体_GB2312" pitchFamily="49" charset="-122"/>
                <a:ea typeface="楷体_GB2312" pitchFamily="49" charset="-122"/>
              </a:rPr>
              <a:t>CALL</a:t>
            </a:r>
            <a:r>
              <a:rPr lang="zh-CN" altLang="en-US" dirty="0" smtClean="0">
                <a:latin typeface="楷体_GB2312" pitchFamily="49" charset="-122"/>
                <a:ea typeface="楷体_GB2312" pitchFamily="49" charset="-122"/>
              </a:rPr>
              <a:t>指令进行调用，会额外引入子程序调用、子程序返回指令，因此会影响程序的执行速度。</a:t>
            </a:r>
          </a:p>
        </p:txBody>
      </p:sp>
      <p:sp>
        <p:nvSpPr>
          <p:cNvPr id="4" name="Rectangle 2"/>
          <p:cNvSpPr txBox="1">
            <a:spLocks noChangeArrowheads="1"/>
          </p:cNvSpPr>
          <p:nvPr/>
        </p:nvSpPr>
        <p:spPr bwMode="auto">
          <a:xfrm>
            <a:off x="4679950" y="1196975"/>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11835293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6444208" y="1243602"/>
            <a:ext cx="2131186" cy="60122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7" name="圆角矩形 6"/>
          <p:cNvSpPr/>
          <p:nvPr/>
        </p:nvSpPr>
        <p:spPr>
          <a:xfrm>
            <a:off x="827584" y="1955066"/>
            <a:ext cx="7776864" cy="10807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3" name="Picture 5"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6764"/>
            <a:ext cx="68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398808" y="1243602"/>
            <a:ext cx="6984776"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1D528D"/>
                </a:solidFill>
                <a:latin typeface="Arial" charset="0"/>
              </a:rPr>
              <a:t>关于字符串</a:t>
            </a:r>
            <a:endParaRPr lang="zh-CN" altLang="en-US" sz="2400" b="1" dirty="0">
              <a:solidFill>
                <a:srgbClr val="1D528D"/>
              </a:solidFill>
              <a:latin typeface="Arial" charset="0"/>
            </a:endParaRPr>
          </a:p>
        </p:txBody>
      </p:sp>
      <p:sp>
        <p:nvSpPr>
          <p:cNvPr id="6" name="圆角矩形 5"/>
          <p:cNvSpPr/>
          <p:nvPr/>
        </p:nvSpPr>
        <p:spPr>
          <a:xfrm>
            <a:off x="1043608" y="1705267"/>
            <a:ext cx="5184576" cy="4995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1D528D"/>
                </a:solidFill>
                <a:latin typeface="华文新魏" pitchFamily="2" charset="-122"/>
                <a:ea typeface="华文新魏" pitchFamily="2" charset="-122"/>
              </a:rPr>
              <a:t>若字符串定义为  </a:t>
            </a:r>
            <a:r>
              <a:rPr lang="en-US" altLang="zh-CN" sz="2400" b="1" dirty="0" smtClean="0">
                <a:solidFill>
                  <a:srgbClr val="1D528D"/>
                </a:solidFill>
                <a:latin typeface="华文新魏" pitchFamily="2" charset="-122"/>
                <a:ea typeface="华文新魏" pitchFamily="2" charset="-122"/>
              </a:rPr>
              <a:t>DB  </a:t>
            </a:r>
            <a:r>
              <a:rPr lang="zh-CN" altLang="en-US" sz="2400" b="1" dirty="0" smtClean="0">
                <a:solidFill>
                  <a:srgbClr val="1D528D"/>
                </a:solidFill>
                <a:latin typeface="华文新魏" pitchFamily="2" charset="-122"/>
                <a:ea typeface="华文新魏" pitchFamily="2" charset="-122"/>
              </a:rPr>
              <a:t>字节变量时</a:t>
            </a:r>
            <a:endParaRPr lang="zh-CN" altLang="en-US" sz="2400" b="1" dirty="0">
              <a:solidFill>
                <a:srgbClr val="1D528D"/>
              </a:solidFill>
              <a:latin typeface="华文新魏" pitchFamily="2" charset="-122"/>
              <a:ea typeface="华文新魏" pitchFamily="2" charset="-122"/>
            </a:endParaRPr>
          </a:p>
        </p:txBody>
      </p:sp>
      <p:sp>
        <p:nvSpPr>
          <p:cNvPr id="8" name="TextBox 7"/>
          <p:cNvSpPr txBox="1"/>
          <p:nvPr/>
        </p:nvSpPr>
        <p:spPr>
          <a:xfrm>
            <a:off x="1547664" y="2204864"/>
            <a:ext cx="6120680" cy="830997"/>
          </a:xfrm>
          <a:prstGeom prst="rect">
            <a:avLst/>
          </a:prstGeom>
          <a:noFill/>
        </p:spPr>
        <p:txBody>
          <a:bodyPr wrap="square" rtlCol="0">
            <a:spAutoFit/>
          </a:bodyPr>
          <a:lstStyle/>
          <a:p>
            <a:pPr marL="342900" indent="-342900" fontAlgn="base">
              <a:spcBef>
                <a:spcPct val="0"/>
              </a:spcBef>
              <a:spcAft>
                <a:spcPct val="0"/>
              </a:spcAft>
              <a:buFontTx/>
              <a:buAutoNum type="arabicPeriod"/>
            </a:pPr>
            <a:r>
              <a:rPr lang="zh-CN" altLang="en-US" sz="2400" b="1" dirty="0" smtClean="0">
                <a:solidFill>
                  <a:srgbClr val="1D528D"/>
                </a:solidFill>
                <a:latin typeface="Arial" charset="0"/>
              </a:rPr>
              <a:t>整个字符串可以在同一个引号内给出</a:t>
            </a:r>
            <a:endParaRPr lang="en-US" altLang="zh-CN" sz="2400" b="1" dirty="0" smtClean="0">
              <a:solidFill>
                <a:srgbClr val="1D528D"/>
              </a:solidFill>
              <a:latin typeface="Arial" charset="0"/>
            </a:endParaRPr>
          </a:p>
          <a:p>
            <a:pPr marL="342900" indent="-342900" fontAlgn="base">
              <a:spcBef>
                <a:spcPct val="0"/>
              </a:spcBef>
              <a:spcAft>
                <a:spcPct val="0"/>
              </a:spcAft>
              <a:buFontTx/>
              <a:buAutoNum type="arabicPeriod"/>
            </a:pPr>
            <a:r>
              <a:rPr lang="zh-CN" altLang="en-US" sz="2400" b="1" dirty="0" smtClean="0">
                <a:solidFill>
                  <a:srgbClr val="1D528D"/>
                </a:solidFill>
                <a:latin typeface="Arial" charset="0"/>
              </a:rPr>
              <a:t>每个字节内存入一个字符的</a:t>
            </a:r>
            <a:r>
              <a:rPr lang="en-US" altLang="zh-CN" sz="2400" b="1" dirty="0" smtClean="0">
                <a:solidFill>
                  <a:srgbClr val="1D528D"/>
                </a:solidFill>
                <a:latin typeface="Arial" charset="0"/>
              </a:rPr>
              <a:t>ASCII </a:t>
            </a:r>
            <a:r>
              <a:rPr lang="zh-CN" altLang="en-US" sz="2400" b="1" dirty="0" smtClean="0">
                <a:solidFill>
                  <a:srgbClr val="1D528D"/>
                </a:solidFill>
                <a:latin typeface="Arial" charset="0"/>
              </a:rPr>
              <a:t>码</a:t>
            </a:r>
            <a:endParaRPr lang="zh-CN" altLang="en-US" sz="2400" b="1" dirty="0">
              <a:solidFill>
                <a:srgbClr val="1D528D"/>
              </a:solidFill>
              <a:latin typeface="Arial" charset="0"/>
            </a:endParaRPr>
          </a:p>
        </p:txBody>
      </p:sp>
      <p:sp>
        <p:nvSpPr>
          <p:cNvPr id="9" name="矩形 8"/>
          <p:cNvSpPr/>
          <p:nvPr/>
        </p:nvSpPr>
        <p:spPr>
          <a:xfrm>
            <a:off x="6488541" y="1335935"/>
            <a:ext cx="2086853"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DATA1  </a:t>
            </a:r>
            <a:r>
              <a:rPr lang="en-US" altLang="zh-CN" b="1" dirty="0">
                <a:solidFill>
                  <a:srgbClr val="009999"/>
                </a:solidFill>
                <a:latin typeface="Arial" charset="0"/>
              </a:rPr>
              <a:t>DB</a:t>
            </a:r>
            <a:r>
              <a:rPr lang="en-US" altLang="zh-CN" b="1" dirty="0">
                <a:solidFill>
                  <a:srgbClr val="FF0000"/>
                </a:solidFill>
                <a:latin typeface="Arial" charset="0"/>
              </a:rPr>
              <a:t> </a:t>
            </a:r>
            <a:r>
              <a:rPr lang="zh-CN" altLang="en-US" b="1" dirty="0">
                <a:solidFill>
                  <a:srgbClr val="FF0000"/>
                </a:solidFill>
                <a:latin typeface="Arial" charset="0"/>
              </a:rPr>
              <a:t>‘</a:t>
            </a:r>
            <a:r>
              <a:rPr lang="en-US" altLang="zh-CN" b="1" dirty="0">
                <a:solidFill>
                  <a:srgbClr val="FF0000"/>
                </a:solidFill>
                <a:latin typeface="Arial" charset="0"/>
              </a:rPr>
              <a:t>0123</a:t>
            </a:r>
            <a:r>
              <a:rPr lang="zh-CN" altLang="en-US" b="1" dirty="0">
                <a:solidFill>
                  <a:srgbClr val="FF0000"/>
                </a:solidFill>
                <a:latin typeface="Arial" charset="0"/>
              </a:rPr>
              <a:t>’</a:t>
            </a:r>
            <a:endParaRPr lang="en-US" altLang="zh-CN" b="1" dirty="0">
              <a:solidFill>
                <a:srgbClr val="FF0000"/>
              </a:solidFill>
              <a:latin typeface="Arial" charset="0"/>
            </a:endParaRPr>
          </a:p>
        </p:txBody>
      </p:sp>
      <p:sp>
        <p:nvSpPr>
          <p:cNvPr id="23" name="Line 11"/>
          <p:cNvSpPr>
            <a:spLocks noChangeShapeType="1"/>
          </p:cNvSpPr>
          <p:nvPr/>
        </p:nvSpPr>
        <p:spPr bwMode="auto">
          <a:xfrm flipH="1">
            <a:off x="3443396" y="3137140"/>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24" name="Line 13"/>
          <p:cNvSpPr>
            <a:spLocks noChangeShapeType="1"/>
          </p:cNvSpPr>
          <p:nvPr/>
        </p:nvSpPr>
        <p:spPr bwMode="auto">
          <a:xfrm>
            <a:off x="3443396" y="34700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5" name="Line 14"/>
          <p:cNvSpPr>
            <a:spLocks noChangeShapeType="1"/>
          </p:cNvSpPr>
          <p:nvPr/>
        </p:nvSpPr>
        <p:spPr bwMode="auto">
          <a:xfrm>
            <a:off x="3443396" y="39272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6" name="Line 15"/>
          <p:cNvSpPr>
            <a:spLocks noChangeShapeType="1"/>
          </p:cNvSpPr>
          <p:nvPr/>
        </p:nvSpPr>
        <p:spPr bwMode="auto">
          <a:xfrm>
            <a:off x="3443396" y="43844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7" name="Line 16"/>
          <p:cNvSpPr>
            <a:spLocks noChangeShapeType="1"/>
          </p:cNvSpPr>
          <p:nvPr/>
        </p:nvSpPr>
        <p:spPr bwMode="auto">
          <a:xfrm>
            <a:off x="3443396" y="48416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8" name="Line 17"/>
          <p:cNvSpPr>
            <a:spLocks noChangeShapeType="1"/>
          </p:cNvSpPr>
          <p:nvPr/>
        </p:nvSpPr>
        <p:spPr bwMode="auto">
          <a:xfrm>
            <a:off x="3443396" y="52988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9" name="Line 24"/>
          <p:cNvSpPr>
            <a:spLocks noChangeShapeType="1"/>
          </p:cNvSpPr>
          <p:nvPr/>
        </p:nvSpPr>
        <p:spPr bwMode="auto">
          <a:xfrm>
            <a:off x="3443396" y="57560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0" name="Line 27"/>
          <p:cNvSpPr>
            <a:spLocks noChangeShapeType="1"/>
          </p:cNvSpPr>
          <p:nvPr/>
        </p:nvSpPr>
        <p:spPr bwMode="auto">
          <a:xfrm>
            <a:off x="3443396" y="62132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1" name="Line 11"/>
          <p:cNvSpPr>
            <a:spLocks noChangeShapeType="1"/>
          </p:cNvSpPr>
          <p:nvPr/>
        </p:nvSpPr>
        <p:spPr bwMode="auto">
          <a:xfrm flipH="1">
            <a:off x="4891196" y="3190130"/>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32" name="矩形 31"/>
          <p:cNvSpPr/>
          <p:nvPr/>
        </p:nvSpPr>
        <p:spPr>
          <a:xfrm>
            <a:off x="5027256" y="3470068"/>
            <a:ext cx="98398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DATA1 </a:t>
            </a:r>
            <a:endParaRPr lang="zh-CN" altLang="en-US" dirty="0">
              <a:solidFill>
                <a:srgbClr val="1D528D"/>
              </a:solidFill>
              <a:latin typeface="Arial" charset="0"/>
            </a:endParaRPr>
          </a:p>
        </p:txBody>
      </p:sp>
      <p:sp>
        <p:nvSpPr>
          <p:cNvPr id="34" name="矩形 33"/>
          <p:cNvSpPr/>
          <p:nvPr/>
        </p:nvSpPr>
        <p:spPr>
          <a:xfrm>
            <a:off x="3923928" y="3491716"/>
            <a:ext cx="441146" cy="369332"/>
          </a:xfrm>
          <a:prstGeom prst="rect">
            <a:avLst/>
          </a:prstGeom>
        </p:spPr>
        <p:txBody>
          <a:bodyPr wrap="none">
            <a:spAutoFit/>
          </a:bodyPr>
          <a:lstStyle/>
          <a:p>
            <a:pPr fontAlgn="base">
              <a:spcBef>
                <a:spcPct val="0"/>
              </a:spcBef>
              <a:spcAft>
                <a:spcPct val="0"/>
              </a:spcAft>
            </a:pPr>
            <a:r>
              <a:rPr lang="zh-CN" altLang="en-US" b="1" dirty="0">
                <a:solidFill>
                  <a:srgbClr val="FF0000"/>
                </a:solidFill>
                <a:latin typeface="Arial" charset="0"/>
              </a:rPr>
              <a:t>‘</a:t>
            </a:r>
            <a:r>
              <a:rPr lang="en-US" altLang="zh-CN" b="1" dirty="0" smtClean="0">
                <a:solidFill>
                  <a:srgbClr val="FF0000"/>
                </a:solidFill>
                <a:latin typeface="Arial" charset="0"/>
              </a:rPr>
              <a:t>0</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35" name="矩形 34"/>
          <p:cNvSpPr/>
          <p:nvPr/>
        </p:nvSpPr>
        <p:spPr>
          <a:xfrm>
            <a:off x="3923928" y="3995772"/>
            <a:ext cx="441146"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1</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36" name="矩形 35"/>
          <p:cNvSpPr/>
          <p:nvPr/>
        </p:nvSpPr>
        <p:spPr>
          <a:xfrm>
            <a:off x="3923928" y="4427820"/>
            <a:ext cx="441146"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2</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37" name="矩形 36"/>
          <p:cNvSpPr/>
          <p:nvPr/>
        </p:nvSpPr>
        <p:spPr>
          <a:xfrm>
            <a:off x="3923928" y="4931876"/>
            <a:ext cx="441146"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3</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38" name="Line 11"/>
          <p:cNvSpPr>
            <a:spLocks noChangeShapeType="1"/>
          </p:cNvSpPr>
          <p:nvPr/>
        </p:nvSpPr>
        <p:spPr bwMode="auto">
          <a:xfrm flipH="1">
            <a:off x="6084168" y="3169278"/>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39" name="Line 13"/>
          <p:cNvSpPr>
            <a:spLocks noChangeShapeType="1"/>
          </p:cNvSpPr>
          <p:nvPr/>
        </p:nvSpPr>
        <p:spPr bwMode="auto">
          <a:xfrm>
            <a:off x="6084168" y="35022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0" name="Line 14"/>
          <p:cNvSpPr>
            <a:spLocks noChangeShapeType="1"/>
          </p:cNvSpPr>
          <p:nvPr/>
        </p:nvSpPr>
        <p:spPr bwMode="auto">
          <a:xfrm>
            <a:off x="6084168" y="39594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1" name="Line 15"/>
          <p:cNvSpPr>
            <a:spLocks noChangeShapeType="1"/>
          </p:cNvSpPr>
          <p:nvPr/>
        </p:nvSpPr>
        <p:spPr bwMode="auto">
          <a:xfrm>
            <a:off x="6084168" y="44166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2" name="Line 16"/>
          <p:cNvSpPr>
            <a:spLocks noChangeShapeType="1"/>
          </p:cNvSpPr>
          <p:nvPr/>
        </p:nvSpPr>
        <p:spPr bwMode="auto">
          <a:xfrm>
            <a:off x="6084168" y="48738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3" name="Line 17"/>
          <p:cNvSpPr>
            <a:spLocks noChangeShapeType="1"/>
          </p:cNvSpPr>
          <p:nvPr/>
        </p:nvSpPr>
        <p:spPr bwMode="auto">
          <a:xfrm>
            <a:off x="6084168" y="53310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4" name="Line 24"/>
          <p:cNvSpPr>
            <a:spLocks noChangeShapeType="1"/>
          </p:cNvSpPr>
          <p:nvPr/>
        </p:nvSpPr>
        <p:spPr bwMode="auto">
          <a:xfrm>
            <a:off x="6084168" y="57882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5" name="Line 27"/>
          <p:cNvSpPr>
            <a:spLocks noChangeShapeType="1"/>
          </p:cNvSpPr>
          <p:nvPr/>
        </p:nvSpPr>
        <p:spPr bwMode="auto">
          <a:xfrm>
            <a:off x="6084168" y="624540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6" name="Line 11"/>
          <p:cNvSpPr>
            <a:spLocks noChangeShapeType="1"/>
          </p:cNvSpPr>
          <p:nvPr/>
        </p:nvSpPr>
        <p:spPr bwMode="auto">
          <a:xfrm flipH="1">
            <a:off x="7531968" y="3222268"/>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47" name="矩形 46"/>
          <p:cNvSpPr/>
          <p:nvPr/>
        </p:nvSpPr>
        <p:spPr>
          <a:xfrm>
            <a:off x="6564700" y="3523854"/>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30H</a:t>
            </a:r>
            <a:endParaRPr lang="en-US" altLang="zh-CN" b="1" dirty="0">
              <a:solidFill>
                <a:srgbClr val="FF0000"/>
              </a:solidFill>
              <a:latin typeface="Arial" charset="0"/>
            </a:endParaRPr>
          </a:p>
        </p:txBody>
      </p:sp>
      <p:sp>
        <p:nvSpPr>
          <p:cNvPr id="48" name="矩形 47"/>
          <p:cNvSpPr/>
          <p:nvPr/>
        </p:nvSpPr>
        <p:spPr>
          <a:xfrm>
            <a:off x="6564700" y="4027910"/>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31H</a:t>
            </a:r>
            <a:endParaRPr lang="en-US" altLang="zh-CN" b="1" dirty="0">
              <a:solidFill>
                <a:srgbClr val="FF0000"/>
              </a:solidFill>
              <a:latin typeface="Arial" charset="0"/>
            </a:endParaRPr>
          </a:p>
        </p:txBody>
      </p:sp>
      <p:sp>
        <p:nvSpPr>
          <p:cNvPr id="49" name="矩形 48"/>
          <p:cNvSpPr/>
          <p:nvPr/>
        </p:nvSpPr>
        <p:spPr>
          <a:xfrm>
            <a:off x="6564700" y="4459958"/>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32H</a:t>
            </a:r>
            <a:endParaRPr lang="en-US" altLang="zh-CN" b="1" dirty="0">
              <a:solidFill>
                <a:srgbClr val="FF0000"/>
              </a:solidFill>
              <a:latin typeface="Arial" charset="0"/>
            </a:endParaRPr>
          </a:p>
        </p:txBody>
      </p:sp>
      <p:sp>
        <p:nvSpPr>
          <p:cNvPr id="50" name="矩形 49"/>
          <p:cNvSpPr/>
          <p:nvPr/>
        </p:nvSpPr>
        <p:spPr>
          <a:xfrm>
            <a:off x="6564700" y="4964014"/>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33H</a:t>
            </a:r>
            <a:endParaRPr lang="en-US" altLang="zh-CN" b="1" dirty="0">
              <a:solidFill>
                <a:srgbClr val="FF0000"/>
              </a:solidFill>
              <a:latin typeface="Arial" charset="0"/>
            </a:endParaRPr>
          </a:p>
        </p:txBody>
      </p:sp>
      <p:sp>
        <p:nvSpPr>
          <p:cNvPr id="51" name="Rectangle 23"/>
          <p:cNvSpPr>
            <a:spLocks noChangeArrowheads="1"/>
          </p:cNvSpPr>
          <p:nvPr/>
        </p:nvSpPr>
        <p:spPr bwMode="auto">
          <a:xfrm>
            <a:off x="1729846" y="3530474"/>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1500H:0000H</a:t>
            </a:r>
            <a:endParaRPr lang="en-US" altLang="zh-CN" b="1" dirty="0">
              <a:solidFill>
                <a:srgbClr val="000000"/>
              </a:solidFill>
              <a:latin typeface="Arial" charset="0"/>
            </a:endParaRPr>
          </a:p>
        </p:txBody>
      </p:sp>
      <p:sp>
        <p:nvSpPr>
          <p:cNvPr id="52" name="Rectangle 23"/>
          <p:cNvSpPr>
            <a:spLocks noChangeArrowheads="1"/>
          </p:cNvSpPr>
          <p:nvPr/>
        </p:nvSpPr>
        <p:spPr bwMode="auto">
          <a:xfrm>
            <a:off x="1781944" y="3995772"/>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1500H:0001H</a:t>
            </a:r>
            <a:endParaRPr lang="en-US" altLang="zh-CN" b="1" dirty="0">
              <a:solidFill>
                <a:srgbClr val="000000"/>
              </a:solidFill>
              <a:latin typeface="Arial" charset="0"/>
            </a:endParaRPr>
          </a:p>
        </p:txBody>
      </p:sp>
    </p:spTree>
    <p:extLst>
      <p:ext uri="{BB962C8B-B14F-4D97-AF65-F5344CB8AC3E}">
        <p14:creationId xmlns:p14="http://schemas.microsoft.com/office/powerpoint/2010/main" val="33048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49" grpId="0"/>
      <p:bldP spid="50"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4. 8086</a:t>
            </a:r>
            <a:r>
              <a:rPr lang="zh-CN" altLang="en-US" dirty="0" smtClean="0"/>
              <a:t>的指令系统</a:t>
            </a:r>
            <a:endParaRPr lang="en-US" dirty="0"/>
          </a:p>
        </p:txBody>
      </p:sp>
      <p:sp>
        <p:nvSpPr>
          <p:cNvPr id="3" name="Rectangle 4"/>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graphicFrame>
        <p:nvGraphicFramePr>
          <p:cNvPr id="4" name="Group 70"/>
          <p:cNvGraphicFramePr>
            <a:graphicFrameLocks/>
          </p:cNvGraphicFramePr>
          <p:nvPr/>
        </p:nvGraphicFramePr>
        <p:xfrm>
          <a:off x="971550" y="2349500"/>
          <a:ext cx="6923088" cy="4048239"/>
        </p:xfrm>
        <a:graphic>
          <a:graphicData uri="http://schemas.openxmlformats.org/drawingml/2006/table">
            <a:tbl>
              <a:tblPr/>
              <a:tblGrid>
                <a:gridCol w="1150938"/>
                <a:gridCol w="3108325"/>
                <a:gridCol w="2663825"/>
              </a:tblGrid>
              <a:tr h="14111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楷体_GB2312" pitchFamily="49" charset="-122"/>
                        <a:ea typeface="楷体_GB2312" pitchFamily="49"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优点</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缺点</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35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宏指令</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执行速度快</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设计灵活（可借助参数改变功能）</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3.</a:t>
                      </a: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修改方便</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占用内存多</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259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子程序</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占用内存少</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执行速度慢</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r>
                        <a:rPr kumimoji="1" lang="zh-CN" altLang="en-US" sz="2400" b="1"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设计不太灵活</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 Box 71"/>
          <p:cNvSpPr txBox="1">
            <a:spLocks noChangeArrowheads="1"/>
          </p:cNvSpPr>
          <p:nvPr/>
        </p:nvSpPr>
        <p:spPr bwMode="auto">
          <a:xfrm>
            <a:off x="971550" y="170021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4000" b="1">
                <a:solidFill>
                  <a:srgbClr val="0000FF"/>
                </a:solidFill>
                <a:latin typeface="楷体_GB2312" pitchFamily="49" charset="-122"/>
                <a:ea typeface="楷体_GB2312" pitchFamily="49" charset="-122"/>
              </a:defRPr>
            </a:lvl1pPr>
            <a:lvl2pPr marL="742950" indent="-285750" eaLnBrk="0" hangingPunct="0">
              <a:defRPr kumimoji="1" sz="4000" b="1">
                <a:solidFill>
                  <a:srgbClr val="0000FF"/>
                </a:solidFill>
                <a:latin typeface="楷体_GB2312" pitchFamily="49" charset="-122"/>
                <a:ea typeface="楷体_GB2312" pitchFamily="49" charset="-122"/>
              </a:defRPr>
            </a:lvl2pPr>
            <a:lvl3pPr marL="1143000" indent="-228600" eaLnBrk="0" hangingPunct="0">
              <a:defRPr kumimoji="1" sz="4000" b="1">
                <a:solidFill>
                  <a:srgbClr val="0000FF"/>
                </a:solidFill>
                <a:latin typeface="楷体_GB2312" pitchFamily="49" charset="-122"/>
                <a:ea typeface="楷体_GB2312" pitchFamily="49" charset="-122"/>
              </a:defRPr>
            </a:lvl3pPr>
            <a:lvl4pPr marL="1600200" indent="-228600" eaLnBrk="0" hangingPunct="0">
              <a:defRPr kumimoji="1" sz="4000" b="1">
                <a:solidFill>
                  <a:srgbClr val="0000FF"/>
                </a:solidFill>
                <a:latin typeface="楷体_GB2312" pitchFamily="49" charset="-122"/>
                <a:ea typeface="楷体_GB2312" pitchFamily="49" charset="-122"/>
              </a:defRPr>
            </a:lvl4pPr>
            <a:lvl5pPr marL="2057400" indent="-228600" eaLnBrk="0" hangingPunct="0">
              <a:defRPr kumimoji="1" sz="40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40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t>宏指令和子程序优缺点 </a:t>
            </a:r>
          </a:p>
        </p:txBody>
      </p:sp>
      <p:sp>
        <p:nvSpPr>
          <p:cNvPr id="6" name="Rectangle 2"/>
          <p:cNvSpPr txBox="1">
            <a:spLocks noChangeArrowheads="1"/>
          </p:cNvSpPr>
          <p:nvPr/>
        </p:nvSpPr>
        <p:spPr bwMode="auto">
          <a:xfrm>
            <a:off x="1979712" y="1081827"/>
            <a:ext cx="4464050" cy="609771"/>
          </a:xfrm>
          <a:prstGeom prst="rect">
            <a:avLst/>
          </a:prstGeom>
          <a:solidFill>
            <a:srgbClr val="33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marL="838200" indent="-838200"/>
            <a:r>
              <a:rPr lang="zh-CN" altLang="en-US" sz="3600" dirty="0" smtClean="0">
                <a:latin typeface="楷体_GB2312" pitchFamily="49" charset="-122"/>
                <a:ea typeface="楷体_GB2312" pitchFamily="49" charset="-122"/>
              </a:rPr>
              <a:t>宏指令</a:t>
            </a:r>
          </a:p>
        </p:txBody>
      </p:sp>
    </p:spTree>
    <p:extLst>
      <p:ext uri="{BB962C8B-B14F-4D97-AF65-F5344CB8AC3E}">
        <p14:creationId xmlns:p14="http://schemas.microsoft.com/office/powerpoint/2010/main" val="3567993866"/>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a:r>
              <a:rPr lang="en-US" altLang="zh-CN"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28575">
                <a:solidFill>
                  <a:schemeClr val="bg1"/>
                </a:solidFill>
                <a:round/>
                <a:headEnd/>
                <a:tailEnd/>
              </a:ln>
              <a:gradFill rotWithShape="1">
                <a:gsLst>
                  <a:gs pos="0">
                    <a:schemeClr val="folHlink"/>
                  </a:gs>
                  <a:gs pos="100000">
                    <a:schemeClr val="accent2"/>
                  </a:gs>
                </a:gsLst>
                <a:lin ang="5400000" scaled="1"/>
              </a:gradFill>
              <a:effectLst>
                <a:outerShdw dist="71842" dir="2700000" algn="ctr" rotWithShape="0">
                  <a:schemeClr val="bg2">
                    <a:alpha val="50000"/>
                  </a:schemeClr>
                </a:outerShdw>
              </a:effectLst>
              <a:latin typeface="Verdana"/>
              <a:cs typeface="Verdana"/>
            </a:endParaRPr>
          </a:p>
        </p:txBody>
      </p:sp>
    </p:spTree>
    <p:extLst>
      <p:ext uri="{BB962C8B-B14F-4D97-AF65-F5344CB8AC3E}">
        <p14:creationId xmlns:p14="http://schemas.microsoft.com/office/powerpoint/2010/main" val="1424188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圆角矩形 2"/>
          <p:cNvSpPr/>
          <p:nvPr/>
        </p:nvSpPr>
        <p:spPr>
          <a:xfrm>
            <a:off x="827584" y="1955066"/>
            <a:ext cx="7776864" cy="12579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pic>
        <p:nvPicPr>
          <p:cNvPr id="4" name="Picture 5"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6764"/>
            <a:ext cx="68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398808" y="1243602"/>
            <a:ext cx="6984776"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1D528D"/>
                </a:solidFill>
                <a:latin typeface="Arial" charset="0"/>
              </a:rPr>
              <a:t>关于字符串</a:t>
            </a:r>
            <a:endParaRPr lang="zh-CN" altLang="en-US" sz="2400" b="1" dirty="0">
              <a:solidFill>
                <a:srgbClr val="1D528D"/>
              </a:solidFill>
              <a:latin typeface="Arial" charset="0"/>
            </a:endParaRPr>
          </a:p>
        </p:txBody>
      </p:sp>
      <p:sp>
        <p:nvSpPr>
          <p:cNvPr id="6" name="圆角矩形 5"/>
          <p:cNvSpPr/>
          <p:nvPr/>
        </p:nvSpPr>
        <p:spPr>
          <a:xfrm>
            <a:off x="1043608" y="1705267"/>
            <a:ext cx="5184576" cy="4995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smtClean="0">
                <a:solidFill>
                  <a:srgbClr val="1D528D"/>
                </a:solidFill>
                <a:latin typeface="华文新魏" pitchFamily="2" charset="-122"/>
                <a:ea typeface="华文新魏" pitchFamily="2" charset="-122"/>
              </a:rPr>
              <a:t>若字符串定义为  </a:t>
            </a:r>
            <a:r>
              <a:rPr lang="en-US" altLang="zh-CN" sz="2400" b="1" dirty="0" smtClean="0">
                <a:solidFill>
                  <a:srgbClr val="1D528D"/>
                </a:solidFill>
                <a:latin typeface="华文新魏" pitchFamily="2" charset="-122"/>
                <a:ea typeface="华文新魏" pitchFamily="2" charset="-122"/>
              </a:rPr>
              <a:t>DW  </a:t>
            </a:r>
            <a:r>
              <a:rPr lang="zh-CN" altLang="en-US" sz="2400" b="1" dirty="0" smtClean="0">
                <a:solidFill>
                  <a:srgbClr val="1D528D"/>
                </a:solidFill>
                <a:latin typeface="华文新魏" pitchFamily="2" charset="-122"/>
                <a:ea typeface="华文新魏" pitchFamily="2" charset="-122"/>
              </a:rPr>
              <a:t>字节变量时</a:t>
            </a:r>
            <a:endParaRPr lang="zh-CN" altLang="en-US" sz="2400" b="1" dirty="0">
              <a:solidFill>
                <a:srgbClr val="1D528D"/>
              </a:solidFill>
              <a:latin typeface="华文新魏" pitchFamily="2" charset="-122"/>
              <a:ea typeface="华文新魏" pitchFamily="2" charset="-122"/>
            </a:endParaRPr>
          </a:p>
        </p:txBody>
      </p:sp>
      <p:sp>
        <p:nvSpPr>
          <p:cNvPr id="7" name="TextBox 6"/>
          <p:cNvSpPr txBox="1"/>
          <p:nvPr/>
        </p:nvSpPr>
        <p:spPr>
          <a:xfrm>
            <a:off x="1115616" y="2204864"/>
            <a:ext cx="7267968" cy="923330"/>
          </a:xfrm>
          <a:prstGeom prst="rect">
            <a:avLst/>
          </a:prstGeom>
          <a:noFill/>
        </p:spPr>
        <p:txBody>
          <a:bodyPr wrap="square" rtlCol="0">
            <a:spAutoFit/>
          </a:bodyPr>
          <a:lstStyle/>
          <a:p>
            <a:pPr marL="342900" indent="-342900" fontAlgn="base">
              <a:spcBef>
                <a:spcPct val="0"/>
              </a:spcBef>
              <a:spcAft>
                <a:spcPct val="0"/>
              </a:spcAft>
              <a:buFontTx/>
              <a:buAutoNum type="arabicPeriod"/>
            </a:pPr>
            <a:r>
              <a:rPr lang="zh-CN" altLang="en-US" b="1" dirty="0" smtClean="0">
                <a:solidFill>
                  <a:srgbClr val="1D528D"/>
                </a:solidFill>
                <a:latin typeface="Arial" charset="0"/>
              </a:rPr>
              <a:t>每个数据不能超过两个字符</a:t>
            </a:r>
            <a:endParaRPr lang="en-US" altLang="zh-CN" b="1" dirty="0" smtClean="0">
              <a:solidFill>
                <a:srgbClr val="1D528D"/>
              </a:solidFill>
              <a:latin typeface="Arial" charset="0"/>
            </a:endParaRPr>
          </a:p>
          <a:p>
            <a:pPr marL="342900" indent="-342900" fontAlgn="base">
              <a:spcBef>
                <a:spcPct val="0"/>
              </a:spcBef>
              <a:spcAft>
                <a:spcPct val="0"/>
              </a:spcAft>
              <a:buFontTx/>
              <a:buAutoNum type="arabicPeriod"/>
            </a:pPr>
            <a:r>
              <a:rPr lang="zh-CN" altLang="en-US" b="1" dirty="0" smtClean="0">
                <a:solidFill>
                  <a:srgbClr val="1D528D"/>
                </a:solidFill>
                <a:latin typeface="Arial" charset="0"/>
              </a:rPr>
              <a:t>若为两个字符，则高位放高字节</a:t>
            </a:r>
            <a:r>
              <a:rPr lang="en-US" altLang="zh-CN" b="1" dirty="0" smtClean="0">
                <a:solidFill>
                  <a:srgbClr val="1D528D"/>
                </a:solidFill>
                <a:latin typeface="Arial" charset="0"/>
              </a:rPr>
              <a:t>,</a:t>
            </a:r>
            <a:r>
              <a:rPr lang="zh-CN" altLang="en-US" b="1" dirty="0" smtClean="0">
                <a:solidFill>
                  <a:srgbClr val="1D528D"/>
                </a:solidFill>
                <a:latin typeface="Arial" charset="0"/>
              </a:rPr>
              <a:t>低位放低字节</a:t>
            </a:r>
            <a:endParaRPr lang="en-US" altLang="zh-CN" b="1" dirty="0" smtClean="0">
              <a:solidFill>
                <a:srgbClr val="1D528D"/>
              </a:solidFill>
              <a:latin typeface="Arial" charset="0"/>
            </a:endParaRPr>
          </a:p>
          <a:p>
            <a:pPr marL="342900" indent="-342900" fontAlgn="base">
              <a:spcBef>
                <a:spcPct val="0"/>
              </a:spcBef>
              <a:spcAft>
                <a:spcPct val="0"/>
              </a:spcAft>
              <a:buFontTx/>
              <a:buAutoNum type="arabicPeriod"/>
            </a:pPr>
            <a:r>
              <a:rPr lang="en-US" altLang="zh-CN" b="1" dirty="0">
                <a:solidFill>
                  <a:srgbClr val="1D528D"/>
                </a:solidFill>
                <a:latin typeface="Arial" charset="0"/>
              </a:rPr>
              <a:t> </a:t>
            </a:r>
            <a:r>
              <a:rPr lang="zh-CN" altLang="en-US" b="1" dirty="0" smtClean="0">
                <a:solidFill>
                  <a:srgbClr val="1D528D"/>
                </a:solidFill>
                <a:latin typeface="Arial" charset="0"/>
              </a:rPr>
              <a:t>若为一个字符，则该字符的</a:t>
            </a:r>
            <a:r>
              <a:rPr lang="en-US" altLang="zh-CN" b="1" dirty="0" smtClean="0">
                <a:solidFill>
                  <a:srgbClr val="1D528D"/>
                </a:solidFill>
                <a:latin typeface="Arial" charset="0"/>
              </a:rPr>
              <a:t>ASCII</a:t>
            </a:r>
            <a:r>
              <a:rPr lang="zh-CN" altLang="en-US" b="1" dirty="0" smtClean="0">
                <a:solidFill>
                  <a:srgbClr val="1D528D"/>
                </a:solidFill>
                <a:latin typeface="Arial" charset="0"/>
              </a:rPr>
              <a:t>码放在低字节，高字节为</a:t>
            </a:r>
            <a:r>
              <a:rPr lang="en-US" altLang="zh-CN" b="1" dirty="0" smtClean="0">
                <a:solidFill>
                  <a:srgbClr val="1D528D"/>
                </a:solidFill>
                <a:latin typeface="Arial" charset="0"/>
              </a:rPr>
              <a:t>00H</a:t>
            </a:r>
            <a:endParaRPr lang="zh-CN" altLang="en-US" b="1" dirty="0">
              <a:solidFill>
                <a:srgbClr val="1D528D"/>
              </a:solidFill>
              <a:latin typeface="Arial" charset="0"/>
            </a:endParaRPr>
          </a:p>
        </p:txBody>
      </p:sp>
      <p:sp>
        <p:nvSpPr>
          <p:cNvPr id="8" name="Line 11"/>
          <p:cNvSpPr>
            <a:spLocks noChangeShapeType="1"/>
          </p:cNvSpPr>
          <p:nvPr/>
        </p:nvSpPr>
        <p:spPr bwMode="auto">
          <a:xfrm flipH="1">
            <a:off x="3443396" y="3353164"/>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9" name="Line 13"/>
          <p:cNvSpPr>
            <a:spLocks noChangeShapeType="1"/>
          </p:cNvSpPr>
          <p:nvPr/>
        </p:nvSpPr>
        <p:spPr bwMode="auto">
          <a:xfrm>
            <a:off x="3443396" y="36860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0" name="Line 14"/>
          <p:cNvSpPr>
            <a:spLocks noChangeShapeType="1"/>
          </p:cNvSpPr>
          <p:nvPr/>
        </p:nvSpPr>
        <p:spPr bwMode="auto">
          <a:xfrm>
            <a:off x="3443396" y="41432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1" name="Line 15"/>
          <p:cNvSpPr>
            <a:spLocks noChangeShapeType="1"/>
          </p:cNvSpPr>
          <p:nvPr/>
        </p:nvSpPr>
        <p:spPr bwMode="auto">
          <a:xfrm>
            <a:off x="3443396" y="46004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2" name="Line 16"/>
          <p:cNvSpPr>
            <a:spLocks noChangeShapeType="1"/>
          </p:cNvSpPr>
          <p:nvPr/>
        </p:nvSpPr>
        <p:spPr bwMode="auto">
          <a:xfrm>
            <a:off x="3443396" y="50576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3" name="Line 17"/>
          <p:cNvSpPr>
            <a:spLocks noChangeShapeType="1"/>
          </p:cNvSpPr>
          <p:nvPr/>
        </p:nvSpPr>
        <p:spPr bwMode="auto">
          <a:xfrm>
            <a:off x="3443396" y="55148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4" name="Line 24"/>
          <p:cNvSpPr>
            <a:spLocks noChangeShapeType="1"/>
          </p:cNvSpPr>
          <p:nvPr/>
        </p:nvSpPr>
        <p:spPr bwMode="auto">
          <a:xfrm>
            <a:off x="3443396" y="59720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5" name="Line 27"/>
          <p:cNvSpPr>
            <a:spLocks noChangeShapeType="1"/>
          </p:cNvSpPr>
          <p:nvPr/>
        </p:nvSpPr>
        <p:spPr bwMode="auto">
          <a:xfrm>
            <a:off x="3443396" y="64292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6" name="Line 11"/>
          <p:cNvSpPr>
            <a:spLocks noChangeShapeType="1"/>
          </p:cNvSpPr>
          <p:nvPr/>
        </p:nvSpPr>
        <p:spPr bwMode="auto">
          <a:xfrm flipH="1">
            <a:off x="4891196" y="3406154"/>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17" name="矩形 16"/>
          <p:cNvSpPr/>
          <p:nvPr/>
        </p:nvSpPr>
        <p:spPr>
          <a:xfrm>
            <a:off x="5027256" y="3686092"/>
            <a:ext cx="983987"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DATA1 </a:t>
            </a:r>
            <a:endParaRPr lang="zh-CN" altLang="en-US" dirty="0">
              <a:solidFill>
                <a:srgbClr val="1D528D"/>
              </a:solidFill>
              <a:latin typeface="Arial" charset="0"/>
            </a:endParaRPr>
          </a:p>
        </p:txBody>
      </p:sp>
      <p:sp>
        <p:nvSpPr>
          <p:cNvPr id="18" name="矩形 17"/>
          <p:cNvSpPr/>
          <p:nvPr/>
        </p:nvSpPr>
        <p:spPr>
          <a:xfrm>
            <a:off x="3923928" y="3707740"/>
            <a:ext cx="479618"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B</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19" name="矩形 18"/>
          <p:cNvSpPr/>
          <p:nvPr/>
        </p:nvSpPr>
        <p:spPr>
          <a:xfrm>
            <a:off x="3923928" y="4211796"/>
            <a:ext cx="466859"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A</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20" name="矩形 19"/>
          <p:cNvSpPr/>
          <p:nvPr/>
        </p:nvSpPr>
        <p:spPr>
          <a:xfrm>
            <a:off x="3923928" y="4643844"/>
            <a:ext cx="479618"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C</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22" name="Line 11"/>
          <p:cNvSpPr>
            <a:spLocks noChangeShapeType="1"/>
          </p:cNvSpPr>
          <p:nvPr/>
        </p:nvSpPr>
        <p:spPr bwMode="auto">
          <a:xfrm flipH="1">
            <a:off x="6084168" y="3385302"/>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23" name="Line 13"/>
          <p:cNvSpPr>
            <a:spLocks noChangeShapeType="1"/>
          </p:cNvSpPr>
          <p:nvPr/>
        </p:nvSpPr>
        <p:spPr bwMode="auto">
          <a:xfrm>
            <a:off x="6084168" y="37182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4" name="Line 14"/>
          <p:cNvSpPr>
            <a:spLocks noChangeShapeType="1"/>
          </p:cNvSpPr>
          <p:nvPr/>
        </p:nvSpPr>
        <p:spPr bwMode="auto">
          <a:xfrm>
            <a:off x="6084168" y="41754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5" name="Line 15"/>
          <p:cNvSpPr>
            <a:spLocks noChangeShapeType="1"/>
          </p:cNvSpPr>
          <p:nvPr/>
        </p:nvSpPr>
        <p:spPr bwMode="auto">
          <a:xfrm>
            <a:off x="6084168" y="46326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6" name="Line 16"/>
          <p:cNvSpPr>
            <a:spLocks noChangeShapeType="1"/>
          </p:cNvSpPr>
          <p:nvPr/>
        </p:nvSpPr>
        <p:spPr bwMode="auto">
          <a:xfrm>
            <a:off x="6084168" y="50898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7" name="Line 17"/>
          <p:cNvSpPr>
            <a:spLocks noChangeShapeType="1"/>
          </p:cNvSpPr>
          <p:nvPr/>
        </p:nvSpPr>
        <p:spPr bwMode="auto">
          <a:xfrm>
            <a:off x="6084168" y="55470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8" name="Line 24"/>
          <p:cNvSpPr>
            <a:spLocks noChangeShapeType="1"/>
          </p:cNvSpPr>
          <p:nvPr/>
        </p:nvSpPr>
        <p:spPr bwMode="auto">
          <a:xfrm>
            <a:off x="6084168" y="60042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9" name="Line 27"/>
          <p:cNvSpPr>
            <a:spLocks noChangeShapeType="1"/>
          </p:cNvSpPr>
          <p:nvPr/>
        </p:nvSpPr>
        <p:spPr bwMode="auto">
          <a:xfrm>
            <a:off x="6084168" y="646143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0" name="Line 11"/>
          <p:cNvSpPr>
            <a:spLocks noChangeShapeType="1"/>
          </p:cNvSpPr>
          <p:nvPr/>
        </p:nvSpPr>
        <p:spPr bwMode="auto">
          <a:xfrm flipH="1">
            <a:off x="7531968" y="3438292"/>
            <a:ext cx="0" cy="3303076"/>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1400">
              <a:solidFill>
                <a:srgbClr val="1D528D"/>
              </a:solidFill>
              <a:latin typeface="Arial" charset="0"/>
            </a:endParaRPr>
          </a:p>
        </p:txBody>
      </p:sp>
      <p:sp>
        <p:nvSpPr>
          <p:cNvPr id="31" name="矩形 30"/>
          <p:cNvSpPr/>
          <p:nvPr/>
        </p:nvSpPr>
        <p:spPr>
          <a:xfrm>
            <a:off x="6564700" y="3739878"/>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42H</a:t>
            </a:r>
            <a:endParaRPr lang="en-US" altLang="zh-CN" b="1" dirty="0">
              <a:solidFill>
                <a:srgbClr val="FF0000"/>
              </a:solidFill>
              <a:latin typeface="Arial" charset="0"/>
            </a:endParaRPr>
          </a:p>
        </p:txBody>
      </p:sp>
      <p:sp>
        <p:nvSpPr>
          <p:cNvPr id="32" name="矩形 31"/>
          <p:cNvSpPr/>
          <p:nvPr/>
        </p:nvSpPr>
        <p:spPr>
          <a:xfrm>
            <a:off x="6564700" y="4243934"/>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41H</a:t>
            </a:r>
            <a:endParaRPr lang="en-US" altLang="zh-CN" b="1" dirty="0">
              <a:solidFill>
                <a:srgbClr val="FF0000"/>
              </a:solidFill>
              <a:latin typeface="Arial" charset="0"/>
            </a:endParaRPr>
          </a:p>
        </p:txBody>
      </p:sp>
      <p:sp>
        <p:nvSpPr>
          <p:cNvPr id="33" name="矩形 32"/>
          <p:cNvSpPr/>
          <p:nvPr/>
        </p:nvSpPr>
        <p:spPr>
          <a:xfrm>
            <a:off x="6564700" y="4675982"/>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32H</a:t>
            </a:r>
            <a:endParaRPr lang="en-US" altLang="zh-CN" b="1" dirty="0">
              <a:solidFill>
                <a:srgbClr val="FF0000"/>
              </a:solidFill>
              <a:latin typeface="Arial" charset="0"/>
            </a:endParaRPr>
          </a:p>
        </p:txBody>
      </p:sp>
      <p:sp>
        <p:nvSpPr>
          <p:cNvPr id="34" name="矩形 33"/>
          <p:cNvSpPr/>
          <p:nvPr/>
        </p:nvSpPr>
        <p:spPr>
          <a:xfrm>
            <a:off x="6564700" y="5589240"/>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33H</a:t>
            </a:r>
            <a:endParaRPr lang="en-US" altLang="zh-CN" b="1" dirty="0">
              <a:solidFill>
                <a:srgbClr val="FF0000"/>
              </a:solidFill>
              <a:latin typeface="Arial" charset="0"/>
            </a:endParaRPr>
          </a:p>
        </p:txBody>
      </p:sp>
      <p:sp>
        <p:nvSpPr>
          <p:cNvPr id="35" name="Rectangle 23"/>
          <p:cNvSpPr>
            <a:spLocks noChangeArrowheads="1"/>
          </p:cNvSpPr>
          <p:nvPr/>
        </p:nvSpPr>
        <p:spPr bwMode="auto">
          <a:xfrm>
            <a:off x="1729846" y="3746498"/>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1500H:0000H</a:t>
            </a:r>
            <a:endParaRPr lang="en-US" altLang="zh-CN" b="1" dirty="0">
              <a:solidFill>
                <a:srgbClr val="000000"/>
              </a:solidFill>
              <a:latin typeface="Arial" charset="0"/>
            </a:endParaRPr>
          </a:p>
        </p:txBody>
      </p:sp>
      <p:sp>
        <p:nvSpPr>
          <p:cNvPr id="36" name="Rectangle 23"/>
          <p:cNvSpPr>
            <a:spLocks noChangeArrowheads="1"/>
          </p:cNvSpPr>
          <p:nvPr/>
        </p:nvSpPr>
        <p:spPr bwMode="auto">
          <a:xfrm>
            <a:off x="1781944" y="4211796"/>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1500H:0001H</a:t>
            </a:r>
            <a:endParaRPr lang="en-US" altLang="zh-CN" b="1" dirty="0">
              <a:solidFill>
                <a:srgbClr val="000000"/>
              </a:solidFill>
              <a:latin typeface="Arial" charset="0"/>
            </a:endParaRPr>
          </a:p>
        </p:txBody>
      </p:sp>
      <p:sp>
        <p:nvSpPr>
          <p:cNvPr id="37" name="圆角矩形 36"/>
          <p:cNvSpPr/>
          <p:nvPr/>
        </p:nvSpPr>
        <p:spPr>
          <a:xfrm>
            <a:off x="5796136" y="1243602"/>
            <a:ext cx="2779258" cy="60122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38" name="矩形 37"/>
          <p:cNvSpPr/>
          <p:nvPr/>
        </p:nvSpPr>
        <p:spPr>
          <a:xfrm>
            <a:off x="5799554" y="1350625"/>
            <a:ext cx="2804999" cy="369332"/>
          </a:xfrm>
          <a:prstGeom prst="rect">
            <a:avLst/>
          </a:prstGeom>
        </p:spPr>
        <p:txBody>
          <a:bodyPr wrap="none">
            <a:spAutoFit/>
          </a:bodyPr>
          <a:lstStyle/>
          <a:p>
            <a:pPr fontAlgn="base">
              <a:spcBef>
                <a:spcPct val="0"/>
              </a:spcBef>
              <a:spcAft>
                <a:spcPct val="0"/>
              </a:spcAft>
            </a:pPr>
            <a:r>
              <a:rPr lang="en-US" altLang="zh-CN" b="1" dirty="0">
                <a:solidFill>
                  <a:srgbClr val="FF0000"/>
                </a:solidFill>
                <a:latin typeface="Arial" charset="0"/>
              </a:rPr>
              <a:t>DATA1  </a:t>
            </a:r>
            <a:r>
              <a:rPr lang="en-US" altLang="zh-CN" b="1" dirty="0" smtClean="0">
                <a:solidFill>
                  <a:srgbClr val="009999"/>
                </a:solidFill>
                <a:latin typeface="Arial" charset="0"/>
              </a:rPr>
              <a:t>DW</a:t>
            </a:r>
            <a:r>
              <a:rPr lang="en-US" altLang="zh-CN" b="1" dirty="0" smtClean="0">
                <a:solidFill>
                  <a:srgbClr val="FF0000"/>
                </a:solidFill>
                <a:latin typeface="Arial" charset="0"/>
              </a:rPr>
              <a:t> </a:t>
            </a:r>
            <a:r>
              <a:rPr lang="zh-CN" altLang="en-US" b="1" dirty="0" smtClean="0">
                <a:solidFill>
                  <a:srgbClr val="FF0000"/>
                </a:solidFill>
                <a:latin typeface="Arial" charset="0"/>
              </a:rPr>
              <a:t>‘</a:t>
            </a:r>
            <a:r>
              <a:rPr lang="en-US" altLang="zh-CN" b="1" dirty="0" smtClean="0">
                <a:solidFill>
                  <a:srgbClr val="FF0000"/>
                </a:solidFill>
                <a:latin typeface="Arial" charset="0"/>
              </a:rPr>
              <a:t>AB</a:t>
            </a:r>
            <a:r>
              <a:rPr lang="zh-CN" altLang="en-US" b="1" dirty="0" smtClean="0">
                <a:solidFill>
                  <a:srgbClr val="FF0000"/>
                </a:solidFill>
                <a:latin typeface="Arial" charset="0"/>
              </a:rPr>
              <a:t>’</a:t>
            </a:r>
            <a:r>
              <a:rPr lang="en-US" altLang="zh-CN" b="1" dirty="0" smtClean="0">
                <a:solidFill>
                  <a:srgbClr val="FF0000"/>
                </a:solidFill>
                <a:latin typeface="Arial" charset="0"/>
              </a:rPr>
              <a:t>, ‘C’, ‘D’</a:t>
            </a:r>
            <a:endParaRPr lang="en-US" altLang="zh-CN" b="1" dirty="0">
              <a:solidFill>
                <a:srgbClr val="FF0000"/>
              </a:solidFill>
              <a:latin typeface="Arial" charset="0"/>
            </a:endParaRPr>
          </a:p>
        </p:txBody>
      </p:sp>
      <p:sp>
        <p:nvSpPr>
          <p:cNvPr id="39" name="矩形 38"/>
          <p:cNvSpPr/>
          <p:nvPr/>
        </p:nvSpPr>
        <p:spPr>
          <a:xfrm>
            <a:off x="3923928" y="5589240"/>
            <a:ext cx="479618" cy="369332"/>
          </a:xfrm>
          <a:prstGeom prst="rect">
            <a:avLst/>
          </a:prstGeom>
        </p:spPr>
        <p:txBody>
          <a:bodyPr wrap="none">
            <a:spAutoFit/>
          </a:bodyPr>
          <a:lstStyle/>
          <a:p>
            <a:pPr fontAlgn="base">
              <a:spcBef>
                <a:spcPct val="0"/>
              </a:spcBef>
              <a:spcAft>
                <a:spcPct val="0"/>
              </a:spcAft>
            </a:pPr>
            <a:r>
              <a:rPr lang="zh-CN" altLang="en-US" b="1" dirty="0" smtClean="0">
                <a:solidFill>
                  <a:srgbClr val="FF0000"/>
                </a:solidFill>
                <a:latin typeface="Arial" charset="0"/>
              </a:rPr>
              <a:t>‘</a:t>
            </a:r>
            <a:r>
              <a:rPr lang="en-US" altLang="zh-CN" b="1" dirty="0" smtClean="0">
                <a:solidFill>
                  <a:srgbClr val="FF0000"/>
                </a:solidFill>
                <a:latin typeface="Arial" charset="0"/>
              </a:rPr>
              <a:t>D</a:t>
            </a:r>
            <a:r>
              <a:rPr lang="zh-CN" altLang="en-US" b="1" dirty="0" smtClean="0">
                <a:solidFill>
                  <a:srgbClr val="FF0000"/>
                </a:solidFill>
                <a:latin typeface="Arial" charset="0"/>
              </a:rPr>
              <a:t>’</a:t>
            </a:r>
            <a:endParaRPr lang="en-US" altLang="zh-CN" b="1" dirty="0">
              <a:solidFill>
                <a:srgbClr val="FF0000"/>
              </a:solidFill>
              <a:latin typeface="Arial" charset="0"/>
            </a:endParaRPr>
          </a:p>
        </p:txBody>
      </p:sp>
      <p:sp>
        <p:nvSpPr>
          <p:cNvPr id="40" name="矩形 39"/>
          <p:cNvSpPr/>
          <p:nvPr/>
        </p:nvSpPr>
        <p:spPr>
          <a:xfrm>
            <a:off x="3948366" y="5085184"/>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00H</a:t>
            </a:r>
            <a:endParaRPr lang="en-US" altLang="zh-CN" b="1" dirty="0">
              <a:solidFill>
                <a:srgbClr val="FF0000"/>
              </a:solidFill>
              <a:latin typeface="Arial" charset="0"/>
            </a:endParaRPr>
          </a:p>
        </p:txBody>
      </p:sp>
      <p:sp>
        <p:nvSpPr>
          <p:cNvPr id="41" name="矩形 40"/>
          <p:cNvSpPr/>
          <p:nvPr/>
        </p:nvSpPr>
        <p:spPr>
          <a:xfrm>
            <a:off x="6556429" y="5147900"/>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00H</a:t>
            </a:r>
            <a:endParaRPr lang="en-US" altLang="zh-CN" b="1" dirty="0">
              <a:solidFill>
                <a:srgbClr val="FF0000"/>
              </a:solidFill>
              <a:latin typeface="Arial" charset="0"/>
            </a:endParaRPr>
          </a:p>
        </p:txBody>
      </p:sp>
      <p:sp>
        <p:nvSpPr>
          <p:cNvPr id="42" name="矩形 41"/>
          <p:cNvSpPr/>
          <p:nvPr/>
        </p:nvSpPr>
        <p:spPr>
          <a:xfrm>
            <a:off x="3964141" y="6011996"/>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00H</a:t>
            </a:r>
            <a:endParaRPr lang="en-US" altLang="zh-CN" b="1" dirty="0">
              <a:solidFill>
                <a:srgbClr val="FF0000"/>
              </a:solidFill>
              <a:latin typeface="Arial" charset="0"/>
            </a:endParaRPr>
          </a:p>
        </p:txBody>
      </p:sp>
      <p:sp>
        <p:nvSpPr>
          <p:cNvPr id="43" name="矩形 42"/>
          <p:cNvSpPr/>
          <p:nvPr/>
        </p:nvSpPr>
        <p:spPr>
          <a:xfrm>
            <a:off x="6588224" y="6084004"/>
            <a:ext cx="607859" cy="369332"/>
          </a:xfrm>
          <a:prstGeom prst="rect">
            <a:avLst/>
          </a:prstGeom>
        </p:spPr>
        <p:txBody>
          <a:bodyPr wrap="none">
            <a:spAutoFit/>
          </a:bodyPr>
          <a:lstStyle/>
          <a:p>
            <a:pPr fontAlgn="base">
              <a:spcBef>
                <a:spcPct val="0"/>
              </a:spcBef>
              <a:spcAft>
                <a:spcPct val="0"/>
              </a:spcAft>
            </a:pPr>
            <a:r>
              <a:rPr lang="en-US" altLang="zh-CN" b="1" dirty="0" smtClean="0">
                <a:solidFill>
                  <a:srgbClr val="FF0000"/>
                </a:solidFill>
                <a:latin typeface="Arial" charset="0"/>
              </a:rPr>
              <a:t>00H</a:t>
            </a:r>
            <a:endParaRPr lang="en-US" altLang="zh-CN" b="1" dirty="0">
              <a:solidFill>
                <a:srgbClr val="FF0000"/>
              </a:solidFill>
              <a:latin typeface="Arial" charset="0"/>
            </a:endParaRPr>
          </a:p>
        </p:txBody>
      </p:sp>
      <p:sp>
        <p:nvSpPr>
          <p:cNvPr id="44" name="Rectangle 23"/>
          <p:cNvSpPr>
            <a:spLocks noChangeArrowheads="1"/>
          </p:cNvSpPr>
          <p:nvPr/>
        </p:nvSpPr>
        <p:spPr bwMode="auto">
          <a:xfrm>
            <a:off x="1781944" y="4627239"/>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1500H:0002H</a:t>
            </a:r>
            <a:endParaRPr lang="en-US" altLang="zh-CN" b="1" dirty="0">
              <a:solidFill>
                <a:srgbClr val="000000"/>
              </a:solidFill>
              <a:latin typeface="Arial" charset="0"/>
            </a:endParaRPr>
          </a:p>
        </p:txBody>
      </p:sp>
    </p:spTree>
    <p:extLst>
      <p:ext uri="{BB962C8B-B14F-4D97-AF65-F5344CB8AC3E}">
        <p14:creationId xmlns:p14="http://schemas.microsoft.com/office/powerpoint/2010/main" val="187434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pic>
        <p:nvPicPr>
          <p:cNvPr id="3" name="Picture 5"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53927"/>
            <a:ext cx="68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1143000" y="1196752"/>
            <a:ext cx="3573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600" b="1" dirty="0">
                <a:solidFill>
                  <a:srgbClr val="FF0000"/>
                </a:solidFill>
                <a:latin typeface="Arial" charset="0"/>
              </a:rPr>
              <a:t>变量定义举例</a:t>
            </a:r>
            <a:endParaRPr lang="zh-CN" altLang="en-US" sz="3600" b="1" dirty="0">
              <a:solidFill>
                <a:srgbClr val="000000"/>
              </a:solidFill>
              <a:latin typeface="Arial" charset="0"/>
            </a:endParaRPr>
          </a:p>
        </p:txBody>
      </p:sp>
      <p:sp>
        <p:nvSpPr>
          <p:cNvPr id="5" name="Rectangle 7"/>
          <p:cNvSpPr>
            <a:spLocks noChangeArrowheads="1"/>
          </p:cNvSpPr>
          <p:nvPr/>
        </p:nvSpPr>
        <p:spPr bwMode="auto">
          <a:xfrm>
            <a:off x="251520" y="1196752"/>
            <a:ext cx="8534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000" b="1" dirty="0">
                <a:solidFill>
                  <a:srgbClr val="000000"/>
                </a:solidFill>
                <a:latin typeface="Arial" charset="0"/>
              </a:rPr>
              <a:t>    </a:t>
            </a:r>
          </a:p>
          <a:p>
            <a:pPr fontAlgn="base">
              <a:spcBef>
                <a:spcPct val="50000"/>
              </a:spcBef>
              <a:spcAft>
                <a:spcPct val="0"/>
              </a:spcAft>
            </a:pPr>
            <a:r>
              <a:rPr lang="en-US" altLang="zh-CN" sz="2000" b="1" dirty="0">
                <a:solidFill>
                  <a:srgbClr val="000000"/>
                </a:solidFill>
                <a:latin typeface="Arial" charset="0"/>
              </a:rPr>
              <a:t>     </a:t>
            </a:r>
            <a:r>
              <a:rPr lang="zh-CN" altLang="en-US" sz="2800" b="1" dirty="0">
                <a:solidFill>
                  <a:srgbClr val="000000"/>
                </a:solidFill>
                <a:latin typeface="Arial" charset="0"/>
              </a:rPr>
              <a:t>若（</a:t>
            </a:r>
            <a:r>
              <a:rPr lang="en-US" altLang="zh-CN" sz="2800" b="1" dirty="0">
                <a:solidFill>
                  <a:srgbClr val="000000"/>
                </a:solidFill>
                <a:latin typeface="Arial" charset="0"/>
              </a:rPr>
              <a:t>DS</a:t>
            </a:r>
            <a:r>
              <a:rPr lang="zh-CN" altLang="en-US" sz="2800" b="1" dirty="0">
                <a:solidFill>
                  <a:srgbClr val="000000"/>
                </a:solidFill>
                <a:latin typeface="Arial" charset="0"/>
              </a:rPr>
              <a:t>）</a:t>
            </a:r>
            <a:r>
              <a:rPr lang="en-US" altLang="zh-CN" sz="2800" b="1" dirty="0">
                <a:solidFill>
                  <a:srgbClr val="000000"/>
                </a:solidFill>
                <a:latin typeface="Arial" charset="0"/>
              </a:rPr>
              <a:t>=1500H</a:t>
            </a:r>
            <a:r>
              <a:rPr lang="zh-CN" altLang="en-US" sz="2800" b="1" dirty="0">
                <a:solidFill>
                  <a:srgbClr val="000000"/>
                </a:solidFill>
                <a:latin typeface="Arial" charset="0"/>
              </a:rPr>
              <a:t>，且在数据段</a:t>
            </a:r>
            <a:r>
              <a:rPr lang="en-US" altLang="zh-CN" sz="2800" b="1" dirty="0">
                <a:solidFill>
                  <a:srgbClr val="000000"/>
                </a:solidFill>
                <a:latin typeface="Arial" charset="0"/>
              </a:rPr>
              <a:t>0000H</a:t>
            </a:r>
            <a:r>
              <a:rPr lang="zh-CN" altLang="en-US" sz="2800" b="1" dirty="0">
                <a:solidFill>
                  <a:srgbClr val="000000"/>
                </a:solidFill>
                <a:latin typeface="Arial" charset="0"/>
              </a:rPr>
              <a:t>偏移地址开始有以下变量定义。</a:t>
            </a:r>
          </a:p>
        </p:txBody>
      </p:sp>
      <p:sp>
        <p:nvSpPr>
          <p:cNvPr id="24" name="Rectangle 5"/>
          <p:cNvSpPr>
            <a:spLocks noChangeArrowheads="1"/>
          </p:cNvSpPr>
          <p:nvPr/>
        </p:nvSpPr>
        <p:spPr bwMode="auto">
          <a:xfrm>
            <a:off x="1475656" y="2762344"/>
            <a:ext cx="2880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DAT1 </a:t>
            </a:r>
            <a:r>
              <a:rPr lang="en-US" altLang="zh-CN" b="1" dirty="0">
                <a:solidFill>
                  <a:srgbClr val="1D528D"/>
                </a:solidFill>
                <a:latin typeface="Arial" charset="0"/>
              </a:rPr>
              <a:t>DB</a:t>
            </a:r>
            <a:r>
              <a:rPr lang="en-US" altLang="zh-CN" b="1" dirty="0">
                <a:solidFill>
                  <a:srgbClr val="000000"/>
                </a:solidFill>
                <a:latin typeface="Arial" charset="0"/>
              </a:rPr>
              <a:t> 12</a:t>
            </a:r>
            <a:r>
              <a:rPr lang="zh-CN" altLang="en-US" b="1" dirty="0">
                <a:solidFill>
                  <a:srgbClr val="000000"/>
                </a:solidFill>
                <a:latin typeface="Arial" charset="0"/>
              </a:rPr>
              <a:t>，</a:t>
            </a:r>
            <a:r>
              <a:rPr lang="en-US" altLang="zh-CN" b="1" dirty="0">
                <a:solidFill>
                  <a:srgbClr val="000000"/>
                </a:solidFill>
                <a:latin typeface="Arial" charset="0"/>
              </a:rPr>
              <a:t>-12</a:t>
            </a:r>
            <a:r>
              <a:rPr lang="zh-CN" altLang="en-US" b="1" dirty="0">
                <a:solidFill>
                  <a:srgbClr val="000000"/>
                </a:solidFill>
                <a:latin typeface="Arial" charset="0"/>
              </a:rPr>
              <a:t>，</a:t>
            </a:r>
            <a:r>
              <a:rPr lang="en-US" altLang="zh-CN" b="1" dirty="0">
                <a:solidFill>
                  <a:srgbClr val="000000"/>
                </a:solidFill>
                <a:latin typeface="Arial" charset="0"/>
              </a:rPr>
              <a:t>12H</a:t>
            </a:r>
          </a:p>
        </p:txBody>
      </p:sp>
      <p:sp>
        <p:nvSpPr>
          <p:cNvPr id="25" name="Rectangle 6"/>
          <p:cNvSpPr>
            <a:spLocks noChangeArrowheads="1"/>
          </p:cNvSpPr>
          <p:nvPr/>
        </p:nvSpPr>
        <p:spPr bwMode="auto">
          <a:xfrm>
            <a:off x="1475657" y="3041084"/>
            <a:ext cx="2736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DAT2 </a:t>
            </a:r>
            <a:r>
              <a:rPr lang="en-US" altLang="zh-CN" b="1" dirty="0">
                <a:solidFill>
                  <a:srgbClr val="1D528D"/>
                </a:solidFill>
                <a:latin typeface="Arial" charset="0"/>
              </a:rPr>
              <a:t>DB</a:t>
            </a:r>
            <a:r>
              <a:rPr lang="en-US" altLang="zh-CN" b="1" dirty="0">
                <a:solidFill>
                  <a:srgbClr val="000000"/>
                </a:solidFill>
                <a:latin typeface="Arial" charset="0"/>
              </a:rPr>
              <a:t> 2*3</a:t>
            </a:r>
            <a:r>
              <a:rPr lang="zh-CN" altLang="en-US" b="1" dirty="0" smtClean="0">
                <a:solidFill>
                  <a:srgbClr val="000000"/>
                </a:solidFill>
                <a:latin typeface="Arial" charset="0"/>
              </a:rPr>
              <a:t>，</a:t>
            </a:r>
            <a:r>
              <a:rPr lang="en-US" altLang="zh-CN" b="1" dirty="0" smtClean="0">
                <a:solidFill>
                  <a:srgbClr val="000000"/>
                </a:solidFill>
                <a:latin typeface="Arial" charset="0"/>
              </a:rPr>
              <a:t>3+2</a:t>
            </a:r>
            <a:endParaRPr lang="en-US" altLang="zh-CN" b="1" dirty="0">
              <a:solidFill>
                <a:srgbClr val="000000"/>
              </a:solidFill>
              <a:latin typeface="Arial" charset="0"/>
            </a:endParaRPr>
          </a:p>
        </p:txBody>
      </p:sp>
      <p:sp>
        <p:nvSpPr>
          <p:cNvPr id="26" name="Rectangle 7"/>
          <p:cNvSpPr>
            <a:spLocks noChangeArrowheads="1"/>
          </p:cNvSpPr>
          <p:nvPr/>
        </p:nvSpPr>
        <p:spPr bwMode="auto">
          <a:xfrm>
            <a:off x="1475657" y="3338408"/>
            <a:ext cx="2880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DAT3 </a:t>
            </a:r>
            <a:r>
              <a:rPr lang="en-US" altLang="zh-CN" b="1" dirty="0">
                <a:solidFill>
                  <a:srgbClr val="1D528D"/>
                </a:solidFill>
                <a:latin typeface="Arial" charset="0"/>
              </a:rPr>
              <a:t>DW</a:t>
            </a:r>
            <a:r>
              <a:rPr lang="en-US" altLang="zh-CN" b="1" dirty="0">
                <a:solidFill>
                  <a:srgbClr val="000000"/>
                </a:solidFill>
                <a:latin typeface="Arial" charset="0"/>
              </a:rPr>
              <a:t> 02H</a:t>
            </a:r>
            <a:r>
              <a:rPr lang="zh-CN" altLang="en-US" b="1" dirty="0">
                <a:solidFill>
                  <a:srgbClr val="000000"/>
                </a:solidFill>
                <a:latin typeface="Arial" charset="0"/>
              </a:rPr>
              <a:t>，</a:t>
            </a:r>
            <a:r>
              <a:rPr lang="en-US" altLang="zh-CN" b="1" dirty="0">
                <a:solidFill>
                  <a:srgbClr val="000000"/>
                </a:solidFill>
                <a:latin typeface="Arial" charset="0"/>
              </a:rPr>
              <a:t>567AH</a:t>
            </a:r>
          </a:p>
        </p:txBody>
      </p:sp>
      <p:sp>
        <p:nvSpPr>
          <p:cNvPr id="27" name="Rectangle 8"/>
          <p:cNvSpPr>
            <a:spLocks noChangeArrowheads="1"/>
          </p:cNvSpPr>
          <p:nvPr/>
        </p:nvSpPr>
        <p:spPr bwMode="auto">
          <a:xfrm>
            <a:off x="1475657" y="3617148"/>
            <a:ext cx="25789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DAT4 </a:t>
            </a:r>
            <a:r>
              <a:rPr lang="en-US" altLang="zh-CN" b="1" dirty="0">
                <a:solidFill>
                  <a:srgbClr val="1D528D"/>
                </a:solidFill>
                <a:latin typeface="Arial" charset="0"/>
              </a:rPr>
              <a:t>DD</a:t>
            </a:r>
            <a:r>
              <a:rPr lang="en-US" altLang="zh-CN" b="1" dirty="0">
                <a:solidFill>
                  <a:srgbClr val="000000"/>
                </a:solidFill>
                <a:latin typeface="Arial" charset="0"/>
              </a:rPr>
              <a:t> 89H</a:t>
            </a:r>
          </a:p>
        </p:txBody>
      </p:sp>
      <p:sp>
        <p:nvSpPr>
          <p:cNvPr id="28" name="Line 9"/>
          <p:cNvSpPr>
            <a:spLocks noChangeShapeType="1"/>
          </p:cNvSpPr>
          <p:nvPr/>
        </p:nvSpPr>
        <p:spPr bwMode="auto">
          <a:xfrm>
            <a:off x="4483604" y="2181255"/>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200">
              <a:solidFill>
                <a:srgbClr val="1D528D"/>
              </a:solidFill>
              <a:latin typeface="Arial" charset="0"/>
            </a:endParaRPr>
          </a:p>
        </p:txBody>
      </p:sp>
      <p:sp>
        <p:nvSpPr>
          <p:cNvPr id="29" name="Rectangle 33"/>
          <p:cNvSpPr>
            <a:spLocks noChangeArrowheads="1"/>
          </p:cNvSpPr>
          <p:nvPr/>
        </p:nvSpPr>
        <p:spPr bwMode="auto">
          <a:xfrm>
            <a:off x="1475656" y="3905180"/>
            <a:ext cx="2578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DAT5 </a:t>
            </a:r>
            <a:r>
              <a:rPr lang="en-US" altLang="zh-CN" b="1" dirty="0">
                <a:solidFill>
                  <a:srgbClr val="1D528D"/>
                </a:solidFill>
                <a:latin typeface="Arial" charset="0"/>
              </a:rPr>
              <a:t>DB</a:t>
            </a:r>
            <a:r>
              <a:rPr lang="en-US" altLang="zh-CN" b="1" dirty="0">
                <a:solidFill>
                  <a:srgbClr val="000000"/>
                </a:solidFill>
                <a:latin typeface="Arial" charset="0"/>
              </a:rPr>
              <a:t> ′THIS′</a:t>
            </a:r>
          </a:p>
        </p:txBody>
      </p:sp>
      <p:sp>
        <p:nvSpPr>
          <p:cNvPr id="30" name="Rectangle 35"/>
          <p:cNvSpPr>
            <a:spLocks noChangeArrowheads="1"/>
          </p:cNvSpPr>
          <p:nvPr/>
        </p:nvSpPr>
        <p:spPr bwMode="auto">
          <a:xfrm>
            <a:off x="1475656" y="4499828"/>
            <a:ext cx="27363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DAT7 </a:t>
            </a:r>
            <a:r>
              <a:rPr lang="en-US" altLang="zh-CN" b="1" dirty="0">
                <a:solidFill>
                  <a:srgbClr val="1D528D"/>
                </a:solidFill>
                <a:latin typeface="Arial" charset="0"/>
              </a:rPr>
              <a:t>DB</a:t>
            </a:r>
            <a:r>
              <a:rPr lang="en-US" altLang="zh-CN" b="1" dirty="0">
                <a:solidFill>
                  <a:srgbClr val="000000"/>
                </a:solidFill>
                <a:latin typeface="Arial" charset="0"/>
              </a:rPr>
              <a:t> 3 DUP (00H)</a:t>
            </a:r>
          </a:p>
        </p:txBody>
      </p:sp>
      <p:sp>
        <p:nvSpPr>
          <p:cNvPr id="31" name="Rectangle 36"/>
          <p:cNvSpPr>
            <a:spLocks noChangeArrowheads="1"/>
          </p:cNvSpPr>
          <p:nvPr/>
        </p:nvSpPr>
        <p:spPr bwMode="auto">
          <a:xfrm>
            <a:off x="1475656" y="5075892"/>
            <a:ext cx="2201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DAT9 </a:t>
            </a:r>
            <a:r>
              <a:rPr lang="en-US" altLang="zh-CN" b="1" dirty="0">
                <a:solidFill>
                  <a:srgbClr val="1D528D"/>
                </a:solidFill>
                <a:latin typeface="Arial" charset="0"/>
              </a:rPr>
              <a:t>DW</a:t>
            </a:r>
            <a:r>
              <a:rPr lang="en-US" altLang="zh-CN" b="1" dirty="0">
                <a:solidFill>
                  <a:srgbClr val="000000"/>
                </a:solidFill>
                <a:latin typeface="Arial" charset="0"/>
              </a:rPr>
              <a:t> DAT6</a:t>
            </a:r>
          </a:p>
        </p:txBody>
      </p:sp>
      <p:sp>
        <p:nvSpPr>
          <p:cNvPr id="32" name="Rectangle 37"/>
          <p:cNvSpPr>
            <a:spLocks noChangeArrowheads="1"/>
          </p:cNvSpPr>
          <p:nvPr/>
        </p:nvSpPr>
        <p:spPr bwMode="auto">
          <a:xfrm>
            <a:off x="1475656" y="4787860"/>
            <a:ext cx="2578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DAT8 </a:t>
            </a:r>
            <a:r>
              <a:rPr lang="en-US" altLang="zh-CN" b="1" dirty="0">
                <a:solidFill>
                  <a:srgbClr val="1D528D"/>
                </a:solidFill>
                <a:latin typeface="Arial" charset="0"/>
              </a:rPr>
              <a:t>DW</a:t>
            </a:r>
            <a:r>
              <a:rPr lang="en-US" altLang="zh-CN" b="1" dirty="0">
                <a:solidFill>
                  <a:srgbClr val="000000"/>
                </a:solidFill>
                <a:latin typeface="Arial" charset="0"/>
              </a:rPr>
              <a:t> 3 DUP (?)</a:t>
            </a:r>
          </a:p>
        </p:txBody>
      </p:sp>
      <p:sp>
        <p:nvSpPr>
          <p:cNvPr id="33" name="Rectangle 38"/>
          <p:cNvSpPr>
            <a:spLocks noChangeArrowheads="1"/>
          </p:cNvSpPr>
          <p:nvPr/>
        </p:nvSpPr>
        <p:spPr bwMode="auto">
          <a:xfrm>
            <a:off x="1475656" y="5363924"/>
            <a:ext cx="21296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FF0101"/>
                </a:solidFill>
                <a:latin typeface="Arial" charset="0"/>
              </a:rPr>
              <a:t>DAT10 DD DAT8</a:t>
            </a:r>
          </a:p>
        </p:txBody>
      </p:sp>
      <p:sp>
        <p:nvSpPr>
          <p:cNvPr id="34" name="Rectangle 39"/>
          <p:cNvSpPr>
            <a:spLocks noChangeArrowheads="1"/>
          </p:cNvSpPr>
          <p:nvPr/>
        </p:nvSpPr>
        <p:spPr bwMode="auto">
          <a:xfrm>
            <a:off x="1475657" y="5723964"/>
            <a:ext cx="19442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FF0101"/>
                </a:solidFill>
                <a:latin typeface="Arial" charset="0"/>
              </a:rPr>
              <a:t>DAT11 DB ?</a:t>
            </a:r>
          </a:p>
        </p:txBody>
      </p:sp>
      <p:sp>
        <p:nvSpPr>
          <p:cNvPr id="35" name="Rectangle 34"/>
          <p:cNvSpPr>
            <a:spLocks noChangeArrowheads="1"/>
          </p:cNvSpPr>
          <p:nvPr/>
        </p:nvSpPr>
        <p:spPr bwMode="auto">
          <a:xfrm>
            <a:off x="1493217" y="4202504"/>
            <a:ext cx="25614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DAT6 </a:t>
            </a:r>
            <a:r>
              <a:rPr lang="en-US" altLang="zh-CN" b="1" dirty="0">
                <a:solidFill>
                  <a:srgbClr val="1D528D"/>
                </a:solidFill>
                <a:latin typeface="Arial" charset="0"/>
              </a:rPr>
              <a:t>DW</a:t>
            </a:r>
            <a:r>
              <a:rPr lang="en-US" altLang="zh-CN" b="1" dirty="0">
                <a:solidFill>
                  <a:srgbClr val="000000"/>
                </a:solidFill>
                <a:latin typeface="Arial" charset="0"/>
              </a:rPr>
              <a:t> ′AB′, ′C′</a:t>
            </a:r>
          </a:p>
        </p:txBody>
      </p:sp>
      <p:sp>
        <p:nvSpPr>
          <p:cNvPr id="37" name="Line 11"/>
          <p:cNvSpPr>
            <a:spLocks noChangeShapeType="1"/>
          </p:cNvSpPr>
          <p:nvPr/>
        </p:nvSpPr>
        <p:spPr bwMode="auto">
          <a:xfrm>
            <a:off x="6400800" y="2232992"/>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8" name="Line 12"/>
          <p:cNvSpPr>
            <a:spLocks noChangeShapeType="1"/>
          </p:cNvSpPr>
          <p:nvPr/>
        </p:nvSpPr>
        <p:spPr bwMode="auto">
          <a:xfrm>
            <a:off x="7848600" y="2232992"/>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9" name="Line 13"/>
          <p:cNvSpPr>
            <a:spLocks noChangeShapeType="1"/>
          </p:cNvSpPr>
          <p:nvPr/>
        </p:nvSpPr>
        <p:spPr bwMode="auto">
          <a:xfrm>
            <a:off x="6400800" y="25377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0" name="Line 14"/>
          <p:cNvSpPr>
            <a:spLocks noChangeShapeType="1"/>
          </p:cNvSpPr>
          <p:nvPr/>
        </p:nvSpPr>
        <p:spPr bwMode="auto">
          <a:xfrm>
            <a:off x="6400800" y="29949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1" name="Line 15"/>
          <p:cNvSpPr>
            <a:spLocks noChangeShapeType="1"/>
          </p:cNvSpPr>
          <p:nvPr/>
        </p:nvSpPr>
        <p:spPr bwMode="auto">
          <a:xfrm>
            <a:off x="6400800" y="34521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2" name="Line 16"/>
          <p:cNvSpPr>
            <a:spLocks noChangeShapeType="1"/>
          </p:cNvSpPr>
          <p:nvPr/>
        </p:nvSpPr>
        <p:spPr bwMode="auto">
          <a:xfrm>
            <a:off x="6400800" y="39093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3" name="Line 17"/>
          <p:cNvSpPr>
            <a:spLocks noChangeShapeType="1"/>
          </p:cNvSpPr>
          <p:nvPr/>
        </p:nvSpPr>
        <p:spPr bwMode="auto">
          <a:xfrm>
            <a:off x="6400800" y="43665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4" name="Rectangle 23"/>
          <p:cNvSpPr>
            <a:spLocks noChangeArrowheads="1"/>
          </p:cNvSpPr>
          <p:nvPr/>
        </p:nvSpPr>
        <p:spPr bwMode="auto">
          <a:xfrm>
            <a:off x="4495800" y="2537792"/>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1500H:0000H</a:t>
            </a:r>
            <a:endParaRPr lang="en-US" altLang="zh-CN" b="1" dirty="0">
              <a:solidFill>
                <a:srgbClr val="000000"/>
              </a:solidFill>
              <a:latin typeface="Arial" charset="0"/>
            </a:endParaRPr>
          </a:p>
        </p:txBody>
      </p:sp>
      <p:sp>
        <p:nvSpPr>
          <p:cNvPr id="45" name="Line 24"/>
          <p:cNvSpPr>
            <a:spLocks noChangeShapeType="1"/>
          </p:cNvSpPr>
          <p:nvPr/>
        </p:nvSpPr>
        <p:spPr bwMode="auto">
          <a:xfrm>
            <a:off x="6400800" y="48237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6" name="Line 25"/>
          <p:cNvSpPr>
            <a:spLocks noChangeShapeType="1"/>
          </p:cNvSpPr>
          <p:nvPr/>
        </p:nvSpPr>
        <p:spPr bwMode="auto">
          <a:xfrm>
            <a:off x="6400800" y="66525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7" name="Line 26"/>
          <p:cNvSpPr>
            <a:spLocks noChangeShapeType="1"/>
          </p:cNvSpPr>
          <p:nvPr/>
        </p:nvSpPr>
        <p:spPr bwMode="auto">
          <a:xfrm>
            <a:off x="6400800" y="57381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8" name="Line 27"/>
          <p:cNvSpPr>
            <a:spLocks noChangeShapeType="1"/>
          </p:cNvSpPr>
          <p:nvPr/>
        </p:nvSpPr>
        <p:spPr bwMode="auto">
          <a:xfrm>
            <a:off x="6400800" y="52809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9" name="Line 28"/>
          <p:cNvSpPr>
            <a:spLocks noChangeShapeType="1"/>
          </p:cNvSpPr>
          <p:nvPr/>
        </p:nvSpPr>
        <p:spPr bwMode="auto">
          <a:xfrm>
            <a:off x="6400800" y="619539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Tree>
    <p:extLst>
      <p:ext uri="{BB962C8B-B14F-4D97-AF65-F5344CB8AC3E}">
        <p14:creationId xmlns:p14="http://schemas.microsoft.com/office/powerpoint/2010/main" val="3325812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457200" y="1371600"/>
            <a:ext cx="4402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DAT1 </a:t>
            </a:r>
            <a:r>
              <a:rPr lang="en-US" altLang="zh-CN" sz="2000" b="1">
                <a:solidFill>
                  <a:srgbClr val="1D528D"/>
                </a:solidFill>
                <a:latin typeface="Arial" charset="0"/>
              </a:rPr>
              <a:t>DB</a:t>
            </a:r>
            <a:r>
              <a:rPr lang="en-US" altLang="zh-CN" sz="2000" b="1">
                <a:solidFill>
                  <a:srgbClr val="000000"/>
                </a:solidFill>
                <a:latin typeface="Arial" charset="0"/>
              </a:rPr>
              <a:t> 12</a:t>
            </a:r>
            <a:r>
              <a:rPr lang="zh-CN" altLang="en-US" sz="2000" b="1">
                <a:solidFill>
                  <a:srgbClr val="000000"/>
                </a:solidFill>
                <a:latin typeface="Arial" charset="0"/>
              </a:rPr>
              <a:t>，</a:t>
            </a:r>
            <a:r>
              <a:rPr lang="en-US" altLang="zh-CN" sz="2000" b="1">
                <a:solidFill>
                  <a:srgbClr val="000000"/>
                </a:solidFill>
                <a:latin typeface="Arial" charset="0"/>
              </a:rPr>
              <a:t>-12</a:t>
            </a:r>
            <a:r>
              <a:rPr lang="zh-CN" altLang="en-US" sz="2000" b="1">
                <a:solidFill>
                  <a:srgbClr val="000000"/>
                </a:solidFill>
                <a:latin typeface="Arial" charset="0"/>
              </a:rPr>
              <a:t>，</a:t>
            </a:r>
            <a:r>
              <a:rPr lang="en-US" altLang="zh-CN" sz="2000" b="1">
                <a:solidFill>
                  <a:srgbClr val="000000"/>
                </a:solidFill>
                <a:latin typeface="Arial" charset="0"/>
              </a:rPr>
              <a:t>12H</a:t>
            </a:r>
          </a:p>
        </p:txBody>
      </p:sp>
      <p:sp>
        <p:nvSpPr>
          <p:cNvPr id="4" name="Rectangle 6"/>
          <p:cNvSpPr>
            <a:spLocks noChangeArrowheads="1"/>
          </p:cNvSpPr>
          <p:nvPr/>
        </p:nvSpPr>
        <p:spPr bwMode="auto">
          <a:xfrm>
            <a:off x="457200" y="1828800"/>
            <a:ext cx="4330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FF0101"/>
                </a:solidFill>
                <a:latin typeface="Arial" charset="0"/>
              </a:rPr>
              <a:t>DAT2 DB 2*3</a:t>
            </a:r>
            <a:r>
              <a:rPr lang="zh-CN" altLang="en-US" sz="2000" b="1" dirty="0" smtClean="0">
                <a:solidFill>
                  <a:srgbClr val="FF0101"/>
                </a:solidFill>
                <a:latin typeface="Arial" charset="0"/>
              </a:rPr>
              <a:t>，</a:t>
            </a:r>
            <a:r>
              <a:rPr lang="en-US" altLang="zh-CN" sz="2000" b="1" dirty="0" smtClean="0">
                <a:solidFill>
                  <a:srgbClr val="FF0101"/>
                </a:solidFill>
                <a:latin typeface="Arial" charset="0"/>
              </a:rPr>
              <a:t>3+2</a:t>
            </a:r>
            <a:endParaRPr lang="en-US" altLang="zh-CN" sz="2000" b="1" dirty="0">
              <a:solidFill>
                <a:srgbClr val="FF0101"/>
              </a:solidFill>
              <a:latin typeface="Arial" charset="0"/>
            </a:endParaRPr>
          </a:p>
        </p:txBody>
      </p:sp>
      <p:sp>
        <p:nvSpPr>
          <p:cNvPr id="5" name="Rectangle 7"/>
          <p:cNvSpPr>
            <a:spLocks noChangeArrowheads="1"/>
          </p:cNvSpPr>
          <p:nvPr/>
        </p:nvSpPr>
        <p:spPr bwMode="auto">
          <a:xfrm>
            <a:off x="457200" y="2286000"/>
            <a:ext cx="454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FF0101"/>
                </a:solidFill>
                <a:latin typeface="Arial" charset="0"/>
              </a:rPr>
              <a:t>DAT3 DW 02H</a:t>
            </a:r>
            <a:r>
              <a:rPr lang="zh-CN" altLang="en-US" sz="2000" b="1" dirty="0">
                <a:solidFill>
                  <a:srgbClr val="FF0101"/>
                </a:solidFill>
                <a:latin typeface="Arial" charset="0"/>
              </a:rPr>
              <a:t>，</a:t>
            </a:r>
            <a:r>
              <a:rPr lang="en-US" altLang="zh-CN" sz="2000" b="1" dirty="0">
                <a:solidFill>
                  <a:srgbClr val="FF0101"/>
                </a:solidFill>
                <a:latin typeface="Arial" charset="0"/>
              </a:rPr>
              <a:t>567AH</a:t>
            </a:r>
          </a:p>
        </p:txBody>
      </p:sp>
      <p:sp>
        <p:nvSpPr>
          <p:cNvPr id="6" name="Line 9"/>
          <p:cNvSpPr>
            <a:spLocks noChangeShapeType="1"/>
          </p:cNvSpPr>
          <p:nvPr/>
        </p:nvSpPr>
        <p:spPr bwMode="auto">
          <a:xfrm>
            <a:off x="4419600" y="1524000"/>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7" name="Rectangle 11"/>
          <p:cNvSpPr>
            <a:spLocks noChangeArrowheads="1"/>
          </p:cNvSpPr>
          <p:nvPr/>
        </p:nvSpPr>
        <p:spPr bwMode="auto">
          <a:xfrm>
            <a:off x="7848600" y="1905000"/>
            <a:ext cx="982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DAT1</a:t>
            </a:r>
          </a:p>
        </p:txBody>
      </p:sp>
      <p:sp>
        <p:nvSpPr>
          <p:cNvPr id="8" name="Line 12"/>
          <p:cNvSpPr>
            <a:spLocks noChangeShapeType="1"/>
          </p:cNvSpPr>
          <p:nvPr/>
        </p:nvSpPr>
        <p:spPr bwMode="auto">
          <a:xfrm>
            <a:off x="64008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9" name="Line 13"/>
          <p:cNvSpPr>
            <a:spLocks noChangeShapeType="1"/>
          </p:cNvSpPr>
          <p:nvPr/>
        </p:nvSpPr>
        <p:spPr bwMode="auto">
          <a:xfrm>
            <a:off x="78486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0" name="Line 14"/>
          <p:cNvSpPr>
            <a:spLocks noChangeShapeType="1"/>
          </p:cNvSpPr>
          <p:nvPr/>
        </p:nvSpPr>
        <p:spPr bwMode="auto">
          <a:xfrm>
            <a:off x="6400800" y="19050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1" name="Line 15"/>
          <p:cNvSpPr>
            <a:spLocks noChangeShapeType="1"/>
          </p:cNvSpPr>
          <p:nvPr/>
        </p:nvSpPr>
        <p:spPr bwMode="auto">
          <a:xfrm>
            <a:off x="6400800" y="23622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2" name="Line 16"/>
          <p:cNvSpPr>
            <a:spLocks noChangeShapeType="1"/>
          </p:cNvSpPr>
          <p:nvPr/>
        </p:nvSpPr>
        <p:spPr bwMode="auto">
          <a:xfrm>
            <a:off x="6400800" y="28194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3" name="Line 17"/>
          <p:cNvSpPr>
            <a:spLocks noChangeShapeType="1"/>
          </p:cNvSpPr>
          <p:nvPr/>
        </p:nvSpPr>
        <p:spPr bwMode="auto">
          <a:xfrm>
            <a:off x="6400800" y="32766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4" name="Line 18"/>
          <p:cNvSpPr>
            <a:spLocks noChangeShapeType="1"/>
          </p:cNvSpPr>
          <p:nvPr/>
        </p:nvSpPr>
        <p:spPr bwMode="auto">
          <a:xfrm>
            <a:off x="6400800" y="37338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5" name="Rectangle 20"/>
          <p:cNvSpPr>
            <a:spLocks noChangeArrowheads="1"/>
          </p:cNvSpPr>
          <p:nvPr/>
        </p:nvSpPr>
        <p:spPr bwMode="auto">
          <a:xfrm>
            <a:off x="6707188" y="19050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OCH</a:t>
            </a:r>
          </a:p>
        </p:txBody>
      </p:sp>
      <p:sp>
        <p:nvSpPr>
          <p:cNvPr id="16" name="Rectangle 21"/>
          <p:cNvSpPr>
            <a:spLocks noChangeArrowheads="1"/>
          </p:cNvSpPr>
          <p:nvPr/>
        </p:nvSpPr>
        <p:spPr bwMode="auto">
          <a:xfrm>
            <a:off x="6629400" y="2362200"/>
            <a:ext cx="920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OF4H</a:t>
            </a:r>
          </a:p>
        </p:txBody>
      </p:sp>
      <p:sp>
        <p:nvSpPr>
          <p:cNvPr id="17" name="Rectangle 22"/>
          <p:cNvSpPr>
            <a:spLocks noChangeArrowheads="1"/>
          </p:cNvSpPr>
          <p:nvPr/>
        </p:nvSpPr>
        <p:spPr bwMode="auto">
          <a:xfrm>
            <a:off x="6707188" y="28194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12H</a:t>
            </a:r>
          </a:p>
        </p:txBody>
      </p:sp>
      <p:sp>
        <p:nvSpPr>
          <p:cNvPr id="18" name="Rectangle 23"/>
          <p:cNvSpPr>
            <a:spLocks noChangeArrowheads="1"/>
          </p:cNvSpPr>
          <p:nvPr/>
        </p:nvSpPr>
        <p:spPr bwMode="auto">
          <a:xfrm>
            <a:off x="6707188" y="32766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smtClean="0">
                <a:solidFill>
                  <a:srgbClr val="000000"/>
                </a:solidFill>
                <a:latin typeface="Arial" charset="0"/>
              </a:rPr>
              <a:t>06H</a:t>
            </a:r>
            <a:endParaRPr lang="en-US" altLang="zh-CN" sz="2000" b="1" dirty="0">
              <a:solidFill>
                <a:srgbClr val="000000"/>
              </a:solidFill>
              <a:latin typeface="Arial" charset="0"/>
            </a:endParaRPr>
          </a:p>
        </p:txBody>
      </p:sp>
      <p:sp>
        <p:nvSpPr>
          <p:cNvPr id="19" name="Rectangle 24"/>
          <p:cNvSpPr>
            <a:spLocks noChangeArrowheads="1"/>
          </p:cNvSpPr>
          <p:nvPr/>
        </p:nvSpPr>
        <p:spPr bwMode="auto">
          <a:xfrm>
            <a:off x="4788024" y="1905000"/>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1500H:0000H</a:t>
            </a:r>
          </a:p>
        </p:txBody>
      </p:sp>
      <p:sp>
        <p:nvSpPr>
          <p:cNvPr id="20" name="Rectangle 25"/>
          <p:cNvSpPr>
            <a:spLocks noChangeArrowheads="1"/>
          </p:cNvSpPr>
          <p:nvPr/>
        </p:nvSpPr>
        <p:spPr bwMode="auto">
          <a:xfrm>
            <a:off x="5410200" y="3276600"/>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a:solidFill>
                  <a:srgbClr val="000000"/>
                </a:solidFill>
                <a:latin typeface="Arial" charset="0"/>
              </a:rPr>
              <a:t>0003H</a:t>
            </a:r>
          </a:p>
        </p:txBody>
      </p:sp>
      <p:sp>
        <p:nvSpPr>
          <p:cNvPr id="21" name="Line 27"/>
          <p:cNvSpPr>
            <a:spLocks noChangeShapeType="1"/>
          </p:cNvSpPr>
          <p:nvPr/>
        </p:nvSpPr>
        <p:spPr bwMode="auto">
          <a:xfrm>
            <a:off x="6400800" y="41910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2" name="Line 28"/>
          <p:cNvSpPr>
            <a:spLocks noChangeShapeType="1"/>
          </p:cNvSpPr>
          <p:nvPr/>
        </p:nvSpPr>
        <p:spPr bwMode="auto">
          <a:xfrm>
            <a:off x="6400800" y="60198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3" name="Line 29"/>
          <p:cNvSpPr>
            <a:spLocks noChangeShapeType="1"/>
          </p:cNvSpPr>
          <p:nvPr/>
        </p:nvSpPr>
        <p:spPr bwMode="auto">
          <a:xfrm>
            <a:off x="6400800" y="51054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4" name="Line 30"/>
          <p:cNvSpPr>
            <a:spLocks noChangeShapeType="1"/>
          </p:cNvSpPr>
          <p:nvPr/>
        </p:nvSpPr>
        <p:spPr bwMode="auto">
          <a:xfrm>
            <a:off x="6400800" y="46482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5" name="Line 31"/>
          <p:cNvSpPr>
            <a:spLocks noChangeShapeType="1"/>
          </p:cNvSpPr>
          <p:nvPr/>
        </p:nvSpPr>
        <p:spPr bwMode="auto">
          <a:xfrm>
            <a:off x="6400800" y="55626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6" name="Rectangle 34"/>
          <p:cNvSpPr>
            <a:spLocks noChangeArrowheads="1"/>
          </p:cNvSpPr>
          <p:nvPr/>
        </p:nvSpPr>
        <p:spPr bwMode="auto">
          <a:xfrm>
            <a:off x="7848600" y="3276600"/>
            <a:ext cx="90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DAT2</a:t>
            </a:r>
          </a:p>
        </p:txBody>
      </p:sp>
      <p:sp>
        <p:nvSpPr>
          <p:cNvPr id="27" name="Rectangle 35"/>
          <p:cNvSpPr>
            <a:spLocks noChangeArrowheads="1"/>
          </p:cNvSpPr>
          <p:nvPr/>
        </p:nvSpPr>
        <p:spPr bwMode="auto">
          <a:xfrm>
            <a:off x="7848600" y="4191000"/>
            <a:ext cx="90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DAT3</a:t>
            </a:r>
          </a:p>
        </p:txBody>
      </p:sp>
      <p:sp>
        <p:nvSpPr>
          <p:cNvPr id="28" name="Rectangle 43"/>
          <p:cNvSpPr>
            <a:spLocks noChangeArrowheads="1"/>
          </p:cNvSpPr>
          <p:nvPr/>
        </p:nvSpPr>
        <p:spPr bwMode="auto">
          <a:xfrm>
            <a:off x="5410200" y="4191000"/>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a:solidFill>
                  <a:srgbClr val="000000"/>
                </a:solidFill>
                <a:latin typeface="Arial" charset="0"/>
              </a:rPr>
              <a:t>0005H</a:t>
            </a:r>
          </a:p>
        </p:txBody>
      </p:sp>
      <p:sp>
        <p:nvSpPr>
          <p:cNvPr id="29" name="Rectangle 44"/>
          <p:cNvSpPr>
            <a:spLocks noChangeArrowheads="1"/>
          </p:cNvSpPr>
          <p:nvPr/>
        </p:nvSpPr>
        <p:spPr bwMode="auto">
          <a:xfrm>
            <a:off x="6705600" y="37338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05H</a:t>
            </a:r>
          </a:p>
        </p:txBody>
      </p:sp>
      <p:sp>
        <p:nvSpPr>
          <p:cNvPr id="30" name="Rectangle 45"/>
          <p:cNvSpPr>
            <a:spLocks noChangeArrowheads="1"/>
          </p:cNvSpPr>
          <p:nvPr/>
        </p:nvSpPr>
        <p:spPr bwMode="auto">
          <a:xfrm>
            <a:off x="6705600" y="41910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02H</a:t>
            </a:r>
          </a:p>
        </p:txBody>
      </p:sp>
      <p:sp>
        <p:nvSpPr>
          <p:cNvPr id="31" name="Rectangle 46"/>
          <p:cNvSpPr>
            <a:spLocks noChangeArrowheads="1"/>
          </p:cNvSpPr>
          <p:nvPr/>
        </p:nvSpPr>
        <p:spPr bwMode="auto">
          <a:xfrm>
            <a:off x="6705600" y="46482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000000"/>
                </a:solidFill>
                <a:latin typeface="Arial" charset="0"/>
              </a:rPr>
              <a:t>0</a:t>
            </a:r>
            <a:r>
              <a:rPr lang="en-US" altLang="zh-CN" sz="2000" b="1" dirty="0" smtClean="0">
                <a:solidFill>
                  <a:srgbClr val="000000"/>
                </a:solidFill>
                <a:latin typeface="Arial" charset="0"/>
              </a:rPr>
              <a:t>0H</a:t>
            </a:r>
            <a:endParaRPr lang="en-US" altLang="zh-CN" sz="2000" b="1" dirty="0">
              <a:solidFill>
                <a:srgbClr val="000000"/>
              </a:solidFill>
              <a:latin typeface="Arial" charset="0"/>
            </a:endParaRPr>
          </a:p>
        </p:txBody>
      </p:sp>
      <p:sp>
        <p:nvSpPr>
          <p:cNvPr id="32" name="Rectangle 47"/>
          <p:cNvSpPr>
            <a:spLocks noChangeArrowheads="1"/>
          </p:cNvSpPr>
          <p:nvPr/>
        </p:nvSpPr>
        <p:spPr bwMode="auto">
          <a:xfrm>
            <a:off x="6705600" y="51054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7AH</a:t>
            </a:r>
          </a:p>
        </p:txBody>
      </p:sp>
      <p:sp>
        <p:nvSpPr>
          <p:cNvPr id="33" name="Rectangle 48"/>
          <p:cNvSpPr>
            <a:spLocks noChangeArrowheads="1"/>
          </p:cNvSpPr>
          <p:nvPr/>
        </p:nvSpPr>
        <p:spPr bwMode="auto">
          <a:xfrm>
            <a:off x="6705600" y="5562600"/>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56H</a:t>
            </a:r>
          </a:p>
        </p:txBody>
      </p:sp>
    </p:spTree>
    <p:extLst>
      <p:ext uri="{BB962C8B-B14F-4D97-AF65-F5344CB8AC3E}">
        <p14:creationId xmlns:p14="http://schemas.microsoft.com/office/powerpoint/2010/main" val="1252135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8"/>
          <p:cNvSpPr>
            <a:spLocks noChangeArrowheads="1"/>
          </p:cNvSpPr>
          <p:nvPr/>
        </p:nvSpPr>
        <p:spPr bwMode="auto">
          <a:xfrm>
            <a:off x="457200" y="2743200"/>
            <a:ext cx="4114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FF0101"/>
                </a:solidFill>
                <a:latin typeface="Arial" charset="0"/>
              </a:rPr>
              <a:t>DAT4 DD 89H</a:t>
            </a:r>
          </a:p>
        </p:txBody>
      </p:sp>
      <p:sp>
        <p:nvSpPr>
          <p:cNvPr id="4" name="Line 9"/>
          <p:cNvSpPr>
            <a:spLocks noChangeShapeType="1"/>
          </p:cNvSpPr>
          <p:nvPr/>
        </p:nvSpPr>
        <p:spPr bwMode="auto">
          <a:xfrm>
            <a:off x="4419600" y="1524000"/>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5" name="Rectangle 10"/>
          <p:cNvSpPr>
            <a:spLocks noChangeArrowheads="1"/>
          </p:cNvSpPr>
          <p:nvPr/>
        </p:nvSpPr>
        <p:spPr bwMode="auto">
          <a:xfrm>
            <a:off x="7848600" y="1905000"/>
            <a:ext cx="906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DAT4</a:t>
            </a:r>
          </a:p>
        </p:txBody>
      </p:sp>
      <p:sp>
        <p:nvSpPr>
          <p:cNvPr id="6" name="Line 11"/>
          <p:cNvSpPr>
            <a:spLocks noChangeShapeType="1"/>
          </p:cNvSpPr>
          <p:nvPr/>
        </p:nvSpPr>
        <p:spPr bwMode="auto">
          <a:xfrm>
            <a:off x="64008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7" name="Line 12"/>
          <p:cNvSpPr>
            <a:spLocks noChangeShapeType="1"/>
          </p:cNvSpPr>
          <p:nvPr/>
        </p:nvSpPr>
        <p:spPr bwMode="auto">
          <a:xfrm>
            <a:off x="78486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8" name="Line 13"/>
          <p:cNvSpPr>
            <a:spLocks noChangeShapeType="1"/>
          </p:cNvSpPr>
          <p:nvPr/>
        </p:nvSpPr>
        <p:spPr bwMode="auto">
          <a:xfrm>
            <a:off x="6400800" y="19050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9" name="Line 14"/>
          <p:cNvSpPr>
            <a:spLocks noChangeShapeType="1"/>
          </p:cNvSpPr>
          <p:nvPr/>
        </p:nvSpPr>
        <p:spPr bwMode="auto">
          <a:xfrm>
            <a:off x="6400800" y="23622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0" name="Line 15"/>
          <p:cNvSpPr>
            <a:spLocks noChangeShapeType="1"/>
          </p:cNvSpPr>
          <p:nvPr/>
        </p:nvSpPr>
        <p:spPr bwMode="auto">
          <a:xfrm>
            <a:off x="6400800" y="28194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1" name="Line 16"/>
          <p:cNvSpPr>
            <a:spLocks noChangeShapeType="1"/>
          </p:cNvSpPr>
          <p:nvPr/>
        </p:nvSpPr>
        <p:spPr bwMode="auto">
          <a:xfrm>
            <a:off x="6400800" y="32766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2" name="Line 17"/>
          <p:cNvSpPr>
            <a:spLocks noChangeShapeType="1"/>
          </p:cNvSpPr>
          <p:nvPr/>
        </p:nvSpPr>
        <p:spPr bwMode="auto">
          <a:xfrm>
            <a:off x="6400800" y="37338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3" name="Rectangle 19"/>
          <p:cNvSpPr>
            <a:spLocks noChangeArrowheads="1"/>
          </p:cNvSpPr>
          <p:nvPr/>
        </p:nvSpPr>
        <p:spPr bwMode="auto">
          <a:xfrm>
            <a:off x="6707188" y="19050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000000"/>
                </a:solidFill>
                <a:latin typeface="Arial" charset="0"/>
              </a:rPr>
              <a:t>89H</a:t>
            </a:r>
          </a:p>
        </p:txBody>
      </p:sp>
      <p:sp>
        <p:nvSpPr>
          <p:cNvPr id="14" name="Rectangle 20"/>
          <p:cNvSpPr>
            <a:spLocks noChangeArrowheads="1"/>
          </p:cNvSpPr>
          <p:nvPr/>
        </p:nvSpPr>
        <p:spPr bwMode="auto">
          <a:xfrm>
            <a:off x="6705600" y="2362200"/>
            <a:ext cx="920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000000"/>
                </a:solidFill>
                <a:latin typeface="Arial" charset="0"/>
              </a:rPr>
              <a:t>00H</a:t>
            </a:r>
          </a:p>
        </p:txBody>
      </p:sp>
      <p:sp>
        <p:nvSpPr>
          <p:cNvPr id="15" name="Rectangle 21"/>
          <p:cNvSpPr>
            <a:spLocks noChangeArrowheads="1"/>
          </p:cNvSpPr>
          <p:nvPr/>
        </p:nvSpPr>
        <p:spPr bwMode="auto">
          <a:xfrm>
            <a:off x="6707188" y="28194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000000"/>
                </a:solidFill>
                <a:latin typeface="Arial" charset="0"/>
              </a:rPr>
              <a:t>00H</a:t>
            </a:r>
          </a:p>
        </p:txBody>
      </p:sp>
      <p:sp>
        <p:nvSpPr>
          <p:cNvPr id="16" name="Rectangle 22"/>
          <p:cNvSpPr>
            <a:spLocks noChangeArrowheads="1"/>
          </p:cNvSpPr>
          <p:nvPr/>
        </p:nvSpPr>
        <p:spPr bwMode="auto">
          <a:xfrm>
            <a:off x="6707188" y="32766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000000"/>
                </a:solidFill>
                <a:latin typeface="Arial" charset="0"/>
              </a:rPr>
              <a:t>00H</a:t>
            </a:r>
          </a:p>
        </p:txBody>
      </p:sp>
      <p:sp>
        <p:nvSpPr>
          <p:cNvPr id="17" name="Rectangle 23"/>
          <p:cNvSpPr>
            <a:spLocks noChangeArrowheads="1"/>
          </p:cNvSpPr>
          <p:nvPr/>
        </p:nvSpPr>
        <p:spPr bwMode="auto">
          <a:xfrm>
            <a:off x="4495800" y="1905000"/>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1500H:0009H</a:t>
            </a:r>
          </a:p>
        </p:txBody>
      </p:sp>
      <p:sp>
        <p:nvSpPr>
          <p:cNvPr id="18" name="Rectangle 24"/>
          <p:cNvSpPr>
            <a:spLocks noChangeArrowheads="1"/>
          </p:cNvSpPr>
          <p:nvPr/>
        </p:nvSpPr>
        <p:spPr bwMode="auto">
          <a:xfrm>
            <a:off x="5410200" y="3733800"/>
            <a:ext cx="984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000" b="1">
                <a:solidFill>
                  <a:srgbClr val="000000"/>
                </a:solidFill>
                <a:latin typeface="Arial" charset="0"/>
              </a:rPr>
              <a:t>000DH</a:t>
            </a:r>
          </a:p>
        </p:txBody>
      </p:sp>
      <p:sp>
        <p:nvSpPr>
          <p:cNvPr id="19" name="Line 25"/>
          <p:cNvSpPr>
            <a:spLocks noChangeShapeType="1"/>
          </p:cNvSpPr>
          <p:nvPr/>
        </p:nvSpPr>
        <p:spPr bwMode="auto">
          <a:xfrm>
            <a:off x="6400800" y="41910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0" name="Line 26"/>
          <p:cNvSpPr>
            <a:spLocks noChangeShapeType="1"/>
          </p:cNvSpPr>
          <p:nvPr/>
        </p:nvSpPr>
        <p:spPr bwMode="auto">
          <a:xfrm>
            <a:off x="6400800" y="60198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1" name="Line 27"/>
          <p:cNvSpPr>
            <a:spLocks noChangeShapeType="1"/>
          </p:cNvSpPr>
          <p:nvPr/>
        </p:nvSpPr>
        <p:spPr bwMode="auto">
          <a:xfrm>
            <a:off x="6400800" y="51054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2" name="Line 28"/>
          <p:cNvSpPr>
            <a:spLocks noChangeShapeType="1"/>
          </p:cNvSpPr>
          <p:nvPr/>
        </p:nvSpPr>
        <p:spPr bwMode="auto">
          <a:xfrm>
            <a:off x="6400800" y="46482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3" name="Line 29"/>
          <p:cNvSpPr>
            <a:spLocks noChangeShapeType="1"/>
          </p:cNvSpPr>
          <p:nvPr/>
        </p:nvSpPr>
        <p:spPr bwMode="auto">
          <a:xfrm>
            <a:off x="6400800" y="55626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4" name="Rectangle 32"/>
          <p:cNvSpPr>
            <a:spLocks noChangeArrowheads="1"/>
          </p:cNvSpPr>
          <p:nvPr/>
        </p:nvSpPr>
        <p:spPr bwMode="auto">
          <a:xfrm>
            <a:off x="7848600" y="3733800"/>
            <a:ext cx="906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DAT5</a:t>
            </a:r>
          </a:p>
        </p:txBody>
      </p:sp>
      <p:sp>
        <p:nvSpPr>
          <p:cNvPr id="26" name="Rectangle 34"/>
          <p:cNvSpPr>
            <a:spLocks noChangeArrowheads="1"/>
          </p:cNvSpPr>
          <p:nvPr/>
        </p:nvSpPr>
        <p:spPr bwMode="auto">
          <a:xfrm>
            <a:off x="457200" y="3200400"/>
            <a:ext cx="4043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FF0101"/>
                </a:solidFill>
                <a:latin typeface="Arial" charset="0"/>
              </a:rPr>
              <a:t>DAT5 DB ′THIS′</a:t>
            </a:r>
          </a:p>
        </p:txBody>
      </p:sp>
      <p:sp>
        <p:nvSpPr>
          <p:cNvPr id="29" name="Rectangle 47"/>
          <p:cNvSpPr>
            <a:spLocks noChangeArrowheads="1"/>
          </p:cNvSpPr>
          <p:nvPr/>
        </p:nvSpPr>
        <p:spPr bwMode="auto">
          <a:xfrm>
            <a:off x="6629400" y="3733800"/>
            <a:ext cx="57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000000"/>
                </a:solidFill>
                <a:latin typeface="Arial" charset="0"/>
              </a:rPr>
              <a:t>`T`</a:t>
            </a:r>
          </a:p>
        </p:txBody>
      </p:sp>
      <p:sp>
        <p:nvSpPr>
          <p:cNvPr id="30" name="Rectangle 48"/>
          <p:cNvSpPr>
            <a:spLocks noChangeArrowheads="1"/>
          </p:cNvSpPr>
          <p:nvPr/>
        </p:nvSpPr>
        <p:spPr bwMode="auto">
          <a:xfrm>
            <a:off x="6629400" y="4191000"/>
            <a:ext cx="612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000000"/>
                </a:solidFill>
                <a:latin typeface="Arial" charset="0"/>
              </a:rPr>
              <a:t>`H`</a:t>
            </a:r>
          </a:p>
        </p:txBody>
      </p:sp>
      <p:sp>
        <p:nvSpPr>
          <p:cNvPr id="31" name="Rectangle 49"/>
          <p:cNvSpPr>
            <a:spLocks noChangeArrowheads="1"/>
          </p:cNvSpPr>
          <p:nvPr/>
        </p:nvSpPr>
        <p:spPr bwMode="auto">
          <a:xfrm>
            <a:off x="6629400" y="4648200"/>
            <a:ext cx="474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000000"/>
                </a:solidFill>
                <a:latin typeface="Arial" charset="0"/>
              </a:rPr>
              <a:t>`I`</a:t>
            </a:r>
          </a:p>
        </p:txBody>
      </p:sp>
      <p:sp>
        <p:nvSpPr>
          <p:cNvPr id="32" name="Rectangle 51"/>
          <p:cNvSpPr>
            <a:spLocks noChangeArrowheads="1"/>
          </p:cNvSpPr>
          <p:nvPr/>
        </p:nvSpPr>
        <p:spPr bwMode="auto">
          <a:xfrm>
            <a:off x="6629400" y="5105400"/>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000000"/>
                </a:solidFill>
                <a:latin typeface="Arial" charset="0"/>
              </a:rPr>
              <a:t>`S`</a:t>
            </a:r>
          </a:p>
        </p:txBody>
      </p:sp>
    </p:spTree>
    <p:extLst>
      <p:ext uri="{BB962C8B-B14F-4D97-AF65-F5344CB8AC3E}">
        <p14:creationId xmlns:p14="http://schemas.microsoft.com/office/powerpoint/2010/main" val="2831299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4" name="Line 9"/>
          <p:cNvSpPr>
            <a:spLocks noChangeShapeType="1"/>
          </p:cNvSpPr>
          <p:nvPr/>
        </p:nvSpPr>
        <p:spPr bwMode="auto">
          <a:xfrm>
            <a:off x="4419600" y="1524000"/>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5" name="Rectangle 10"/>
          <p:cNvSpPr>
            <a:spLocks noChangeArrowheads="1"/>
          </p:cNvSpPr>
          <p:nvPr/>
        </p:nvSpPr>
        <p:spPr bwMode="auto">
          <a:xfrm>
            <a:off x="7848600" y="1905000"/>
            <a:ext cx="906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smtClean="0">
                <a:solidFill>
                  <a:srgbClr val="000000"/>
                </a:solidFill>
                <a:latin typeface="Arial" charset="0"/>
              </a:rPr>
              <a:t>DAT6</a:t>
            </a:r>
            <a:endParaRPr lang="en-US" altLang="zh-CN" sz="2000" b="1" dirty="0">
              <a:solidFill>
                <a:srgbClr val="000000"/>
              </a:solidFill>
              <a:latin typeface="Arial" charset="0"/>
            </a:endParaRPr>
          </a:p>
        </p:txBody>
      </p:sp>
      <p:sp>
        <p:nvSpPr>
          <p:cNvPr id="6" name="Line 11"/>
          <p:cNvSpPr>
            <a:spLocks noChangeShapeType="1"/>
          </p:cNvSpPr>
          <p:nvPr/>
        </p:nvSpPr>
        <p:spPr bwMode="auto">
          <a:xfrm>
            <a:off x="64008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7" name="Line 12"/>
          <p:cNvSpPr>
            <a:spLocks noChangeShapeType="1"/>
          </p:cNvSpPr>
          <p:nvPr/>
        </p:nvSpPr>
        <p:spPr bwMode="auto">
          <a:xfrm>
            <a:off x="78486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8" name="Line 13"/>
          <p:cNvSpPr>
            <a:spLocks noChangeShapeType="1"/>
          </p:cNvSpPr>
          <p:nvPr/>
        </p:nvSpPr>
        <p:spPr bwMode="auto">
          <a:xfrm>
            <a:off x="6400800" y="19050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9" name="Line 14"/>
          <p:cNvSpPr>
            <a:spLocks noChangeShapeType="1"/>
          </p:cNvSpPr>
          <p:nvPr/>
        </p:nvSpPr>
        <p:spPr bwMode="auto">
          <a:xfrm>
            <a:off x="6400800" y="23622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0" name="Line 15"/>
          <p:cNvSpPr>
            <a:spLocks noChangeShapeType="1"/>
          </p:cNvSpPr>
          <p:nvPr/>
        </p:nvSpPr>
        <p:spPr bwMode="auto">
          <a:xfrm>
            <a:off x="6400800" y="28194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1" name="Line 16"/>
          <p:cNvSpPr>
            <a:spLocks noChangeShapeType="1"/>
          </p:cNvSpPr>
          <p:nvPr/>
        </p:nvSpPr>
        <p:spPr bwMode="auto">
          <a:xfrm>
            <a:off x="6400800" y="327660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13" name="Rectangle 19"/>
          <p:cNvSpPr>
            <a:spLocks noChangeArrowheads="1"/>
          </p:cNvSpPr>
          <p:nvPr/>
        </p:nvSpPr>
        <p:spPr bwMode="auto">
          <a:xfrm>
            <a:off x="6707188" y="19050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smtClean="0">
                <a:solidFill>
                  <a:srgbClr val="000000"/>
                </a:solidFill>
                <a:latin typeface="Arial" charset="0"/>
              </a:rPr>
              <a:t>‘B’</a:t>
            </a:r>
            <a:endParaRPr lang="en-US" altLang="zh-CN" sz="2400" b="1" dirty="0">
              <a:solidFill>
                <a:srgbClr val="000000"/>
              </a:solidFill>
              <a:latin typeface="Arial" charset="0"/>
            </a:endParaRPr>
          </a:p>
        </p:txBody>
      </p:sp>
      <p:sp>
        <p:nvSpPr>
          <p:cNvPr id="14" name="Rectangle 20"/>
          <p:cNvSpPr>
            <a:spLocks noChangeArrowheads="1"/>
          </p:cNvSpPr>
          <p:nvPr/>
        </p:nvSpPr>
        <p:spPr bwMode="auto">
          <a:xfrm>
            <a:off x="6705600" y="2362200"/>
            <a:ext cx="920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smtClean="0">
                <a:solidFill>
                  <a:srgbClr val="000000"/>
                </a:solidFill>
                <a:latin typeface="Arial" charset="0"/>
              </a:rPr>
              <a:t>‘A’</a:t>
            </a:r>
            <a:endParaRPr lang="en-US" altLang="zh-CN" sz="2400" b="1" dirty="0">
              <a:solidFill>
                <a:srgbClr val="000000"/>
              </a:solidFill>
              <a:latin typeface="Arial" charset="0"/>
            </a:endParaRPr>
          </a:p>
        </p:txBody>
      </p:sp>
      <p:sp>
        <p:nvSpPr>
          <p:cNvPr id="15" name="Rectangle 21"/>
          <p:cNvSpPr>
            <a:spLocks noChangeArrowheads="1"/>
          </p:cNvSpPr>
          <p:nvPr/>
        </p:nvSpPr>
        <p:spPr bwMode="auto">
          <a:xfrm>
            <a:off x="6707188" y="28194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smtClean="0">
                <a:solidFill>
                  <a:srgbClr val="000000"/>
                </a:solidFill>
                <a:latin typeface="Arial" charset="0"/>
              </a:rPr>
              <a:t>‘C’</a:t>
            </a:r>
            <a:endParaRPr lang="en-US" altLang="zh-CN" sz="2400" b="1" dirty="0">
              <a:solidFill>
                <a:srgbClr val="000000"/>
              </a:solidFill>
              <a:latin typeface="Arial" charset="0"/>
            </a:endParaRPr>
          </a:p>
        </p:txBody>
      </p:sp>
      <p:sp>
        <p:nvSpPr>
          <p:cNvPr id="16" name="Rectangle 22"/>
          <p:cNvSpPr>
            <a:spLocks noChangeArrowheads="1"/>
          </p:cNvSpPr>
          <p:nvPr/>
        </p:nvSpPr>
        <p:spPr bwMode="auto">
          <a:xfrm>
            <a:off x="6707188" y="327660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00H</a:t>
            </a:r>
          </a:p>
        </p:txBody>
      </p:sp>
      <p:sp>
        <p:nvSpPr>
          <p:cNvPr id="17" name="Rectangle 23"/>
          <p:cNvSpPr>
            <a:spLocks noChangeArrowheads="1"/>
          </p:cNvSpPr>
          <p:nvPr/>
        </p:nvSpPr>
        <p:spPr bwMode="auto">
          <a:xfrm>
            <a:off x="4495800" y="1905000"/>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smtClean="0">
                <a:solidFill>
                  <a:srgbClr val="000000"/>
                </a:solidFill>
                <a:latin typeface="Arial" charset="0"/>
              </a:rPr>
              <a:t>1500H:0011H</a:t>
            </a:r>
            <a:endParaRPr lang="en-US" altLang="zh-CN" sz="2000" b="1" dirty="0">
              <a:solidFill>
                <a:srgbClr val="000000"/>
              </a:solidFill>
              <a:latin typeface="Arial" charset="0"/>
            </a:endParaRPr>
          </a:p>
        </p:txBody>
      </p:sp>
      <p:sp>
        <p:nvSpPr>
          <p:cNvPr id="20" name="Line 26"/>
          <p:cNvSpPr>
            <a:spLocks noChangeShapeType="1"/>
          </p:cNvSpPr>
          <p:nvPr/>
        </p:nvSpPr>
        <p:spPr bwMode="auto">
          <a:xfrm>
            <a:off x="6424871" y="371703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27" name="Rectangle 35"/>
          <p:cNvSpPr>
            <a:spLocks noChangeArrowheads="1"/>
          </p:cNvSpPr>
          <p:nvPr/>
        </p:nvSpPr>
        <p:spPr bwMode="auto">
          <a:xfrm>
            <a:off x="457200" y="3657600"/>
            <a:ext cx="4619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000000"/>
                </a:solidFill>
                <a:latin typeface="Arial" charset="0"/>
              </a:rPr>
              <a:t>DAT6 </a:t>
            </a:r>
            <a:r>
              <a:rPr lang="en-US" altLang="zh-CN" sz="2000" b="1" dirty="0">
                <a:solidFill>
                  <a:srgbClr val="1D528D"/>
                </a:solidFill>
                <a:latin typeface="Arial" charset="0"/>
              </a:rPr>
              <a:t>DW</a:t>
            </a:r>
            <a:r>
              <a:rPr lang="en-US" altLang="zh-CN" sz="2000" b="1" dirty="0">
                <a:solidFill>
                  <a:srgbClr val="000000"/>
                </a:solidFill>
                <a:latin typeface="Arial" charset="0"/>
              </a:rPr>
              <a:t> ′AB′, ′C</a:t>
            </a:r>
            <a:r>
              <a:rPr lang="en-US" altLang="zh-CN" sz="2000" b="1" dirty="0" smtClean="0">
                <a:solidFill>
                  <a:srgbClr val="000000"/>
                </a:solidFill>
                <a:latin typeface="Arial" charset="0"/>
              </a:rPr>
              <a:t>′,’D’</a:t>
            </a:r>
            <a:endParaRPr lang="en-US" altLang="zh-CN" sz="2000" b="1" dirty="0">
              <a:solidFill>
                <a:srgbClr val="000000"/>
              </a:solidFill>
              <a:latin typeface="Arial" charset="0"/>
            </a:endParaRPr>
          </a:p>
        </p:txBody>
      </p:sp>
      <p:sp>
        <p:nvSpPr>
          <p:cNvPr id="34" name="Line 26"/>
          <p:cNvSpPr>
            <a:spLocks noChangeShapeType="1"/>
          </p:cNvSpPr>
          <p:nvPr/>
        </p:nvSpPr>
        <p:spPr bwMode="auto">
          <a:xfrm>
            <a:off x="6393121" y="4149080"/>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
        <p:nvSpPr>
          <p:cNvPr id="35" name="Rectangle 22"/>
          <p:cNvSpPr>
            <a:spLocks noChangeArrowheads="1"/>
          </p:cNvSpPr>
          <p:nvPr/>
        </p:nvSpPr>
        <p:spPr bwMode="auto">
          <a:xfrm>
            <a:off x="6783387" y="4149080"/>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a:solidFill>
                  <a:srgbClr val="000000"/>
                </a:solidFill>
                <a:latin typeface="Arial" charset="0"/>
              </a:rPr>
              <a:t>00H</a:t>
            </a:r>
          </a:p>
        </p:txBody>
      </p:sp>
      <p:sp>
        <p:nvSpPr>
          <p:cNvPr id="36" name="Rectangle 21"/>
          <p:cNvSpPr>
            <a:spLocks noChangeArrowheads="1"/>
          </p:cNvSpPr>
          <p:nvPr/>
        </p:nvSpPr>
        <p:spPr bwMode="auto">
          <a:xfrm>
            <a:off x="6734433" y="3687415"/>
            <a:ext cx="765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dirty="0" smtClean="0">
                <a:solidFill>
                  <a:srgbClr val="000000"/>
                </a:solidFill>
                <a:latin typeface="Arial" charset="0"/>
              </a:rPr>
              <a:t>‘D’</a:t>
            </a:r>
            <a:endParaRPr lang="en-US" altLang="zh-CN" sz="2400" b="1" dirty="0">
              <a:solidFill>
                <a:srgbClr val="000000"/>
              </a:solidFill>
              <a:latin typeface="Arial" charset="0"/>
            </a:endParaRPr>
          </a:p>
        </p:txBody>
      </p:sp>
      <p:sp>
        <p:nvSpPr>
          <p:cNvPr id="37" name="Line 26"/>
          <p:cNvSpPr>
            <a:spLocks noChangeShapeType="1"/>
          </p:cNvSpPr>
          <p:nvPr/>
        </p:nvSpPr>
        <p:spPr bwMode="auto">
          <a:xfrm>
            <a:off x="6424871" y="4637937"/>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600">
              <a:solidFill>
                <a:srgbClr val="1D528D"/>
              </a:solidFill>
              <a:latin typeface="Arial" charset="0"/>
            </a:endParaRPr>
          </a:p>
        </p:txBody>
      </p:sp>
    </p:spTree>
    <p:extLst>
      <p:ext uri="{BB962C8B-B14F-4D97-AF65-F5344CB8AC3E}">
        <p14:creationId xmlns:p14="http://schemas.microsoft.com/office/powerpoint/2010/main" val="42577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Line 9"/>
          <p:cNvSpPr>
            <a:spLocks noChangeShapeType="1"/>
          </p:cNvSpPr>
          <p:nvPr/>
        </p:nvSpPr>
        <p:spPr bwMode="auto">
          <a:xfrm>
            <a:off x="4419600" y="1524000"/>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5" name="Line 11"/>
          <p:cNvSpPr>
            <a:spLocks noChangeShapeType="1"/>
          </p:cNvSpPr>
          <p:nvPr/>
        </p:nvSpPr>
        <p:spPr bwMode="auto">
          <a:xfrm>
            <a:off x="64008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6" name="Line 12"/>
          <p:cNvSpPr>
            <a:spLocks noChangeShapeType="1"/>
          </p:cNvSpPr>
          <p:nvPr/>
        </p:nvSpPr>
        <p:spPr bwMode="auto">
          <a:xfrm>
            <a:off x="78486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1" name="Line 17"/>
          <p:cNvSpPr>
            <a:spLocks noChangeShapeType="1"/>
          </p:cNvSpPr>
          <p:nvPr/>
        </p:nvSpPr>
        <p:spPr bwMode="auto">
          <a:xfrm>
            <a:off x="6400800" y="17728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4" name="Rectangle 24"/>
          <p:cNvSpPr>
            <a:spLocks noChangeArrowheads="1"/>
          </p:cNvSpPr>
          <p:nvPr/>
        </p:nvSpPr>
        <p:spPr bwMode="auto">
          <a:xfrm>
            <a:off x="4672866" y="1803594"/>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smtClean="0">
                <a:solidFill>
                  <a:srgbClr val="000000"/>
                </a:solidFill>
                <a:latin typeface="Arial" charset="0"/>
              </a:rPr>
              <a:t>1500H:0017H</a:t>
            </a:r>
            <a:endParaRPr lang="en-US" altLang="zh-CN" b="1" dirty="0">
              <a:solidFill>
                <a:srgbClr val="000000"/>
              </a:solidFill>
              <a:latin typeface="Arial" charset="0"/>
            </a:endParaRPr>
          </a:p>
        </p:txBody>
      </p:sp>
      <p:sp>
        <p:nvSpPr>
          <p:cNvPr id="15" name="Line 25"/>
          <p:cNvSpPr>
            <a:spLocks noChangeShapeType="1"/>
          </p:cNvSpPr>
          <p:nvPr/>
        </p:nvSpPr>
        <p:spPr bwMode="auto">
          <a:xfrm>
            <a:off x="6400800" y="22300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6" name="Line 26"/>
          <p:cNvSpPr>
            <a:spLocks noChangeShapeType="1"/>
          </p:cNvSpPr>
          <p:nvPr/>
        </p:nvSpPr>
        <p:spPr bwMode="auto">
          <a:xfrm>
            <a:off x="6400800" y="40588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7" name="Line 27"/>
          <p:cNvSpPr>
            <a:spLocks noChangeShapeType="1"/>
          </p:cNvSpPr>
          <p:nvPr/>
        </p:nvSpPr>
        <p:spPr bwMode="auto">
          <a:xfrm>
            <a:off x="6400800" y="31444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8" name="Line 28"/>
          <p:cNvSpPr>
            <a:spLocks noChangeShapeType="1"/>
          </p:cNvSpPr>
          <p:nvPr/>
        </p:nvSpPr>
        <p:spPr bwMode="auto">
          <a:xfrm>
            <a:off x="6400800" y="26872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9" name="Line 29"/>
          <p:cNvSpPr>
            <a:spLocks noChangeShapeType="1"/>
          </p:cNvSpPr>
          <p:nvPr/>
        </p:nvSpPr>
        <p:spPr bwMode="auto">
          <a:xfrm>
            <a:off x="6400800" y="360161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0" name="Rectangle 32"/>
          <p:cNvSpPr>
            <a:spLocks noChangeArrowheads="1"/>
          </p:cNvSpPr>
          <p:nvPr/>
        </p:nvSpPr>
        <p:spPr bwMode="auto">
          <a:xfrm>
            <a:off x="7848600" y="1772816"/>
            <a:ext cx="90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DAT7</a:t>
            </a:r>
          </a:p>
        </p:txBody>
      </p:sp>
      <p:sp>
        <p:nvSpPr>
          <p:cNvPr id="21" name="Rectangle 33"/>
          <p:cNvSpPr>
            <a:spLocks noChangeArrowheads="1"/>
          </p:cNvSpPr>
          <p:nvPr/>
        </p:nvSpPr>
        <p:spPr bwMode="auto">
          <a:xfrm>
            <a:off x="7848600" y="3144416"/>
            <a:ext cx="90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DAT8</a:t>
            </a:r>
          </a:p>
        </p:txBody>
      </p:sp>
      <p:sp>
        <p:nvSpPr>
          <p:cNvPr id="23" name="Rectangle 36"/>
          <p:cNvSpPr>
            <a:spLocks noChangeArrowheads="1"/>
          </p:cNvSpPr>
          <p:nvPr/>
        </p:nvSpPr>
        <p:spPr bwMode="auto">
          <a:xfrm>
            <a:off x="457200" y="1941984"/>
            <a:ext cx="454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FF0101"/>
                </a:solidFill>
                <a:latin typeface="Arial" charset="0"/>
              </a:rPr>
              <a:t>DAT7 DB 3 DUP (00H)</a:t>
            </a:r>
          </a:p>
        </p:txBody>
      </p:sp>
      <p:sp>
        <p:nvSpPr>
          <p:cNvPr id="24" name="Rectangle 38"/>
          <p:cNvSpPr>
            <a:spLocks noChangeArrowheads="1"/>
          </p:cNvSpPr>
          <p:nvPr/>
        </p:nvSpPr>
        <p:spPr bwMode="auto">
          <a:xfrm>
            <a:off x="457200" y="2399184"/>
            <a:ext cx="3970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DAT8 </a:t>
            </a:r>
            <a:r>
              <a:rPr lang="en-US" altLang="zh-CN" sz="2000" b="1">
                <a:solidFill>
                  <a:srgbClr val="1D528D"/>
                </a:solidFill>
                <a:latin typeface="Arial" charset="0"/>
              </a:rPr>
              <a:t>DW</a:t>
            </a:r>
            <a:r>
              <a:rPr lang="en-US" altLang="zh-CN" sz="2000" b="1">
                <a:solidFill>
                  <a:srgbClr val="000000"/>
                </a:solidFill>
                <a:latin typeface="Arial" charset="0"/>
              </a:rPr>
              <a:t> 3 DUP (?)</a:t>
            </a:r>
          </a:p>
        </p:txBody>
      </p:sp>
      <p:sp>
        <p:nvSpPr>
          <p:cNvPr id="25" name="Rectangle 41"/>
          <p:cNvSpPr>
            <a:spLocks noChangeArrowheads="1"/>
          </p:cNvSpPr>
          <p:nvPr/>
        </p:nvSpPr>
        <p:spPr bwMode="auto">
          <a:xfrm>
            <a:off x="5410200" y="3144416"/>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smtClean="0">
                <a:solidFill>
                  <a:srgbClr val="000000"/>
                </a:solidFill>
                <a:latin typeface="Arial" charset="0"/>
              </a:rPr>
              <a:t>001AH</a:t>
            </a:r>
            <a:endParaRPr lang="en-US" altLang="zh-CN" b="1" dirty="0">
              <a:solidFill>
                <a:srgbClr val="000000"/>
              </a:solidFill>
              <a:latin typeface="Arial" charset="0"/>
            </a:endParaRPr>
          </a:p>
        </p:txBody>
      </p:sp>
      <p:sp>
        <p:nvSpPr>
          <p:cNvPr id="26" name="Rectangle 42"/>
          <p:cNvSpPr>
            <a:spLocks noChangeArrowheads="1"/>
          </p:cNvSpPr>
          <p:nvPr/>
        </p:nvSpPr>
        <p:spPr bwMode="auto">
          <a:xfrm>
            <a:off x="6705600" y="177281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00H</a:t>
            </a:r>
          </a:p>
        </p:txBody>
      </p:sp>
      <p:sp>
        <p:nvSpPr>
          <p:cNvPr id="27" name="Rectangle 43"/>
          <p:cNvSpPr>
            <a:spLocks noChangeArrowheads="1"/>
          </p:cNvSpPr>
          <p:nvPr/>
        </p:nvSpPr>
        <p:spPr bwMode="auto">
          <a:xfrm>
            <a:off x="6705600" y="223001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00H</a:t>
            </a:r>
          </a:p>
        </p:txBody>
      </p:sp>
      <p:sp>
        <p:nvSpPr>
          <p:cNvPr id="28" name="Rectangle 44"/>
          <p:cNvSpPr>
            <a:spLocks noChangeArrowheads="1"/>
          </p:cNvSpPr>
          <p:nvPr/>
        </p:nvSpPr>
        <p:spPr bwMode="auto">
          <a:xfrm>
            <a:off x="6705600" y="268721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000000"/>
                </a:solidFill>
                <a:latin typeface="Arial" charset="0"/>
              </a:rPr>
              <a:t>0</a:t>
            </a:r>
            <a:r>
              <a:rPr lang="en-US" altLang="zh-CN" sz="2000" b="1" dirty="0" smtClean="0">
                <a:solidFill>
                  <a:srgbClr val="000000"/>
                </a:solidFill>
                <a:latin typeface="Arial" charset="0"/>
              </a:rPr>
              <a:t>0H</a:t>
            </a:r>
            <a:endParaRPr lang="en-US" altLang="zh-CN" sz="2000" b="1" dirty="0">
              <a:solidFill>
                <a:srgbClr val="000000"/>
              </a:solidFill>
              <a:latin typeface="Arial" charset="0"/>
            </a:endParaRPr>
          </a:p>
        </p:txBody>
      </p:sp>
      <p:sp>
        <p:nvSpPr>
          <p:cNvPr id="29" name="Rectangle 45"/>
          <p:cNvSpPr>
            <a:spLocks noChangeArrowheads="1"/>
          </p:cNvSpPr>
          <p:nvPr/>
        </p:nvSpPr>
        <p:spPr bwMode="auto">
          <a:xfrm>
            <a:off x="6858000" y="314441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30" name="Rectangle 46"/>
          <p:cNvSpPr>
            <a:spLocks noChangeArrowheads="1"/>
          </p:cNvSpPr>
          <p:nvPr/>
        </p:nvSpPr>
        <p:spPr bwMode="auto">
          <a:xfrm>
            <a:off x="6858000" y="360161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34" name="Line 26"/>
          <p:cNvSpPr>
            <a:spLocks noChangeShapeType="1"/>
          </p:cNvSpPr>
          <p:nvPr/>
        </p:nvSpPr>
        <p:spPr bwMode="auto">
          <a:xfrm>
            <a:off x="6444208" y="499147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5" name="Line 27"/>
          <p:cNvSpPr>
            <a:spLocks noChangeShapeType="1"/>
          </p:cNvSpPr>
          <p:nvPr/>
        </p:nvSpPr>
        <p:spPr bwMode="auto">
          <a:xfrm>
            <a:off x="6444208" y="407707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6" name="Line 29"/>
          <p:cNvSpPr>
            <a:spLocks noChangeShapeType="1"/>
          </p:cNvSpPr>
          <p:nvPr/>
        </p:nvSpPr>
        <p:spPr bwMode="auto">
          <a:xfrm>
            <a:off x="6444208" y="4534272"/>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7" name="Rectangle 45"/>
          <p:cNvSpPr>
            <a:spLocks noChangeArrowheads="1"/>
          </p:cNvSpPr>
          <p:nvPr/>
        </p:nvSpPr>
        <p:spPr bwMode="auto">
          <a:xfrm>
            <a:off x="6901408" y="4077072"/>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38" name="Rectangle 46"/>
          <p:cNvSpPr>
            <a:spLocks noChangeArrowheads="1"/>
          </p:cNvSpPr>
          <p:nvPr/>
        </p:nvSpPr>
        <p:spPr bwMode="auto">
          <a:xfrm>
            <a:off x="6901408" y="4534272"/>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39" name="Line 26"/>
          <p:cNvSpPr>
            <a:spLocks noChangeShapeType="1"/>
          </p:cNvSpPr>
          <p:nvPr/>
        </p:nvSpPr>
        <p:spPr bwMode="auto">
          <a:xfrm>
            <a:off x="6444208" y="592757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0" name="Line 27"/>
          <p:cNvSpPr>
            <a:spLocks noChangeShapeType="1"/>
          </p:cNvSpPr>
          <p:nvPr/>
        </p:nvSpPr>
        <p:spPr bwMode="auto">
          <a:xfrm>
            <a:off x="6444208" y="501317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1" name="Line 29"/>
          <p:cNvSpPr>
            <a:spLocks noChangeShapeType="1"/>
          </p:cNvSpPr>
          <p:nvPr/>
        </p:nvSpPr>
        <p:spPr bwMode="auto">
          <a:xfrm>
            <a:off x="6444208" y="5470376"/>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2" name="Rectangle 45"/>
          <p:cNvSpPr>
            <a:spLocks noChangeArrowheads="1"/>
          </p:cNvSpPr>
          <p:nvPr/>
        </p:nvSpPr>
        <p:spPr bwMode="auto">
          <a:xfrm>
            <a:off x="6901408" y="501317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43" name="Rectangle 46"/>
          <p:cNvSpPr>
            <a:spLocks noChangeArrowheads="1"/>
          </p:cNvSpPr>
          <p:nvPr/>
        </p:nvSpPr>
        <p:spPr bwMode="auto">
          <a:xfrm>
            <a:off x="6901408" y="5470376"/>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Tree>
    <p:extLst>
      <p:ext uri="{BB962C8B-B14F-4D97-AF65-F5344CB8AC3E}">
        <p14:creationId xmlns:p14="http://schemas.microsoft.com/office/powerpoint/2010/main" val="1575617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下箭头标注 15"/>
          <p:cNvSpPr/>
          <p:nvPr/>
        </p:nvSpPr>
        <p:spPr>
          <a:xfrm>
            <a:off x="6084168" y="3937843"/>
            <a:ext cx="2184622" cy="1435373"/>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7" name="下箭头标注 6"/>
          <p:cNvSpPr/>
          <p:nvPr/>
        </p:nvSpPr>
        <p:spPr>
          <a:xfrm>
            <a:off x="608533" y="3033746"/>
            <a:ext cx="7923907" cy="904097"/>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2" name="标题 1"/>
          <p:cNvSpPr>
            <a:spLocks noGrp="1"/>
          </p:cNvSpPr>
          <p:nvPr>
            <p:ph type="title"/>
          </p:nvPr>
        </p:nvSpPr>
        <p:spPr/>
        <p:txBody>
          <a:bodyPr/>
          <a:lstStyle/>
          <a:p>
            <a:endParaRPr lang="zh-CN" altLang="en-US"/>
          </a:p>
        </p:txBody>
      </p:sp>
      <p:sp>
        <p:nvSpPr>
          <p:cNvPr id="3" name="Rectangle 8"/>
          <p:cNvSpPr>
            <a:spLocks noChangeArrowheads="1"/>
          </p:cNvSpPr>
          <p:nvPr/>
        </p:nvSpPr>
        <p:spPr bwMode="auto">
          <a:xfrm>
            <a:off x="457200" y="1124744"/>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1D528D"/>
                </a:solidFill>
                <a:latin typeface="华文琥珀" pitchFamily="2" charset="-122"/>
                <a:ea typeface="华文琥珀" pitchFamily="2" charset="-122"/>
              </a:rPr>
              <a:t>机器语言程序</a:t>
            </a:r>
          </a:p>
        </p:txBody>
      </p:sp>
      <p:sp>
        <p:nvSpPr>
          <p:cNvPr id="4" name="Rectangle 11"/>
          <p:cNvSpPr>
            <a:spLocks noChangeArrowheads="1"/>
          </p:cNvSpPr>
          <p:nvPr/>
        </p:nvSpPr>
        <p:spPr bwMode="auto">
          <a:xfrm>
            <a:off x="630237" y="1732556"/>
            <a:ext cx="7772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      </a:t>
            </a:r>
            <a:r>
              <a:rPr lang="zh-CN" altLang="en-US" sz="2800" b="1" dirty="0">
                <a:solidFill>
                  <a:srgbClr val="000000"/>
                </a:solidFill>
                <a:latin typeface="Arial" charset="0"/>
              </a:rPr>
              <a:t>采用机器语言编写的程序，即二进制代码程序。</a:t>
            </a:r>
          </a:p>
        </p:txBody>
      </p:sp>
      <p:sp>
        <p:nvSpPr>
          <p:cNvPr id="5" name="Rectangle 12"/>
          <p:cNvSpPr>
            <a:spLocks noChangeArrowheads="1"/>
          </p:cNvSpPr>
          <p:nvPr/>
        </p:nvSpPr>
        <p:spPr bwMode="auto">
          <a:xfrm>
            <a:off x="630237" y="2442625"/>
            <a:ext cx="750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1D528D"/>
                </a:solidFill>
                <a:latin typeface="Arial" charset="0"/>
              </a:rPr>
              <a:t>优点：</a:t>
            </a:r>
            <a:r>
              <a:rPr lang="zh-CN" altLang="en-US" sz="2800" b="1" dirty="0">
                <a:solidFill>
                  <a:srgbClr val="000000"/>
                </a:solidFill>
                <a:latin typeface="Arial" charset="0"/>
              </a:rPr>
              <a:t>程序送入计算机后，</a:t>
            </a:r>
            <a:r>
              <a:rPr lang="en-US" altLang="zh-CN" sz="2800" b="1" dirty="0">
                <a:solidFill>
                  <a:srgbClr val="000000"/>
                </a:solidFill>
                <a:latin typeface="Arial" charset="0"/>
              </a:rPr>
              <a:t>CPU</a:t>
            </a:r>
            <a:r>
              <a:rPr lang="zh-CN" altLang="en-US" sz="2800" b="1" dirty="0">
                <a:solidFill>
                  <a:srgbClr val="000000"/>
                </a:solidFill>
                <a:latin typeface="Arial" charset="0"/>
              </a:rPr>
              <a:t>可以直接执行。</a:t>
            </a:r>
          </a:p>
        </p:txBody>
      </p:sp>
      <p:sp>
        <p:nvSpPr>
          <p:cNvPr id="6" name="Rectangle 13"/>
          <p:cNvSpPr>
            <a:spLocks noChangeArrowheads="1"/>
          </p:cNvSpPr>
          <p:nvPr/>
        </p:nvSpPr>
        <p:spPr bwMode="auto">
          <a:xfrm>
            <a:off x="608533" y="3073747"/>
            <a:ext cx="8042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1D528D"/>
                </a:solidFill>
                <a:latin typeface="Arial" charset="0"/>
              </a:rPr>
              <a:t>缺点：</a:t>
            </a:r>
            <a:r>
              <a:rPr lang="zh-CN" altLang="en-US" sz="2800" b="1" dirty="0">
                <a:solidFill>
                  <a:srgbClr val="000000"/>
                </a:solidFill>
                <a:latin typeface="Arial" charset="0"/>
              </a:rPr>
              <a:t>不易书写，不易检查，编写程序十分困难。</a:t>
            </a:r>
          </a:p>
        </p:txBody>
      </p:sp>
      <p:sp>
        <p:nvSpPr>
          <p:cNvPr id="8" name="圆角矩形 7"/>
          <p:cNvSpPr/>
          <p:nvPr/>
        </p:nvSpPr>
        <p:spPr>
          <a:xfrm>
            <a:off x="3490366" y="3937843"/>
            <a:ext cx="2160240" cy="7920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dirty="0" smtClean="0">
                <a:solidFill>
                  <a:srgbClr val="FFFFFF"/>
                </a:solidFill>
                <a:latin typeface="华文琥珀" pitchFamily="2" charset="-122"/>
                <a:ea typeface="华文琥珀" pitchFamily="2" charset="-122"/>
              </a:rPr>
              <a:t>汇编语言</a:t>
            </a:r>
            <a:endParaRPr lang="zh-CN" altLang="en-US" sz="3600" dirty="0">
              <a:solidFill>
                <a:srgbClr val="FFFFFF"/>
              </a:solidFill>
              <a:latin typeface="华文琥珀" pitchFamily="2" charset="-122"/>
              <a:ea typeface="华文琥珀" pitchFamily="2" charset="-122"/>
            </a:endParaRPr>
          </a:p>
        </p:txBody>
      </p:sp>
      <p:sp>
        <p:nvSpPr>
          <p:cNvPr id="9" name="矩形 8"/>
          <p:cNvSpPr/>
          <p:nvPr/>
        </p:nvSpPr>
        <p:spPr>
          <a:xfrm>
            <a:off x="179512" y="4740012"/>
            <a:ext cx="5024066" cy="1938992"/>
          </a:xfrm>
          <a:prstGeom prst="rect">
            <a:avLst/>
          </a:prstGeom>
          <a:solidFill>
            <a:srgbClr val="FFFF00"/>
          </a:solidFill>
        </p:spPr>
        <p:txBody>
          <a:bodyPr wrap="square">
            <a:spAutoFit/>
          </a:bodyPr>
          <a:lstStyle/>
          <a:p>
            <a:pPr fontAlgn="base">
              <a:spcBef>
                <a:spcPct val="0"/>
              </a:spcBef>
              <a:spcAft>
                <a:spcPct val="0"/>
              </a:spcAft>
            </a:pPr>
            <a:r>
              <a:rPr lang="zh-CN" altLang="en-US" sz="2400" b="1" dirty="0" smtClean="0">
                <a:solidFill>
                  <a:srgbClr val="000000"/>
                </a:solidFill>
                <a:latin typeface="Arial" charset="0"/>
              </a:rPr>
              <a:t>采用一组字母、数字和符号来代替一条二进制代码指令，这种表示指令的符号称为助记符，这种用一组符号来代替一条指令编写程序时采用的语言，称为汇编语言。</a:t>
            </a:r>
            <a:endParaRPr lang="zh-CN" altLang="en-US" sz="2400" b="1" dirty="0">
              <a:solidFill>
                <a:srgbClr val="000000"/>
              </a:solidFill>
              <a:latin typeface="Arial" charset="0"/>
            </a:endParaRPr>
          </a:p>
        </p:txBody>
      </p:sp>
      <p:grpSp>
        <p:nvGrpSpPr>
          <p:cNvPr id="10" name="Group 28"/>
          <p:cNvGrpSpPr>
            <a:grpSpLocks/>
          </p:cNvGrpSpPr>
          <p:nvPr/>
        </p:nvGrpSpPr>
        <p:grpSpPr bwMode="auto">
          <a:xfrm>
            <a:off x="6168527" y="3938190"/>
            <a:ext cx="2124076" cy="904876"/>
            <a:chOff x="432" y="1632"/>
            <a:chExt cx="1338" cy="570"/>
          </a:xfrm>
        </p:grpSpPr>
        <p:sp>
          <p:nvSpPr>
            <p:cNvPr id="11" name="Rectangle 11"/>
            <p:cNvSpPr>
              <a:spLocks noChangeArrowheads="1"/>
            </p:cNvSpPr>
            <p:nvPr/>
          </p:nvSpPr>
          <p:spPr bwMode="auto">
            <a:xfrm>
              <a:off x="478" y="1632"/>
              <a:ext cx="12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smtClean="0">
                  <a:solidFill>
                    <a:srgbClr val="000000"/>
                  </a:solidFill>
                  <a:latin typeface="Arial" charset="0"/>
                </a:rPr>
                <a:t>10110000B</a:t>
              </a:r>
              <a:endParaRPr lang="en-US" altLang="zh-CN" sz="2800" b="1" dirty="0">
                <a:solidFill>
                  <a:srgbClr val="000000"/>
                </a:solidFill>
                <a:latin typeface="Arial" charset="0"/>
              </a:endParaRPr>
            </a:p>
          </p:txBody>
        </p:sp>
        <p:sp>
          <p:nvSpPr>
            <p:cNvPr id="12" name="AutoShape 12"/>
            <p:cNvSpPr>
              <a:spLocks/>
            </p:cNvSpPr>
            <p:nvPr/>
          </p:nvSpPr>
          <p:spPr bwMode="auto">
            <a:xfrm>
              <a:off x="432" y="1728"/>
              <a:ext cx="94" cy="384"/>
            </a:xfrm>
            <a:prstGeom prst="leftBrace">
              <a:avLst>
                <a:gd name="adj1" fmla="val 34043"/>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3" name="Rectangle 14"/>
            <p:cNvSpPr>
              <a:spLocks noChangeArrowheads="1"/>
            </p:cNvSpPr>
            <p:nvPr/>
          </p:nvSpPr>
          <p:spPr bwMode="auto">
            <a:xfrm>
              <a:off x="480" y="1872"/>
              <a:ext cx="12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smtClean="0">
                  <a:solidFill>
                    <a:srgbClr val="000000"/>
                  </a:solidFill>
                  <a:latin typeface="Arial" charset="0"/>
                </a:rPr>
                <a:t>00010010B</a:t>
              </a:r>
              <a:endParaRPr lang="en-US" altLang="zh-CN" sz="2800" b="1" dirty="0">
                <a:solidFill>
                  <a:srgbClr val="000000"/>
                </a:solidFill>
                <a:latin typeface="Arial" charset="0"/>
              </a:endParaRPr>
            </a:p>
          </p:txBody>
        </p:sp>
      </p:grpSp>
      <p:sp>
        <p:nvSpPr>
          <p:cNvPr id="17" name="矩形 16"/>
          <p:cNvSpPr/>
          <p:nvPr/>
        </p:nvSpPr>
        <p:spPr>
          <a:xfrm>
            <a:off x="5436096" y="5373216"/>
            <a:ext cx="3493394" cy="86409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00" b="1" dirty="0" smtClean="0">
                <a:solidFill>
                  <a:srgbClr val="FF0000"/>
                </a:solidFill>
              </a:rPr>
              <a:t>MOV   AL</a:t>
            </a:r>
            <a:r>
              <a:rPr lang="zh-CN" altLang="en-US" sz="2800" b="1" dirty="0" smtClean="0">
                <a:solidFill>
                  <a:srgbClr val="FF0000"/>
                </a:solidFill>
              </a:rPr>
              <a:t>， </a:t>
            </a:r>
            <a:r>
              <a:rPr lang="en-US" altLang="zh-CN" sz="2800" b="1" dirty="0" smtClean="0">
                <a:solidFill>
                  <a:srgbClr val="FF0000"/>
                </a:solidFill>
              </a:rPr>
              <a:t>12H</a:t>
            </a:r>
            <a:endParaRPr lang="zh-CN" altLang="en-US" sz="2800" b="1" dirty="0">
              <a:solidFill>
                <a:srgbClr val="FF0000"/>
              </a:solidFill>
            </a:endParaRPr>
          </a:p>
        </p:txBody>
      </p:sp>
    </p:spTree>
    <p:extLst>
      <p:ext uri="{BB962C8B-B14F-4D97-AF65-F5344CB8AC3E}">
        <p14:creationId xmlns:p14="http://schemas.microsoft.com/office/powerpoint/2010/main" val="8942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8" grpId="0" animBg="1"/>
      <p:bldP spid="9"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Line 9"/>
          <p:cNvSpPr>
            <a:spLocks noChangeShapeType="1"/>
          </p:cNvSpPr>
          <p:nvPr/>
        </p:nvSpPr>
        <p:spPr bwMode="auto">
          <a:xfrm>
            <a:off x="4419600" y="1524000"/>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5" name="Line 11"/>
          <p:cNvSpPr>
            <a:spLocks noChangeShapeType="1"/>
          </p:cNvSpPr>
          <p:nvPr/>
        </p:nvSpPr>
        <p:spPr bwMode="auto">
          <a:xfrm>
            <a:off x="64008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6" name="Line 12"/>
          <p:cNvSpPr>
            <a:spLocks noChangeShapeType="1"/>
          </p:cNvSpPr>
          <p:nvPr/>
        </p:nvSpPr>
        <p:spPr bwMode="auto">
          <a:xfrm>
            <a:off x="7848600" y="1600200"/>
            <a:ext cx="0" cy="472440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9" name="Line 27"/>
          <p:cNvSpPr>
            <a:spLocks noChangeShapeType="1"/>
          </p:cNvSpPr>
          <p:nvPr/>
        </p:nvSpPr>
        <p:spPr bwMode="auto">
          <a:xfrm>
            <a:off x="6400800" y="22265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0" name="Line 28"/>
          <p:cNvSpPr>
            <a:spLocks noChangeShapeType="1"/>
          </p:cNvSpPr>
          <p:nvPr/>
        </p:nvSpPr>
        <p:spPr bwMode="auto">
          <a:xfrm>
            <a:off x="6400800" y="17693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22" name="Rectangle 32"/>
          <p:cNvSpPr>
            <a:spLocks noChangeArrowheads="1"/>
          </p:cNvSpPr>
          <p:nvPr/>
        </p:nvSpPr>
        <p:spPr bwMode="auto">
          <a:xfrm>
            <a:off x="7848600" y="1769368"/>
            <a:ext cx="90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DAT9</a:t>
            </a:r>
          </a:p>
        </p:txBody>
      </p:sp>
      <p:sp>
        <p:nvSpPr>
          <p:cNvPr id="24" name="Rectangle 37"/>
          <p:cNvSpPr>
            <a:spLocks noChangeArrowheads="1"/>
          </p:cNvSpPr>
          <p:nvPr/>
        </p:nvSpPr>
        <p:spPr bwMode="auto">
          <a:xfrm>
            <a:off x="457200" y="2013992"/>
            <a:ext cx="4186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FF0101"/>
                </a:solidFill>
                <a:latin typeface="Arial" charset="0"/>
              </a:rPr>
              <a:t>DAT9 DW DAT6</a:t>
            </a:r>
          </a:p>
        </p:txBody>
      </p:sp>
      <p:sp>
        <p:nvSpPr>
          <p:cNvPr id="26" name="Rectangle 39"/>
          <p:cNvSpPr>
            <a:spLocks noChangeArrowheads="1"/>
          </p:cNvSpPr>
          <p:nvPr/>
        </p:nvSpPr>
        <p:spPr bwMode="auto">
          <a:xfrm>
            <a:off x="457200" y="2471192"/>
            <a:ext cx="4259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000000"/>
                </a:solidFill>
                <a:latin typeface="Arial" charset="0"/>
              </a:rPr>
              <a:t>DAT10 </a:t>
            </a:r>
            <a:r>
              <a:rPr lang="en-US" altLang="zh-CN" sz="2000" b="1" dirty="0">
                <a:solidFill>
                  <a:srgbClr val="1D528D"/>
                </a:solidFill>
                <a:latin typeface="Arial" charset="0"/>
              </a:rPr>
              <a:t>DD</a:t>
            </a:r>
            <a:r>
              <a:rPr lang="en-US" altLang="zh-CN" sz="2000" b="1" dirty="0">
                <a:solidFill>
                  <a:srgbClr val="000000"/>
                </a:solidFill>
                <a:latin typeface="Arial" charset="0"/>
              </a:rPr>
              <a:t> DAT8</a:t>
            </a:r>
          </a:p>
        </p:txBody>
      </p:sp>
      <p:sp>
        <p:nvSpPr>
          <p:cNvPr id="27" name="Rectangle 40"/>
          <p:cNvSpPr>
            <a:spLocks noChangeArrowheads="1"/>
          </p:cNvSpPr>
          <p:nvPr/>
        </p:nvSpPr>
        <p:spPr bwMode="auto">
          <a:xfrm>
            <a:off x="457200" y="2928392"/>
            <a:ext cx="368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DAT11 </a:t>
            </a:r>
            <a:r>
              <a:rPr lang="en-US" altLang="zh-CN" sz="2000" b="1">
                <a:solidFill>
                  <a:srgbClr val="1D528D"/>
                </a:solidFill>
                <a:latin typeface="Arial" charset="0"/>
              </a:rPr>
              <a:t>DB</a:t>
            </a:r>
            <a:r>
              <a:rPr lang="en-US" altLang="zh-CN" sz="2000" b="1">
                <a:solidFill>
                  <a:srgbClr val="000000"/>
                </a:solidFill>
                <a:latin typeface="Arial" charset="0"/>
              </a:rPr>
              <a:t> ?</a:t>
            </a:r>
          </a:p>
        </p:txBody>
      </p:sp>
      <p:sp>
        <p:nvSpPr>
          <p:cNvPr id="28" name="Rectangle 41"/>
          <p:cNvSpPr>
            <a:spLocks noChangeArrowheads="1"/>
          </p:cNvSpPr>
          <p:nvPr/>
        </p:nvSpPr>
        <p:spPr bwMode="auto">
          <a:xfrm>
            <a:off x="4788024" y="1769368"/>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smtClean="0">
                <a:solidFill>
                  <a:srgbClr val="000000"/>
                </a:solidFill>
                <a:latin typeface="Arial" charset="0"/>
              </a:rPr>
              <a:t>1500H:0020H</a:t>
            </a:r>
            <a:endParaRPr lang="en-US" altLang="zh-CN" b="1" dirty="0">
              <a:solidFill>
                <a:srgbClr val="000000"/>
              </a:solidFill>
              <a:latin typeface="Arial" charset="0"/>
            </a:endParaRPr>
          </a:p>
        </p:txBody>
      </p:sp>
      <p:sp>
        <p:nvSpPr>
          <p:cNvPr id="31" name="Rectangle 44"/>
          <p:cNvSpPr>
            <a:spLocks noChangeArrowheads="1"/>
          </p:cNvSpPr>
          <p:nvPr/>
        </p:nvSpPr>
        <p:spPr bwMode="auto">
          <a:xfrm>
            <a:off x="6705600" y="17693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11H</a:t>
            </a:r>
          </a:p>
        </p:txBody>
      </p:sp>
      <p:sp>
        <p:nvSpPr>
          <p:cNvPr id="32" name="Rectangle 45"/>
          <p:cNvSpPr>
            <a:spLocks noChangeArrowheads="1"/>
          </p:cNvSpPr>
          <p:nvPr/>
        </p:nvSpPr>
        <p:spPr bwMode="auto">
          <a:xfrm>
            <a:off x="6705600" y="22265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00H</a:t>
            </a:r>
          </a:p>
        </p:txBody>
      </p:sp>
      <p:sp>
        <p:nvSpPr>
          <p:cNvPr id="37" name="Line 13"/>
          <p:cNvSpPr>
            <a:spLocks noChangeShapeType="1"/>
          </p:cNvSpPr>
          <p:nvPr/>
        </p:nvSpPr>
        <p:spPr bwMode="auto">
          <a:xfrm>
            <a:off x="6400800" y="26551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8" name="Line 14"/>
          <p:cNvSpPr>
            <a:spLocks noChangeShapeType="1"/>
          </p:cNvSpPr>
          <p:nvPr/>
        </p:nvSpPr>
        <p:spPr bwMode="auto">
          <a:xfrm>
            <a:off x="6400800" y="31123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39" name="Line 15"/>
          <p:cNvSpPr>
            <a:spLocks noChangeShapeType="1"/>
          </p:cNvSpPr>
          <p:nvPr/>
        </p:nvSpPr>
        <p:spPr bwMode="auto">
          <a:xfrm>
            <a:off x="6400800" y="35695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0" name="Line 16"/>
          <p:cNvSpPr>
            <a:spLocks noChangeShapeType="1"/>
          </p:cNvSpPr>
          <p:nvPr/>
        </p:nvSpPr>
        <p:spPr bwMode="auto">
          <a:xfrm>
            <a:off x="6400800" y="40267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1" name="Line 17"/>
          <p:cNvSpPr>
            <a:spLocks noChangeShapeType="1"/>
          </p:cNvSpPr>
          <p:nvPr/>
        </p:nvSpPr>
        <p:spPr bwMode="auto">
          <a:xfrm>
            <a:off x="6400800" y="44839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2" name="Rectangle 23"/>
          <p:cNvSpPr>
            <a:spLocks noChangeArrowheads="1"/>
          </p:cNvSpPr>
          <p:nvPr/>
        </p:nvSpPr>
        <p:spPr bwMode="auto">
          <a:xfrm>
            <a:off x="4788024" y="2686636"/>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smtClean="0">
                <a:solidFill>
                  <a:srgbClr val="000000"/>
                </a:solidFill>
                <a:latin typeface="Arial" charset="0"/>
              </a:rPr>
              <a:t>1500H:0022H</a:t>
            </a:r>
            <a:endParaRPr lang="en-US" altLang="zh-CN" b="1" dirty="0">
              <a:solidFill>
                <a:srgbClr val="000000"/>
              </a:solidFill>
              <a:latin typeface="Arial" charset="0"/>
            </a:endParaRPr>
          </a:p>
        </p:txBody>
      </p:sp>
      <p:sp>
        <p:nvSpPr>
          <p:cNvPr id="43" name="Line 24"/>
          <p:cNvSpPr>
            <a:spLocks noChangeShapeType="1"/>
          </p:cNvSpPr>
          <p:nvPr/>
        </p:nvSpPr>
        <p:spPr bwMode="auto">
          <a:xfrm>
            <a:off x="6400800" y="4941168"/>
            <a:ext cx="1447800" cy="0"/>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44" name="Rectangle 32"/>
          <p:cNvSpPr>
            <a:spLocks noChangeArrowheads="1"/>
          </p:cNvSpPr>
          <p:nvPr/>
        </p:nvSpPr>
        <p:spPr bwMode="auto">
          <a:xfrm>
            <a:off x="7848600" y="2655168"/>
            <a:ext cx="99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DAT10</a:t>
            </a:r>
          </a:p>
        </p:txBody>
      </p:sp>
      <p:sp>
        <p:nvSpPr>
          <p:cNvPr id="45" name="Rectangle 40"/>
          <p:cNvSpPr>
            <a:spLocks noChangeArrowheads="1"/>
          </p:cNvSpPr>
          <p:nvPr/>
        </p:nvSpPr>
        <p:spPr bwMode="auto">
          <a:xfrm>
            <a:off x="5410200" y="4483968"/>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smtClean="0">
                <a:solidFill>
                  <a:srgbClr val="000000"/>
                </a:solidFill>
                <a:latin typeface="Arial" charset="0"/>
              </a:rPr>
              <a:t>0026H</a:t>
            </a:r>
            <a:endParaRPr lang="en-US" altLang="zh-CN" b="1" dirty="0">
              <a:solidFill>
                <a:srgbClr val="000000"/>
              </a:solidFill>
              <a:latin typeface="Arial" charset="0"/>
            </a:endParaRPr>
          </a:p>
        </p:txBody>
      </p:sp>
      <p:sp>
        <p:nvSpPr>
          <p:cNvPr id="46" name="Rectangle 41"/>
          <p:cNvSpPr>
            <a:spLocks noChangeArrowheads="1"/>
          </p:cNvSpPr>
          <p:nvPr/>
        </p:nvSpPr>
        <p:spPr bwMode="auto">
          <a:xfrm>
            <a:off x="6858000" y="44839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a:t>
            </a:r>
          </a:p>
        </p:txBody>
      </p:sp>
      <p:sp>
        <p:nvSpPr>
          <p:cNvPr id="47" name="Rectangle 43"/>
          <p:cNvSpPr>
            <a:spLocks noChangeArrowheads="1"/>
          </p:cNvSpPr>
          <p:nvPr/>
        </p:nvSpPr>
        <p:spPr bwMode="auto">
          <a:xfrm>
            <a:off x="6705600" y="40267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smtClean="0">
                <a:solidFill>
                  <a:srgbClr val="000000"/>
                </a:solidFill>
                <a:latin typeface="Arial" charset="0"/>
              </a:rPr>
              <a:t>15H</a:t>
            </a:r>
            <a:endParaRPr lang="en-US" altLang="zh-CN" sz="2000" b="1" dirty="0">
              <a:solidFill>
                <a:srgbClr val="000000"/>
              </a:solidFill>
              <a:latin typeface="Arial" charset="0"/>
            </a:endParaRPr>
          </a:p>
        </p:txBody>
      </p:sp>
      <p:sp>
        <p:nvSpPr>
          <p:cNvPr id="48" name="Rectangle 44"/>
          <p:cNvSpPr>
            <a:spLocks noChangeArrowheads="1"/>
          </p:cNvSpPr>
          <p:nvPr/>
        </p:nvSpPr>
        <p:spPr bwMode="auto">
          <a:xfrm>
            <a:off x="6705600" y="31123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a:solidFill>
                  <a:srgbClr val="000000"/>
                </a:solidFill>
                <a:latin typeface="Arial" charset="0"/>
              </a:rPr>
              <a:t>00H</a:t>
            </a:r>
          </a:p>
        </p:txBody>
      </p:sp>
      <p:sp>
        <p:nvSpPr>
          <p:cNvPr id="49" name="Rectangle 45"/>
          <p:cNvSpPr>
            <a:spLocks noChangeArrowheads="1"/>
          </p:cNvSpPr>
          <p:nvPr/>
        </p:nvSpPr>
        <p:spPr bwMode="auto">
          <a:xfrm>
            <a:off x="6705600" y="26551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smtClean="0">
                <a:solidFill>
                  <a:srgbClr val="000000"/>
                </a:solidFill>
                <a:latin typeface="Arial" charset="0"/>
              </a:rPr>
              <a:t>1AH</a:t>
            </a:r>
            <a:endParaRPr lang="en-US" altLang="zh-CN" sz="2000" b="1" dirty="0">
              <a:solidFill>
                <a:srgbClr val="000000"/>
              </a:solidFill>
              <a:latin typeface="Arial" charset="0"/>
            </a:endParaRPr>
          </a:p>
        </p:txBody>
      </p:sp>
      <p:sp>
        <p:nvSpPr>
          <p:cNvPr id="50" name="Rectangle 47"/>
          <p:cNvSpPr>
            <a:spLocks noChangeArrowheads="1"/>
          </p:cNvSpPr>
          <p:nvPr/>
        </p:nvSpPr>
        <p:spPr bwMode="auto">
          <a:xfrm>
            <a:off x="6705600" y="3569568"/>
            <a:ext cx="765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smtClean="0">
                <a:solidFill>
                  <a:srgbClr val="000000"/>
                </a:solidFill>
                <a:latin typeface="Arial" charset="0"/>
              </a:rPr>
              <a:t>00H</a:t>
            </a:r>
            <a:endParaRPr lang="en-US" altLang="zh-CN" sz="2000" b="1" dirty="0">
              <a:solidFill>
                <a:srgbClr val="000000"/>
              </a:solidFill>
              <a:latin typeface="Arial" charset="0"/>
            </a:endParaRPr>
          </a:p>
        </p:txBody>
      </p:sp>
      <p:sp>
        <p:nvSpPr>
          <p:cNvPr id="51" name="Rectangle 48"/>
          <p:cNvSpPr>
            <a:spLocks noChangeArrowheads="1"/>
          </p:cNvSpPr>
          <p:nvPr/>
        </p:nvSpPr>
        <p:spPr bwMode="auto">
          <a:xfrm>
            <a:off x="7848600" y="4483968"/>
            <a:ext cx="99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DAT11</a:t>
            </a:r>
          </a:p>
        </p:txBody>
      </p:sp>
      <p:sp>
        <p:nvSpPr>
          <p:cNvPr id="4" name="矩形标注 3"/>
          <p:cNvSpPr/>
          <p:nvPr/>
        </p:nvSpPr>
        <p:spPr>
          <a:xfrm>
            <a:off x="2483768" y="3732530"/>
            <a:ext cx="1224136" cy="936104"/>
          </a:xfrm>
          <a:prstGeom prst="wedgeRectCallout">
            <a:avLst>
              <a:gd name="adj1" fmla="val -45972"/>
              <a:gd name="adj2" fmla="val -1864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b="1" dirty="0" smtClean="0">
                <a:solidFill>
                  <a:srgbClr val="FFFFFF"/>
                </a:solidFill>
              </a:rPr>
              <a:t>变量地址</a:t>
            </a:r>
            <a:endParaRPr lang="zh-CN" altLang="en-US" b="1" dirty="0">
              <a:solidFill>
                <a:srgbClr val="FFFFFF"/>
              </a:solidFill>
            </a:endParaRPr>
          </a:p>
        </p:txBody>
      </p:sp>
    </p:spTree>
    <p:extLst>
      <p:ext uri="{BB962C8B-B14F-4D97-AF65-F5344CB8AC3E}">
        <p14:creationId xmlns:p14="http://schemas.microsoft.com/office/powerpoint/2010/main" val="395653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grpSp>
        <p:nvGrpSpPr>
          <p:cNvPr id="3" name="Group 8"/>
          <p:cNvGrpSpPr>
            <a:grpSpLocks/>
          </p:cNvGrpSpPr>
          <p:nvPr/>
        </p:nvGrpSpPr>
        <p:grpSpPr bwMode="auto">
          <a:xfrm>
            <a:off x="457200" y="1600200"/>
            <a:ext cx="3106738" cy="519113"/>
            <a:chOff x="288" y="1056"/>
            <a:chExt cx="1668" cy="327"/>
          </a:xfrm>
        </p:grpSpPr>
        <p:pic>
          <p:nvPicPr>
            <p:cNvPr id="4" name="Picture 5" descr="BD2129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152"/>
              <a:ext cx="43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720" y="1056"/>
              <a:ext cx="12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0000"/>
                  </a:solidFill>
                  <a:latin typeface="Arial" charset="0"/>
                </a:rPr>
                <a:t>变量的属性</a:t>
              </a:r>
              <a:endParaRPr lang="zh-CN" altLang="en-US" sz="2800" b="1">
                <a:solidFill>
                  <a:srgbClr val="000000"/>
                </a:solidFill>
                <a:latin typeface="Arial" charset="0"/>
              </a:endParaRPr>
            </a:p>
          </p:txBody>
        </p:sp>
      </p:grpSp>
      <p:sp>
        <p:nvSpPr>
          <p:cNvPr id="6" name="Rectangle 7"/>
          <p:cNvSpPr>
            <a:spLocks noChangeArrowheads="1"/>
          </p:cNvSpPr>
          <p:nvPr/>
        </p:nvSpPr>
        <p:spPr bwMode="auto">
          <a:xfrm>
            <a:off x="457200" y="213360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50000"/>
              </a:spcBef>
              <a:spcAft>
                <a:spcPct val="0"/>
              </a:spcAft>
            </a:pPr>
            <a:r>
              <a:rPr lang="en-US" altLang="zh-CN" sz="2800" b="1" dirty="0">
                <a:solidFill>
                  <a:srgbClr val="000000"/>
                </a:solidFill>
                <a:latin typeface="Arial" charset="0"/>
              </a:rPr>
              <a:t>    </a:t>
            </a:r>
            <a:r>
              <a:rPr lang="zh-CN" altLang="en-US" sz="2800" b="1" dirty="0">
                <a:solidFill>
                  <a:srgbClr val="000000"/>
                </a:solidFill>
                <a:latin typeface="Arial" charset="0"/>
              </a:rPr>
              <a:t>一个变量一但定义了，就具有了一下五个属性：</a:t>
            </a:r>
          </a:p>
        </p:txBody>
      </p:sp>
      <p:grpSp>
        <p:nvGrpSpPr>
          <p:cNvPr id="7" name="Group 19"/>
          <p:cNvGrpSpPr>
            <a:grpSpLocks/>
          </p:cNvGrpSpPr>
          <p:nvPr/>
        </p:nvGrpSpPr>
        <p:grpSpPr bwMode="auto">
          <a:xfrm>
            <a:off x="107504" y="2996952"/>
            <a:ext cx="5022850" cy="2652713"/>
            <a:chOff x="1440" y="2064"/>
            <a:chExt cx="3164" cy="1671"/>
          </a:xfrm>
        </p:grpSpPr>
        <p:sp>
          <p:nvSpPr>
            <p:cNvPr id="8" name="Rectangle 9"/>
            <p:cNvSpPr>
              <a:spLocks noChangeArrowheads="1"/>
            </p:cNvSpPr>
            <p:nvPr/>
          </p:nvSpPr>
          <p:spPr bwMode="auto">
            <a:xfrm>
              <a:off x="1632" y="2064"/>
              <a:ext cx="22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段地址（</a:t>
              </a:r>
              <a:r>
                <a:rPr lang="en-US" altLang="zh-CN" sz="2800" b="1" dirty="0">
                  <a:solidFill>
                    <a:srgbClr val="1D528D"/>
                  </a:solidFill>
                  <a:latin typeface="Arial" charset="0"/>
                </a:rPr>
                <a:t>SEG</a:t>
              </a:r>
              <a:r>
                <a:rPr lang="zh-CN" altLang="en-US" sz="2800" b="1" dirty="0">
                  <a:solidFill>
                    <a:srgbClr val="1D528D"/>
                  </a:solidFill>
                  <a:latin typeface="Arial" charset="0"/>
                </a:rPr>
                <a:t>）</a:t>
              </a:r>
              <a:endParaRPr lang="zh-CN" altLang="en-US" sz="2800" b="1" dirty="0">
                <a:solidFill>
                  <a:srgbClr val="000000"/>
                </a:solidFill>
                <a:latin typeface="Arial" charset="0"/>
              </a:endParaRPr>
            </a:p>
          </p:txBody>
        </p:sp>
        <p:sp>
          <p:nvSpPr>
            <p:cNvPr id="9" name="Rectangle 10"/>
            <p:cNvSpPr>
              <a:spLocks noChangeArrowheads="1"/>
            </p:cNvSpPr>
            <p:nvPr/>
          </p:nvSpPr>
          <p:spPr bwMode="auto">
            <a:xfrm>
              <a:off x="1632" y="2400"/>
              <a:ext cx="29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段内偏移地址（</a:t>
              </a:r>
              <a:r>
                <a:rPr lang="en-US" altLang="zh-CN" sz="2800" b="1" dirty="0">
                  <a:solidFill>
                    <a:srgbClr val="1D528D"/>
                  </a:solidFill>
                  <a:latin typeface="Arial" charset="0"/>
                </a:rPr>
                <a:t>OFFSET</a:t>
              </a:r>
              <a:r>
                <a:rPr lang="zh-CN" altLang="en-US" sz="2800" b="1" dirty="0">
                  <a:solidFill>
                    <a:srgbClr val="1D528D"/>
                  </a:solidFill>
                  <a:latin typeface="Arial" charset="0"/>
                </a:rPr>
                <a:t>）</a:t>
              </a:r>
              <a:endParaRPr lang="zh-CN" altLang="en-US" sz="2800" b="1" dirty="0">
                <a:solidFill>
                  <a:srgbClr val="000000"/>
                </a:solidFill>
                <a:latin typeface="Arial" charset="0"/>
              </a:endParaRPr>
            </a:p>
          </p:txBody>
        </p:sp>
        <p:sp>
          <p:nvSpPr>
            <p:cNvPr id="10" name="Rectangle 11"/>
            <p:cNvSpPr>
              <a:spLocks noChangeArrowheads="1"/>
            </p:cNvSpPr>
            <p:nvPr/>
          </p:nvSpPr>
          <p:spPr bwMode="auto">
            <a:xfrm>
              <a:off x="1632" y="2736"/>
              <a:ext cx="21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类型（</a:t>
              </a:r>
              <a:r>
                <a:rPr lang="en-US" altLang="zh-CN" sz="2800" b="1" dirty="0">
                  <a:solidFill>
                    <a:srgbClr val="1D528D"/>
                  </a:solidFill>
                  <a:latin typeface="Arial" charset="0"/>
                </a:rPr>
                <a:t>TYPE</a:t>
              </a:r>
              <a:r>
                <a:rPr lang="zh-CN" altLang="en-US" sz="2800" b="1" dirty="0">
                  <a:solidFill>
                    <a:srgbClr val="1D528D"/>
                  </a:solidFill>
                  <a:latin typeface="Arial" charset="0"/>
                </a:rPr>
                <a:t>）</a:t>
              </a:r>
              <a:endParaRPr lang="zh-CN" altLang="en-US" sz="2800" b="1" dirty="0">
                <a:solidFill>
                  <a:srgbClr val="000000"/>
                </a:solidFill>
                <a:latin typeface="Arial" charset="0"/>
              </a:endParaRPr>
            </a:p>
          </p:txBody>
        </p:sp>
        <p:sp>
          <p:nvSpPr>
            <p:cNvPr id="11" name="AutoShape 12"/>
            <p:cNvSpPr>
              <a:spLocks/>
            </p:cNvSpPr>
            <p:nvPr/>
          </p:nvSpPr>
          <p:spPr bwMode="auto">
            <a:xfrm>
              <a:off x="1440" y="2112"/>
              <a:ext cx="192" cy="1536"/>
            </a:xfrm>
            <a:prstGeom prst="leftBrace">
              <a:avLst>
                <a:gd name="adj1" fmla="val 66667"/>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a:solidFill>
                  <a:srgbClr val="1D528D"/>
                </a:solidFill>
                <a:latin typeface="Arial" charset="0"/>
              </a:endParaRPr>
            </a:p>
          </p:txBody>
        </p:sp>
        <p:sp>
          <p:nvSpPr>
            <p:cNvPr id="12" name="Rectangle 13"/>
            <p:cNvSpPr>
              <a:spLocks noChangeArrowheads="1"/>
            </p:cNvSpPr>
            <p:nvPr/>
          </p:nvSpPr>
          <p:spPr bwMode="auto">
            <a:xfrm>
              <a:off x="1632" y="3039"/>
              <a:ext cx="22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长度（</a:t>
              </a:r>
              <a:r>
                <a:rPr lang="en-US" altLang="zh-CN" sz="2800" b="1" dirty="0">
                  <a:solidFill>
                    <a:srgbClr val="1D528D"/>
                  </a:solidFill>
                  <a:latin typeface="Arial" charset="0"/>
                </a:rPr>
                <a:t>LENGTH</a:t>
              </a:r>
              <a:r>
                <a:rPr lang="zh-CN" altLang="en-US" sz="2800" b="1" dirty="0">
                  <a:solidFill>
                    <a:srgbClr val="1D528D"/>
                  </a:solidFill>
                  <a:latin typeface="Arial" charset="0"/>
                </a:rPr>
                <a:t>）</a:t>
              </a:r>
            </a:p>
          </p:txBody>
        </p:sp>
        <p:sp>
          <p:nvSpPr>
            <p:cNvPr id="13" name="Rectangle 14"/>
            <p:cNvSpPr>
              <a:spLocks noChangeArrowheads="1"/>
            </p:cNvSpPr>
            <p:nvPr/>
          </p:nvSpPr>
          <p:spPr bwMode="auto">
            <a:xfrm>
              <a:off x="1632" y="3408"/>
              <a:ext cx="23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dirty="0">
                  <a:solidFill>
                    <a:srgbClr val="1D528D"/>
                  </a:solidFill>
                  <a:latin typeface="Arial" charset="0"/>
                </a:rPr>
                <a:t>大小（</a:t>
              </a:r>
              <a:r>
                <a:rPr lang="en-US" altLang="zh-CN" sz="2800" b="1" dirty="0">
                  <a:solidFill>
                    <a:srgbClr val="1D528D"/>
                  </a:solidFill>
                  <a:latin typeface="Arial" charset="0"/>
                </a:rPr>
                <a:t>SIZE</a:t>
              </a:r>
              <a:r>
                <a:rPr lang="zh-CN" altLang="en-US" sz="2800" b="1" dirty="0">
                  <a:solidFill>
                    <a:srgbClr val="1D528D"/>
                  </a:solidFill>
                  <a:latin typeface="Arial" charset="0"/>
                </a:rPr>
                <a:t>）</a:t>
              </a:r>
            </a:p>
          </p:txBody>
        </p:sp>
      </p:grpSp>
      <p:sp>
        <p:nvSpPr>
          <p:cNvPr id="14" name="矩形 13"/>
          <p:cNvSpPr/>
          <p:nvPr/>
        </p:nvSpPr>
        <p:spPr>
          <a:xfrm>
            <a:off x="3059832" y="2982555"/>
            <a:ext cx="2969083" cy="461665"/>
          </a:xfrm>
          <a:prstGeom prst="rect">
            <a:avLst/>
          </a:prstGeom>
        </p:spPr>
        <p:txBody>
          <a:bodyPr wrap="none">
            <a:spAutoFit/>
          </a:bodyPr>
          <a:lstStyle/>
          <a:p>
            <a:pPr fontAlgn="base">
              <a:spcBef>
                <a:spcPct val="0"/>
              </a:spcBef>
              <a:spcAft>
                <a:spcPct val="0"/>
              </a:spcAft>
            </a:pPr>
            <a:r>
              <a:rPr lang="zh-CN" altLang="en-US" sz="2400" b="1" dirty="0" smtClean="0">
                <a:solidFill>
                  <a:srgbClr val="000000"/>
                </a:solidFill>
                <a:latin typeface="Arial" charset="0"/>
              </a:rPr>
              <a:t>变量所在段的段地址</a:t>
            </a:r>
            <a:endParaRPr lang="zh-CN" altLang="en-US" sz="2400" dirty="0">
              <a:solidFill>
                <a:srgbClr val="1D528D"/>
              </a:solidFill>
              <a:latin typeface="Arial" charset="0"/>
            </a:endParaRPr>
          </a:p>
        </p:txBody>
      </p:sp>
      <p:sp>
        <p:nvSpPr>
          <p:cNvPr id="15" name="矩形 14"/>
          <p:cNvSpPr/>
          <p:nvPr/>
        </p:nvSpPr>
        <p:spPr>
          <a:xfrm>
            <a:off x="4608512" y="3559075"/>
            <a:ext cx="4572000" cy="461665"/>
          </a:xfrm>
          <a:prstGeom prst="rect">
            <a:avLst/>
          </a:prstGeom>
        </p:spPr>
        <p:txBody>
          <a:bodyPr>
            <a:spAutoFit/>
          </a:bodyPr>
          <a:lstStyle/>
          <a:p>
            <a:pPr fontAlgn="base">
              <a:spcBef>
                <a:spcPct val="0"/>
              </a:spcBef>
              <a:spcAft>
                <a:spcPct val="0"/>
              </a:spcAft>
            </a:pPr>
            <a:r>
              <a:rPr lang="zh-CN" altLang="en-US" sz="2400" b="1" dirty="0">
                <a:solidFill>
                  <a:srgbClr val="000000"/>
                </a:solidFill>
                <a:latin typeface="Arial" charset="0"/>
              </a:rPr>
              <a:t>为变量对应</a:t>
            </a:r>
            <a:r>
              <a:rPr lang="zh-CN" altLang="en-US" sz="2400" b="1" dirty="0" smtClean="0">
                <a:solidFill>
                  <a:srgbClr val="000000"/>
                </a:solidFill>
                <a:latin typeface="Arial" charset="0"/>
              </a:rPr>
              <a:t>单元的</a:t>
            </a:r>
            <a:r>
              <a:rPr lang="zh-CN" altLang="en-US" sz="2400" b="1" dirty="0">
                <a:solidFill>
                  <a:srgbClr val="000000"/>
                </a:solidFill>
                <a:latin typeface="Arial" charset="0"/>
              </a:rPr>
              <a:t>偏移地址</a:t>
            </a:r>
          </a:p>
        </p:txBody>
      </p:sp>
      <p:sp>
        <p:nvSpPr>
          <p:cNvPr id="16" name="矩形 15"/>
          <p:cNvSpPr/>
          <p:nvPr/>
        </p:nvSpPr>
        <p:spPr>
          <a:xfrm>
            <a:off x="3059832" y="4105589"/>
            <a:ext cx="3587842" cy="461665"/>
          </a:xfrm>
          <a:prstGeom prst="rect">
            <a:avLst/>
          </a:prstGeom>
        </p:spPr>
        <p:txBody>
          <a:bodyPr wrap="none">
            <a:spAutoFit/>
          </a:bodyPr>
          <a:lstStyle/>
          <a:p>
            <a:pPr fontAlgn="base">
              <a:spcBef>
                <a:spcPct val="0"/>
              </a:spcBef>
              <a:spcAft>
                <a:spcPct val="0"/>
              </a:spcAft>
            </a:pPr>
            <a:r>
              <a:rPr lang="zh-CN" altLang="en-US" sz="2400" b="1" dirty="0">
                <a:solidFill>
                  <a:srgbClr val="000000"/>
                </a:solidFill>
                <a:latin typeface="Arial" charset="0"/>
              </a:rPr>
              <a:t>为每个变量所占的字节数</a:t>
            </a:r>
            <a:endParaRPr lang="zh-CN" altLang="en-US" sz="2400" dirty="0">
              <a:solidFill>
                <a:srgbClr val="1D528D"/>
              </a:solidFill>
              <a:latin typeface="Arial" charset="0"/>
            </a:endParaRPr>
          </a:p>
        </p:txBody>
      </p:sp>
      <p:sp>
        <p:nvSpPr>
          <p:cNvPr id="17" name="矩形 16"/>
          <p:cNvSpPr/>
          <p:nvPr/>
        </p:nvSpPr>
        <p:spPr>
          <a:xfrm>
            <a:off x="3203848" y="4663768"/>
            <a:ext cx="5832648" cy="400110"/>
          </a:xfrm>
          <a:prstGeom prst="rect">
            <a:avLst/>
          </a:prstGeom>
        </p:spPr>
        <p:txBody>
          <a:bodyPr wrap="square">
            <a:spAutoFit/>
          </a:bodyPr>
          <a:lstStyle/>
          <a:p>
            <a:pPr fontAlgn="base">
              <a:spcBef>
                <a:spcPct val="0"/>
              </a:spcBef>
              <a:spcAft>
                <a:spcPct val="0"/>
              </a:spcAft>
            </a:pPr>
            <a:r>
              <a:rPr lang="zh-CN" altLang="en-US" sz="2000" b="1" dirty="0">
                <a:solidFill>
                  <a:srgbClr val="000000"/>
                </a:solidFill>
                <a:latin typeface="Arial" charset="0"/>
              </a:rPr>
              <a:t>第一个</a:t>
            </a:r>
            <a:r>
              <a:rPr lang="en-US" altLang="zh-CN" sz="2000" b="1" dirty="0">
                <a:solidFill>
                  <a:srgbClr val="000000"/>
                </a:solidFill>
                <a:latin typeface="Arial" charset="0"/>
              </a:rPr>
              <a:t>DUP</a:t>
            </a:r>
            <a:r>
              <a:rPr lang="zh-CN" altLang="en-US" sz="2000" b="1" dirty="0">
                <a:solidFill>
                  <a:srgbClr val="000000"/>
                </a:solidFill>
                <a:latin typeface="Arial" charset="0"/>
              </a:rPr>
              <a:t>前的系数，表示变量重复的次数</a:t>
            </a:r>
            <a:endParaRPr lang="zh-CN" altLang="en-US" sz="2000" dirty="0">
              <a:solidFill>
                <a:srgbClr val="1D528D"/>
              </a:solidFill>
              <a:latin typeface="Arial" charset="0"/>
            </a:endParaRPr>
          </a:p>
        </p:txBody>
      </p:sp>
      <p:sp>
        <p:nvSpPr>
          <p:cNvPr id="18" name="矩形 17"/>
          <p:cNvSpPr/>
          <p:nvPr/>
        </p:nvSpPr>
        <p:spPr>
          <a:xfrm>
            <a:off x="2567752" y="5142036"/>
            <a:ext cx="6324727" cy="707886"/>
          </a:xfrm>
          <a:prstGeom prst="rect">
            <a:avLst/>
          </a:prstGeom>
        </p:spPr>
        <p:txBody>
          <a:bodyPr wrap="square">
            <a:spAutoFit/>
          </a:bodyPr>
          <a:lstStyle/>
          <a:p>
            <a:pPr fontAlgn="base">
              <a:spcBef>
                <a:spcPct val="0"/>
              </a:spcBef>
              <a:spcAft>
                <a:spcPct val="0"/>
              </a:spcAft>
            </a:pPr>
            <a:r>
              <a:rPr lang="zh-CN" altLang="en-US" sz="2000" b="1" dirty="0" smtClean="0">
                <a:solidFill>
                  <a:srgbClr val="000000"/>
                </a:solidFill>
                <a:latin typeface="Arial" charset="0"/>
              </a:rPr>
              <a:t>变量</a:t>
            </a:r>
            <a:r>
              <a:rPr lang="zh-CN" altLang="en-US" sz="2000" b="1" dirty="0">
                <a:solidFill>
                  <a:srgbClr val="000000"/>
                </a:solidFill>
                <a:latin typeface="Arial" charset="0"/>
              </a:rPr>
              <a:t>所占用的所有</a:t>
            </a:r>
            <a:r>
              <a:rPr lang="zh-CN" altLang="en-US" sz="2000" b="1" dirty="0" smtClean="0">
                <a:solidFill>
                  <a:srgbClr val="000000"/>
                </a:solidFill>
                <a:latin typeface="Arial" charset="0"/>
              </a:rPr>
              <a:t>字节</a:t>
            </a:r>
            <a:r>
              <a:rPr lang="zh-CN" altLang="en-US" sz="2000" b="1" dirty="0">
                <a:solidFill>
                  <a:srgbClr val="000000"/>
                </a:solidFill>
                <a:latin typeface="Arial" charset="0"/>
              </a:rPr>
              <a:t>数，它等于变量的长度与类型（</a:t>
            </a:r>
            <a:r>
              <a:rPr lang="zh-CN" altLang="en-US" sz="2000" b="1" dirty="0" smtClean="0">
                <a:solidFill>
                  <a:srgbClr val="000000"/>
                </a:solidFill>
                <a:latin typeface="Arial" charset="0"/>
              </a:rPr>
              <a:t>字节数</a:t>
            </a:r>
            <a:r>
              <a:rPr lang="zh-CN" altLang="en-US" sz="2000" b="1" dirty="0">
                <a:solidFill>
                  <a:srgbClr val="000000"/>
                </a:solidFill>
                <a:latin typeface="Arial" charset="0"/>
              </a:rPr>
              <a:t>）之积</a:t>
            </a:r>
            <a:r>
              <a:rPr lang="zh-CN" altLang="en-US" sz="2000" dirty="0">
                <a:solidFill>
                  <a:srgbClr val="1D528D"/>
                </a:solidFill>
                <a:latin typeface="Arial" charset="0"/>
              </a:rPr>
              <a:t> </a:t>
            </a:r>
            <a:r>
              <a:rPr lang="zh-CN" altLang="en-US" sz="2000" b="1" dirty="0">
                <a:solidFill>
                  <a:srgbClr val="000000"/>
                </a:solidFill>
                <a:latin typeface="Arial" charset="0"/>
              </a:rPr>
              <a:t>。    </a:t>
            </a:r>
          </a:p>
        </p:txBody>
      </p:sp>
      <p:sp>
        <p:nvSpPr>
          <p:cNvPr id="19" name="矩形 18"/>
          <p:cNvSpPr/>
          <p:nvPr/>
        </p:nvSpPr>
        <p:spPr>
          <a:xfrm>
            <a:off x="3563938" y="5849922"/>
            <a:ext cx="2582758" cy="369332"/>
          </a:xfrm>
          <a:prstGeom prst="rect">
            <a:avLst/>
          </a:prstGeom>
        </p:spPr>
        <p:txBody>
          <a:bodyPr wrap="none">
            <a:spAutoFit/>
          </a:bodyPr>
          <a:lstStyle/>
          <a:p>
            <a:pPr fontAlgn="base">
              <a:spcBef>
                <a:spcPct val="0"/>
              </a:spcBef>
              <a:spcAft>
                <a:spcPct val="0"/>
              </a:spcAft>
            </a:pPr>
            <a:r>
              <a:rPr lang="zh-CN" altLang="en-US" b="1" dirty="0">
                <a:solidFill>
                  <a:srgbClr val="000000"/>
                </a:solidFill>
                <a:latin typeface="Arial" charset="0"/>
              </a:rPr>
              <a:t> </a:t>
            </a:r>
            <a:r>
              <a:rPr lang="en-US" altLang="zh-CN" b="1" dirty="0">
                <a:solidFill>
                  <a:srgbClr val="FF0000"/>
                </a:solidFill>
                <a:latin typeface="Arial" charset="0"/>
              </a:rPr>
              <a:t>SIZE=LENGTH×TYPE</a:t>
            </a:r>
            <a:endParaRPr lang="zh-CN" altLang="en-US" dirty="0">
              <a:solidFill>
                <a:srgbClr val="1D528D"/>
              </a:solidFill>
              <a:latin typeface="Arial" charset="0"/>
            </a:endParaRPr>
          </a:p>
        </p:txBody>
      </p:sp>
    </p:spTree>
    <p:extLst>
      <p:ext uri="{BB962C8B-B14F-4D97-AF65-F5344CB8AC3E}">
        <p14:creationId xmlns:p14="http://schemas.microsoft.com/office/powerpoint/2010/main" val="3665642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902710" y="1878525"/>
            <a:ext cx="2880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DAT1 </a:t>
            </a:r>
            <a:r>
              <a:rPr lang="en-US" altLang="zh-CN" b="1" dirty="0">
                <a:solidFill>
                  <a:srgbClr val="1D528D"/>
                </a:solidFill>
                <a:latin typeface="Arial" charset="0"/>
              </a:rPr>
              <a:t>DB</a:t>
            </a:r>
            <a:r>
              <a:rPr lang="en-US" altLang="zh-CN" b="1" dirty="0">
                <a:solidFill>
                  <a:srgbClr val="000000"/>
                </a:solidFill>
                <a:latin typeface="Arial" charset="0"/>
              </a:rPr>
              <a:t> 12</a:t>
            </a:r>
            <a:r>
              <a:rPr lang="zh-CN" altLang="en-US" b="1" dirty="0">
                <a:solidFill>
                  <a:srgbClr val="000000"/>
                </a:solidFill>
                <a:latin typeface="Arial" charset="0"/>
              </a:rPr>
              <a:t>，</a:t>
            </a:r>
            <a:r>
              <a:rPr lang="en-US" altLang="zh-CN" b="1" dirty="0">
                <a:solidFill>
                  <a:srgbClr val="000000"/>
                </a:solidFill>
                <a:latin typeface="Arial" charset="0"/>
              </a:rPr>
              <a:t>-12</a:t>
            </a:r>
            <a:r>
              <a:rPr lang="zh-CN" altLang="en-US" b="1" dirty="0">
                <a:solidFill>
                  <a:srgbClr val="000000"/>
                </a:solidFill>
                <a:latin typeface="Arial" charset="0"/>
              </a:rPr>
              <a:t>，</a:t>
            </a:r>
            <a:r>
              <a:rPr lang="en-US" altLang="zh-CN" b="1" dirty="0">
                <a:solidFill>
                  <a:srgbClr val="000000"/>
                </a:solidFill>
                <a:latin typeface="Arial" charset="0"/>
              </a:rPr>
              <a:t>12H</a:t>
            </a:r>
          </a:p>
        </p:txBody>
      </p:sp>
      <p:sp>
        <p:nvSpPr>
          <p:cNvPr id="4" name="Rectangle 6"/>
          <p:cNvSpPr>
            <a:spLocks noChangeArrowheads="1"/>
          </p:cNvSpPr>
          <p:nvPr/>
        </p:nvSpPr>
        <p:spPr bwMode="auto">
          <a:xfrm>
            <a:off x="885150" y="2339588"/>
            <a:ext cx="2736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DAT2 </a:t>
            </a:r>
            <a:r>
              <a:rPr lang="en-US" altLang="zh-CN" b="1" dirty="0">
                <a:solidFill>
                  <a:srgbClr val="1D528D"/>
                </a:solidFill>
                <a:latin typeface="Arial" charset="0"/>
              </a:rPr>
              <a:t>DB</a:t>
            </a:r>
            <a:r>
              <a:rPr lang="en-US" altLang="zh-CN" b="1" dirty="0">
                <a:solidFill>
                  <a:srgbClr val="000000"/>
                </a:solidFill>
                <a:latin typeface="Arial" charset="0"/>
              </a:rPr>
              <a:t> 2*3</a:t>
            </a:r>
            <a:r>
              <a:rPr lang="zh-CN" altLang="en-US" b="1" dirty="0" smtClean="0">
                <a:solidFill>
                  <a:srgbClr val="000000"/>
                </a:solidFill>
                <a:latin typeface="Arial" charset="0"/>
              </a:rPr>
              <a:t>，</a:t>
            </a:r>
            <a:r>
              <a:rPr lang="en-US" altLang="zh-CN" b="1" dirty="0" smtClean="0">
                <a:solidFill>
                  <a:srgbClr val="000000"/>
                </a:solidFill>
                <a:latin typeface="Arial" charset="0"/>
              </a:rPr>
              <a:t>3+2</a:t>
            </a:r>
            <a:endParaRPr lang="en-US" altLang="zh-CN" b="1" dirty="0">
              <a:solidFill>
                <a:srgbClr val="000000"/>
              </a:solidFill>
              <a:latin typeface="Arial" charset="0"/>
            </a:endParaRPr>
          </a:p>
        </p:txBody>
      </p:sp>
      <p:sp>
        <p:nvSpPr>
          <p:cNvPr id="5" name="Rectangle 7"/>
          <p:cNvSpPr>
            <a:spLocks noChangeArrowheads="1"/>
          </p:cNvSpPr>
          <p:nvPr/>
        </p:nvSpPr>
        <p:spPr bwMode="auto">
          <a:xfrm>
            <a:off x="885150" y="2762344"/>
            <a:ext cx="2880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DAT3 </a:t>
            </a:r>
            <a:r>
              <a:rPr lang="en-US" altLang="zh-CN" b="1" dirty="0">
                <a:solidFill>
                  <a:srgbClr val="1D528D"/>
                </a:solidFill>
                <a:latin typeface="Arial" charset="0"/>
              </a:rPr>
              <a:t>DW</a:t>
            </a:r>
            <a:r>
              <a:rPr lang="en-US" altLang="zh-CN" b="1" dirty="0">
                <a:solidFill>
                  <a:srgbClr val="000000"/>
                </a:solidFill>
                <a:latin typeface="Arial" charset="0"/>
              </a:rPr>
              <a:t> 02H</a:t>
            </a:r>
            <a:r>
              <a:rPr lang="zh-CN" altLang="en-US" b="1" dirty="0">
                <a:solidFill>
                  <a:srgbClr val="000000"/>
                </a:solidFill>
                <a:latin typeface="Arial" charset="0"/>
              </a:rPr>
              <a:t>，</a:t>
            </a:r>
            <a:r>
              <a:rPr lang="en-US" altLang="zh-CN" b="1" dirty="0">
                <a:solidFill>
                  <a:srgbClr val="000000"/>
                </a:solidFill>
                <a:latin typeface="Arial" charset="0"/>
              </a:rPr>
              <a:t>567AH</a:t>
            </a:r>
          </a:p>
        </p:txBody>
      </p:sp>
      <p:sp>
        <p:nvSpPr>
          <p:cNvPr id="6" name="Rectangle 8"/>
          <p:cNvSpPr>
            <a:spLocks noChangeArrowheads="1"/>
          </p:cNvSpPr>
          <p:nvPr/>
        </p:nvSpPr>
        <p:spPr bwMode="auto">
          <a:xfrm>
            <a:off x="885149" y="3150567"/>
            <a:ext cx="25789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DAT4 </a:t>
            </a:r>
            <a:r>
              <a:rPr lang="en-US" altLang="zh-CN" b="1" dirty="0">
                <a:solidFill>
                  <a:srgbClr val="1D528D"/>
                </a:solidFill>
                <a:latin typeface="Arial" charset="0"/>
              </a:rPr>
              <a:t>DD</a:t>
            </a:r>
            <a:r>
              <a:rPr lang="en-US" altLang="zh-CN" b="1" dirty="0">
                <a:solidFill>
                  <a:srgbClr val="000000"/>
                </a:solidFill>
                <a:latin typeface="Arial" charset="0"/>
              </a:rPr>
              <a:t> 89H</a:t>
            </a:r>
          </a:p>
        </p:txBody>
      </p:sp>
      <p:sp>
        <p:nvSpPr>
          <p:cNvPr id="7" name="Rectangle 33"/>
          <p:cNvSpPr>
            <a:spLocks noChangeArrowheads="1"/>
          </p:cNvSpPr>
          <p:nvPr/>
        </p:nvSpPr>
        <p:spPr bwMode="auto">
          <a:xfrm>
            <a:off x="885149" y="3545140"/>
            <a:ext cx="2578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DAT5 </a:t>
            </a:r>
            <a:r>
              <a:rPr lang="en-US" altLang="zh-CN" b="1" dirty="0">
                <a:solidFill>
                  <a:srgbClr val="1D528D"/>
                </a:solidFill>
                <a:latin typeface="Arial" charset="0"/>
              </a:rPr>
              <a:t>DB</a:t>
            </a:r>
            <a:r>
              <a:rPr lang="en-US" altLang="zh-CN" b="1" dirty="0">
                <a:solidFill>
                  <a:srgbClr val="000000"/>
                </a:solidFill>
                <a:latin typeface="Arial" charset="0"/>
              </a:rPr>
              <a:t> ′THIS′</a:t>
            </a:r>
          </a:p>
        </p:txBody>
      </p:sp>
      <p:sp>
        <p:nvSpPr>
          <p:cNvPr id="8" name="Rectangle 35"/>
          <p:cNvSpPr>
            <a:spLocks noChangeArrowheads="1"/>
          </p:cNvSpPr>
          <p:nvPr/>
        </p:nvSpPr>
        <p:spPr bwMode="auto">
          <a:xfrm>
            <a:off x="885149" y="4293096"/>
            <a:ext cx="27363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DAT7 </a:t>
            </a:r>
            <a:r>
              <a:rPr lang="en-US" altLang="zh-CN" b="1" dirty="0">
                <a:solidFill>
                  <a:srgbClr val="1D528D"/>
                </a:solidFill>
                <a:latin typeface="Arial" charset="0"/>
              </a:rPr>
              <a:t>DB</a:t>
            </a:r>
            <a:r>
              <a:rPr lang="en-US" altLang="zh-CN" b="1" dirty="0">
                <a:solidFill>
                  <a:srgbClr val="000000"/>
                </a:solidFill>
                <a:latin typeface="Arial" charset="0"/>
              </a:rPr>
              <a:t> 3 DUP (00H)</a:t>
            </a:r>
          </a:p>
        </p:txBody>
      </p:sp>
      <p:sp>
        <p:nvSpPr>
          <p:cNvPr id="9" name="Rectangle 36"/>
          <p:cNvSpPr>
            <a:spLocks noChangeArrowheads="1"/>
          </p:cNvSpPr>
          <p:nvPr/>
        </p:nvSpPr>
        <p:spPr bwMode="auto">
          <a:xfrm>
            <a:off x="885149" y="5075892"/>
            <a:ext cx="2201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DAT9 </a:t>
            </a:r>
            <a:r>
              <a:rPr lang="en-US" altLang="zh-CN" b="1" dirty="0">
                <a:solidFill>
                  <a:srgbClr val="1D528D"/>
                </a:solidFill>
                <a:latin typeface="Arial" charset="0"/>
              </a:rPr>
              <a:t>DW</a:t>
            </a:r>
            <a:r>
              <a:rPr lang="en-US" altLang="zh-CN" b="1" dirty="0">
                <a:solidFill>
                  <a:srgbClr val="000000"/>
                </a:solidFill>
                <a:latin typeface="Arial" charset="0"/>
              </a:rPr>
              <a:t> DAT6</a:t>
            </a:r>
          </a:p>
        </p:txBody>
      </p:sp>
      <p:sp>
        <p:nvSpPr>
          <p:cNvPr id="10" name="Rectangle 37"/>
          <p:cNvSpPr>
            <a:spLocks noChangeArrowheads="1"/>
          </p:cNvSpPr>
          <p:nvPr/>
        </p:nvSpPr>
        <p:spPr bwMode="auto">
          <a:xfrm>
            <a:off x="899592" y="4706560"/>
            <a:ext cx="2578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DAT8 </a:t>
            </a:r>
            <a:r>
              <a:rPr lang="en-US" altLang="zh-CN" b="1" dirty="0">
                <a:solidFill>
                  <a:srgbClr val="1D528D"/>
                </a:solidFill>
                <a:latin typeface="Arial" charset="0"/>
              </a:rPr>
              <a:t>DW</a:t>
            </a:r>
            <a:r>
              <a:rPr lang="en-US" altLang="zh-CN" b="1" dirty="0">
                <a:solidFill>
                  <a:srgbClr val="000000"/>
                </a:solidFill>
                <a:latin typeface="Arial" charset="0"/>
              </a:rPr>
              <a:t> 3 DUP (?)</a:t>
            </a:r>
          </a:p>
        </p:txBody>
      </p:sp>
      <p:sp>
        <p:nvSpPr>
          <p:cNvPr id="11" name="Rectangle 38"/>
          <p:cNvSpPr>
            <a:spLocks noChangeArrowheads="1"/>
          </p:cNvSpPr>
          <p:nvPr/>
        </p:nvSpPr>
        <p:spPr bwMode="auto">
          <a:xfrm>
            <a:off x="885149" y="5435932"/>
            <a:ext cx="21296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FF0101"/>
                </a:solidFill>
                <a:latin typeface="Arial" charset="0"/>
              </a:rPr>
              <a:t>DAT10 DD DAT8</a:t>
            </a:r>
          </a:p>
        </p:txBody>
      </p:sp>
      <p:sp>
        <p:nvSpPr>
          <p:cNvPr id="12" name="Rectangle 39"/>
          <p:cNvSpPr>
            <a:spLocks noChangeArrowheads="1"/>
          </p:cNvSpPr>
          <p:nvPr/>
        </p:nvSpPr>
        <p:spPr bwMode="auto">
          <a:xfrm>
            <a:off x="885150" y="5795972"/>
            <a:ext cx="19442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FF0101"/>
                </a:solidFill>
                <a:latin typeface="Arial" charset="0"/>
              </a:rPr>
              <a:t>DAT11 DB ?</a:t>
            </a:r>
          </a:p>
        </p:txBody>
      </p:sp>
      <p:sp>
        <p:nvSpPr>
          <p:cNvPr id="13" name="Rectangle 34"/>
          <p:cNvSpPr>
            <a:spLocks noChangeArrowheads="1"/>
          </p:cNvSpPr>
          <p:nvPr/>
        </p:nvSpPr>
        <p:spPr bwMode="auto">
          <a:xfrm>
            <a:off x="902710" y="3914472"/>
            <a:ext cx="25614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DAT6 </a:t>
            </a:r>
            <a:r>
              <a:rPr lang="en-US" altLang="zh-CN" b="1" dirty="0">
                <a:solidFill>
                  <a:srgbClr val="1D528D"/>
                </a:solidFill>
                <a:latin typeface="Arial" charset="0"/>
              </a:rPr>
              <a:t>DW</a:t>
            </a:r>
            <a:r>
              <a:rPr lang="en-US" altLang="zh-CN" b="1" dirty="0">
                <a:solidFill>
                  <a:srgbClr val="000000"/>
                </a:solidFill>
                <a:latin typeface="Arial" charset="0"/>
              </a:rPr>
              <a:t> ′AB′, ′C′</a:t>
            </a:r>
          </a:p>
        </p:txBody>
      </p:sp>
      <p:sp>
        <p:nvSpPr>
          <p:cNvPr id="15" name="TextBox 14"/>
          <p:cNvSpPr txBox="1"/>
          <p:nvPr/>
        </p:nvSpPr>
        <p:spPr>
          <a:xfrm>
            <a:off x="899592" y="1196752"/>
            <a:ext cx="5616624" cy="523220"/>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FF0000"/>
                </a:solidFill>
                <a:latin typeface="华文琥珀" pitchFamily="2" charset="-122"/>
                <a:ea typeface="华文琥珀" pitchFamily="2" charset="-122"/>
              </a:rPr>
              <a:t>变量属性分析举例</a:t>
            </a:r>
            <a:endParaRPr lang="zh-CN" altLang="en-US" sz="2800" b="1" dirty="0">
              <a:solidFill>
                <a:srgbClr val="FF0000"/>
              </a:solidFill>
              <a:latin typeface="华文琥珀" pitchFamily="2" charset="-122"/>
              <a:ea typeface="华文琥珀" pitchFamily="2" charset="-122"/>
            </a:endParaRPr>
          </a:p>
        </p:txBody>
      </p:sp>
      <p:sp>
        <p:nvSpPr>
          <p:cNvPr id="16" name="Line 9"/>
          <p:cNvSpPr>
            <a:spLocks noChangeShapeType="1"/>
          </p:cNvSpPr>
          <p:nvPr/>
        </p:nvSpPr>
        <p:spPr bwMode="auto">
          <a:xfrm>
            <a:off x="5004048" y="1634624"/>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7" name="Line 9"/>
          <p:cNvSpPr>
            <a:spLocks noChangeShapeType="1"/>
          </p:cNvSpPr>
          <p:nvPr/>
        </p:nvSpPr>
        <p:spPr bwMode="auto">
          <a:xfrm>
            <a:off x="6084168" y="1634662"/>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8" name="Line 9"/>
          <p:cNvSpPr>
            <a:spLocks noChangeShapeType="1"/>
          </p:cNvSpPr>
          <p:nvPr/>
        </p:nvSpPr>
        <p:spPr bwMode="auto">
          <a:xfrm>
            <a:off x="8081908" y="1656058"/>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sp>
        <p:nvSpPr>
          <p:cNvPr id="19" name="Line 9"/>
          <p:cNvSpPr>
            <a:spLocks noChangeShapeType="1"/>
          </p:cNvSpPr>
          <p:nvPr/>
        </p:nvSpPr>
        <p:spPr bwMode="auto">
          <a:xfrm>
            <a:off x="6948264" y="1634624"/>
            <a:ext cx="0" cy="4800600"/>
          </a:xfrm>
          <a:prstGeom prst="line">
            <a:avLst/>
          </a:prstGeom>
          <a:noFill/>
          <a:ln w="38100">
            <a:solidFill>
              <a:srgbClr val="339933"/>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sz="1400">
              <a:solidFill>
                <a:srgbClr val="1D528D"/>
              </a:solidFill>
              <a:latin typeface="Arial" charset="0"/>
            </a:endParaRPr>
          </a:p>
        </p:txBody>
      </p:sp>
      <p:cxnSp>
        <p:nvCxnSpPr>
          <p:cNvPr id="21" name="直接连接符 20"/>
          <p:cNvCxnSpPr/>
          <p:nvPr/>
        </p:nvCxnSpPr>
        <p:spPr>
          <a:xfrm>
            <a:off x="4139952" y="1866649"/>
            <a:ext cx="4824536"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236009" y="1497318"/>
            <a:ext cx="671979" cy="369332"/>
          </a:xfrm>
          <a:prstGeom prst="rect">
            <a:avLst/>
          </a:prstGeom>
        </p:spPr>
        <p:txBody>
          <a:bodyPr wrap="none">
            <a:spAutoFit/>
          </a:bodyPr>
          <a:lstStyle/>
          <a:p>
            <a:pPr fontAlgn="base">
              <a:spcBef>
                <a:spcPct val="0"/>
              </a:spcBef>
              <a:spcAft>
                <a:spcPct val="0"/>
              </a:spcAft>
            </a:pPr>
            <a:r>
              <a:rPr lang="en-US" altLang="zh-CN" b="1" dirty="0">
                <a:solidFill>
                  <a:srgbClr val="1D528D"/>
                </a:solidFill>
                <a:latin typeface="Arial" charset="0"/>
              </a:rPr>
              <a:t>SEG</a:t>
            </a:r>
            <a:endParaRPr lang="zh-CN" altLang="en-US" dirty="0">
              <a:solidFill>
                <a:srgbClr val="1D528D"/>
              </a:solidFill>
              <a:latin typeface="Arial" charset="0"/>
            </a:endParaRPr>
          </a:p>
        </p:txBody>
      </p:sp>
      <p:sp>
        <p:nvSpPr>
          <p:cNvPr id="24" name="矩形 23"/>
          <p:cNvSpPr/>
          <p:nvPr/>
        </p:nvSpPr>
        <p:spPr>
          <a:xfrm>
            <a:off x="4993048" y="1484784"/>
            <a:ext cx="1095172" cy="369332"/>
          </a:xfrm>
          <a:prstGeom prst="rect">
            <a:avLst/>
          </a:prstGeom>
        </p:spPr>
        <p:txBody>
          <a:bodyPr wrap="none">
            <a:spAutoFit/>
          </a:bodyPr>
          <a:lstStyle/>
          <a:p>
            <a:pPr fontAlgn="base">
              <a:spcBef>
                <a:spcPct val="0"/>
              </a:spcBef>
              <a:spcAft>
                <a:spcPct val="0"/>
              </a:spcAft>
            </a:pPr>
            <a:r>
              <a:rPr lang="en-US" altLang="zh-CN" b="1" dirty="0">
                <a:solidFill>
                  <a:srgbClr val="1D528D"/>
                </a:solidFill>
                <a:latin typeface="Arial" charset="0"/>
              </a:rPr>
              <a:t>OFFSET</a:t>
            </a:r>
            <a:endParaRPr lang="zh-CN" altLang="en-US" dirty="0">
              <a:solidFill>
                <a:srgbClr val="1D528D"/>
              </a:solidFill>
              <a:latin typeface="Arial" charset="0"/>
            </a:endParaRPr>
          </a:p>
        </p:txBody>
      </p:sp>
      <p:sp>
        <p:nvSpPr>
          <p:cNvPr id="25" name="矩形 24"/>
          <p:cNvSpPr/>
          <p:nvPr/>
        </p:nvSpPr>
        <p:spPr>
          <a:xfrm>
            <a:off x="6088861" y="1497318"/>
            <a:ext cx="787395" cy="369332"/>
          </a:xfrm>
          <a:prstGeom prst="rect">
            <a:avLst/>
          </a:prstGeom>
        </p:spPr>
        <p:txBody>
          <a:bodyPr wrap="none">
            <a:spAutoFit/>
          </a:bodyPr>
          <a:lstStyle/>
          <a:p>
            <a:pPr fontAlgn="base">
              <a:spcBef>
                <a:spcPct val="0"/>
              </a:spcBef>
              <a:spcAft>
                <a:spcPct val="0"/>
              </a:spcAft>
            </a:pPr>
            <a:r>
              <a:rPr lang="en-US" altLang="zh-CN" b="1" dirty="0">
                <a:solidFill>
                  <a:srgbClr val="1D528D"/>
                </a:solidFill>
                <a:latin typeface="Arial" charset="0"/>
              </a:rPr>
              <a:t>TYPE</a:t>
            </a:r>
            <a:endParaRPr lang="zh-CN" altLang="en-US" dirty="0">
              <a:solidFill>
                <a:srgbClr val="1D528D"/>
              </a:solidFill>
              <a:latin typeface="Arial" charset="0"/>
            </a:endParaRPr>
          </a:p>
        </p:txBody>
      </p:sp>
      <p:sp>
        <p:nvSpPr>
          <p:cNvPr id="27" name="矩形 26"/>
          <p:cNvSpPr/>
          <p:nvPr/>
        </p:nvSpPr>
        <p:spPr>
          <a:xfrm>
            <a:off x="6948264" y="1484784"/>
            <a:ext cx="1133644" cy="369332"/>
          </a:xfrm>
          <a:prstGeom prst="rect">
            <a:avLst/>
          </a:prstGeom>
        </p:spPr>
        <p:txBody>
          <a:bodyPr wrap="none">
            <a:spAutoFit/>
          </a:bodyPr>
          <a:lstStyle/>
          <a:p>
            <a:pPr fontAlgn="base">
              <a:spcBef>
                <a:spcPct val="0"/>
              </a:spcBef>
              <a:spcAft>
                <a:spcPct val="0"/>
              </a:spcAft>
            </a:pPr>
            <a:r>
              <a:rPr lang="en-US" altLang="zh-CN" b="1" dirty="0">
                <a:solidFill>
                  <a:srgbClr val="1D528D"/>
                </a:solidFill>
                <a:latin typeface="Arial" charset="0"/>
              </a:rPr>
              <a:t>LENGTH</a:t>
            </a:r>
            <a:endParaRPr lang="zh-CN" altLang="en-US" dirty="0">
              <a:solidFill>
                <a:srgbClr val="1D528D"/>
              </a:solidFill>
              <a:latin typeface="Arial" charset="0"/>
            </a:endParaRPr>
          </a:p>
        </p:txBody>
      </p:sp>
      <p:sp>
        <p:nvSpPr>
          <p:cNvPr id="28" name="矩形 27"/>
          <p:cNvSpPr/>
          <p:nvPr/>
        </p:nvSpPr>
        <p:spPr>
          <a:xfrm>
            <a:off x="8172400" y="1475492"/>
            <a:ext cx="697627" cy="369332"/>
          </a:xfrm>
          <a:prstGeom prst="rect">
            <a:avLst/>
          </a:prstGeom>
        </p:spPr>
        <p:txBody>
          <a:bodyPr wrap="none">
            <a:spAutoFit/>
          </a:bodyPr>
          <a:lstStyle/>
          <a:p>
            <a:pPr fontAlgn="base">
              <a:spcBef>
                <a:spcPct val="0"/>
              </a:spcBef>
              <a:spcAft>
                <a:spcPct val="0"/>
              </a:spcAft>
            </a:pPr>
            <a:r>
              <a:rPr lang="en-US" altLang="zh-CN" b="1" dirty="0">
                <a:solidFill>
                  <a:srgbClr val="1D528D"/>
                </a:solidFill>
                <a:latin typeface="Arial" charset="0"/>
              </a:rPr>
              <a:t>SIZE</a:t>
            </a:r>
            <a:endParaRPr lang="zh-CN" altLang="en-US" dirty="0">
              <a:solidFill>
                <a:srgbClr val="1D528D"/>
              </a:solidFill>
              <a:latin typeface="Arial" charset="0"/>
            </a:endParaRPr>
          </a:p>
        </p:txBody>
      </p:sp>
      <p:sp>
        <p:nvSpPr>
          <p:cNvPr id="29" name="矩形 28"/>
          <p:cNvSpPr/>
          <p:nvPr/>
        </p:nvSpPr>
        <p:spPr>
          <a:xfrm>
            <a:off x="4113237" y="1908242"/>
            <a:ext cx="864339" cy="369332"/>
          </a:xfrm>
          <a:prstGeom prst="rect">
            <a:avLst/>
          </a:prstGeom>
        </p:spPr>
        <p:txBody>
          <a:bodyPr wrap="none">
            <a:spAutoFit/>
          </a:bodyPr>
          <a:lstStyle/>
          <a:p>
            <a:pPr fontAlgn="base">
              <a:spcBef>
                <a:spcPct val="0"/>
              </a:spcBef>
              <a:spcAft>
                <a:spcPct val="0"/>
              </a:spcAft>
            </a:pPr>
            <a:r>
              <a:rPr lang="en-US" altLang="zh-CN" b="1" dirty="0">
                <a:solidFill>
                  <a:srgbClr val="000000"/>
                </a:solidFill>
                <a:latin typeface="Arial" charset="0"/>
              </a:rPr>
              <a:t>1500H</a:t>
            </a:r>
            <a:endParaRPr lang="zh-CN" altLang="en-US" dirty="0">
              <a:solidFill>
                <a:srgbClr val="1D528D"/>
              </a:solidFill>
              <a:latin typeface="Arial" charset="0"/>
            </a:endParaRPr>
          </a:p>
        </p:txBody>
      </p:sp>
      <p:sp>
        <p:nvSpPr>
          <p:cNvPr id="30" name="矩形 29"/>
          <p:cNvSpPr/>
          <p:nvPr/>
        </p:nvSpPr>
        <p:spPr>
          <a:xfrm>
            <a:off x="2171196" y="2741654"/>
            <a:ext cx="4572000" cy="1200329"/>
          </a:xfrm>
          <a:prstGeom prst="rect">
            <a:avLst/>
          </a:prstGeom>
        </p:spPr>
        <p:txBody>
          <a:bodyPr>
            <a:spAutoFit/>
          </a:bodyPr>
          <a:lstStyle/>
          <a:p>
            <a:pPr algn="ctr" fontAlgn="base">
              <a:spcBef>
                <a:spcPct val="0"/>
              </a:spcBef>
              <a:spcAft>
                <a:spcPct val="0"/>
              </a:spcAft>
            </a:pPr>
            <a:r>
              <a:rPr lang="en-US" altLang="zh-CN" b="1" dirty="0">
                <a:solidFill>
                  <a:srgbClr val="000000"/>
                </a:solidFill>
                <a:latin typeface="Arial" charset="0"/>
              </a:rPr>
              <a:t>●</a:t>
            </a:r>
          </a:p>
          <a:p>
            <a:pPr algn="ctr" fontAlgn="base">
              <a:spcBef>
                <a:spcPct val="0"/>
              </a:spcBef>
              <a:spcAft>
                <a:spcPct val="0"/>
              </a:spcAft>
            </a:pPr>
            <a:r>
              <a:rPr lang="en-US" altLang="zh-CN" b="1" dirty="0">
                <a:solidFill>
                  <a:srgbClr val="000000"/>
                </a:solidFill>
                <a:latin typeface="Arial" charset="0"/>
              </a:rPr>
              <a:t>●</a:t>
            </a:r>
          </a:p>
          <a:p>
            <a:pPr algn="ctr" fontAlgn="base">
              <a:spcBef>
                <a:spcPct val="0"/>
              </a:spcBef>
              <a:spcAft>
                <a:spcPct val="0"/>
              </a:spcAft>
            </a:pPr>
            <a:r>
              <a:rPr lang="en-US" altLang="zh-CN" b="1" dirty="0">
                <a:solidFill>
                  <a:srgbClr val="000000"/>
                </a:solidFill>
                <a:latin typeface="Arial" charset="0"/>
              </a:rPr>
              <a:t>●</a:t>
            </a:r>
          </a:p>
          <a:p>
            <a:pPr algn="ctr" fontAlgn="base">
              <a:spcBef>
                <a:spcPct val="0"/>
              </a:spcBef>
              <a:spcAft>
                <a:spcPct val="0"/>
              </a:spcAft>
            </a:pPr>
            <a:r>
              <a:rPr lang="en-US" altLang="zh-CN" b="1" dirty="0">
                <a:solidFill>
                  <a:srgbClr val="000000"/>
                </a:solidFill>
                <a:latin typeface="Arial" charset="0"/>
              </a:rPr>
              <a:t>●</a:t>
            </a:r>
          </a:p>
        </p:txBody>
      </p:sp>
      <p:sp>
        <p:nvSpPr>
          <p:cNvPr id="31" name="矩形 30"/>
          <p:cNvSpPr/>
          <p:nvPr/>
        </p:nvSpPr>
        <p:spPr>
          <a:xfrm>
            <a:off x="5108464" y="1908242"/>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0000H</a:t>
            </a:r>
            <a:endParaRPr lang="zh-CN" altLang="en-US" dirty="0">
              <a:solidFill>
                <a:srgbClr val="1D528D"/>
              </a:solidFill>
              <a:latin typeface="Arial" charset="0"/>
            </a:endParaRPr>
          </a:p>
        </p:txBody>
      </p:sp>
      <p:sp>
        <p:nvSpPr>
          <p:cNvPr id="32" name="矩形 31"/>
          <p:cNvSpPr/>
          <p:nvPr/>
        </p:nvSpPr>
        <p:spPr>
          <a:xfrm>
            <a:off x="6300192" y="190824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33" name="矩形 32"/>
          <p:cNvSpPr/>
          <p:nvPr/>
        </p:nvSpPr>
        <p:spPr>
          <a:xfrm>
            <a:off x="7358633" y="190824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34" name="矩形 33"/>
          <p:cNvSpPr/>
          <p:nvPr/>
        </p:nvSpPr>
        <p:spPr>
          <a:xfrm>
            <a:off x="8364760" y="190824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36" name="矩形 35"/>
          <p:cNvSpPr/>
          <p:nvPr/>
        </p:nvSpPr>
        <p:spPr>
          <a:xfrm>
            <a:off x="5107254" y="2276872"/>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0003H</a:t>
            </a:r>
            <a:endParaRPr lang="zh-CN" altLang="en-US" dirty="0">
              <a:solidFill>
                <a:srgbClr val="1D528D"/>
              </a:solidFill>
              <a:latin typeface="Arial" charset="0"/>
            </a:endParaRPr>
          </a:p>
        </p:txBody>
      </p:sp>
      <p:sp>
        <p:nvSpPr>
          <p:cNvPr id="37" name="矩形 36"/>
          <p:cNvSpPr/>
          <p:nvPr/>
        </p:nvSpPr>
        <p:spPr>
          <a:xfrm>
            <a:off x="6298982" y="227687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38" name="矩形 37"/>
          <p:cNvSpPr/>
          <p:nvPr/>
        </p:nvSpPr>
        <p:spPr>
          <a:xfrm>
            <a:off x="7357423" y="227687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39" name="矩形 38"/>
          <p:cNvSpPr/>
          <p:nvPr/>
        </p:nvSpPr>
        <p:spPr>
          <a:xfrm>
            <a:off x="8363550" y="227687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40" name="矩形 39"/>
          <p:cNvSpPr/>
          <p:nvPr/>
        </p:nvSpPr>
        <p:spPr>
          <a:xfrm>
            <a:off x="5107254" y="2699628"/>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0005H</a:t>
            </a:r>
            <a:endParaRPr lang="zh-CN" altLang="en-US" dirty="0">
              <a:solidFill>
                <a:srgbClr val="1D528D"/>
              </a:solidFill>
              <a:latin typeface="Arial" charset="0"/>
            </a:endParaRPr>
          </a:p>
        </p:txBody>
      </p:sp>
      <p:sp>
        <p:nvSpPr>
          <p:cNvPr id="41" name="矩形 40"/>
          <p:cNvSpPr/>
          <p:nvPr/>
        </p:nvSpPr>
        <p:spPr>
          <a:xfrm>
            <a:off x="6298982" y="269962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42" name="矩形 41"/>
          <p:cNvSpPr/>
          <p:nvPr/>
        </p:nvSpPr>
        <p:spPr>
          <a:xfrm>
            <a:off x="7357423" y="269962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43" name="矩形 42"/>
          <p:cNvSpPr/>
          <p:nvPr/>
        </p:nvSpPr>
        <p:spPr>
          <a:xfrm>
            <a:off x="8363550" y="269962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44" name="矩形 43"/>
          <p:cNvSpPr/>
          <p:nvPr/>
        </p:nvSpPr>
        <p:spPr>
          <a:xfrm>
            <a:off x="5107254" y="3131676"/>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0009H</a:t>
            </a:r>
            <a:endParaRPr lang="zh-CN" altLang="en-US" dirty="0">
              <a:solidFill>
                <a:srgbClr val="1D528D"/>
              </a:solidFill>
              <a:latin typeface="Arial" charset="0"/>
            </a:endParaRPr>
          </a:p>
        </p:txBody>
      </p:sp>
      <p:sp>
        <p:nvSpPr>
          <p:cNvPr id="45" name="矩形 44"/>
          <p:cNvSpPr/>
          <p:nvPr/>
        </p:nvSpPr>
        <p:spPr>
          <a:xfrm>
            <a:off x="6298982" y="313167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4</a:t>
            </a:r>
            <a:endParaRPr lang="zh-CN" altLang="en-US" dirty="0">
              <a:solidFill>
                <a:srgbClr val="1D528D"/>
              </a:solidFill>
              <a:latin typeface="Arial" charset="0"/>
            </a:endParaRPr>
          </a:p>
        </p:txBody>
      </p:sp>
      <p:sp>
        <p:nvSpPr>
          <p:cNvPr id="46" name="矩形 45"/>
          <p:cNvSpPr/>
          <p:nvPr/>
        </p:nvSpPr>
        <p:spPr>
          <a:xfrm>
            <a:off x="7357423" y="313167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47" name="矩形 46"/>
          <p:cNvSpPr/>
          <p:nvPr/>
        </p:nvSpPr>
        <p:spPr>
          <a:xfrm>
            <a:off x="8363550" y="313167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4</a:t>
            </a:r>
            <a:endParaRPr lang="zh-CN" altLang="en-US" dirty="0">
              <a:solidFill>
                <a:srgbClr val="1D528D"/>
              </a:solidFill>
              <a:latin typeface="Arial" charset="0"/>
            </a:endParaRPr>
          </a:p>
        </p:txBody>
      </p:sp>
      <p:sp>
        <p:nvSpPr>
          <p:cNvPr id="48" name="矩形 47"/>
          <p:cNvSpPr/>
          <p:nvPr/>
        </p:nvSpPr>
        <p:spPr>
          <a:xfrm>
            <a:off x="5107254" y="3540948"/>
            <a:ext cx="902811"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000DH</a:t>
            </a:r>
            <a:endParaRPr lang="zh-CN" altLang="en-US" dirty="0">
              <a:solidFill>
                <a:srgbClr val="1D528D"/>
              </a:solidFill>
              <a:latin typeface="Arial" charset="0"/>
            </a:endParaRPr>
          </a:p>
        </p:txBody>
      </p:sp>
      <p:sp>
        <p:nvSpPr>
          <p:cNvPr id="49" name="矩形 48"/>
          <p:cNvSpPr/>
          <p:nvPr/>
        </p:nvSpPr>
        <p:spPr>
          <a:xfrm>
            <a:off x="6298982" y="354094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50" name="矩形 49"/>
          <p:cNvSpPr/>
          <p:nvPr/>
        </p:nvSpPr>
        <p:spPr>
          <a:xfrm>
            <a:off x="7357423" y="354094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51" name="矩形 50"/>
          <p:cNvSpPr/>
          <p:nvPr/>
        </p:nvSpPr>
        <p:spPr>
          <a:xfrm>
            <a:off x="8363550" y="3540948"/>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52" name="矩形 51"/>
          <p:cNvSpPr/>
          <p:nvPr/>
        </p:nvSpPr>
        <p:spPr>
          <a:xfrm>
            <a:off x="5107254" y="3933056"/>
            <a:ext cx="851580"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0011H</a:t>
            </a:r>
            <a:endParaRPr lang="zh-CN" altLang="en-US" dirty="0">
              <a:solidFill>
                <a:srgbClr val="1D528D"/>
              </a:solidFill>
              <a:latin typeface="Arial" charset="0"/>
            </a:endParaRPr>
          </a:p>
        </p:txBody>
      </p:sp>
      <p:sp>
        <p:nvSpPr>
          <p:cNvPr id="53" name="矩形 52"/>
          <p:cNvSpPr/>
          <p:nvPr/>
        </p:nvSpPr>
        <p:spPr>
          <a:xfrm>
            <a:off x="6298982" y="39330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54" name="矩形 53"/>
          <p:cNvSpPr/>
          <p:nvPr/>
        </p:nvSpPr>
        <p:spPr>
          <a:xfrm>
            <a:off x="7357423" y="39330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55" name="矩形 54"/>
          <p:cNvSpPr/>
          <p:nvPr/>
        </p:nvSpPr>
        <p:spPr>
          <a:xfrm>
            <a:off x="8363550" y="39330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56" name="矩形 55"/>
          <p:cNvSpPr/>
          <p:nvPr/>
        </p:nvSpPr>
        <p:spPr>
          <a:xfrm>
            <a:off x="5107254" y="4293096"/>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0017H</a:t>
            </a:r>
            <a:endParaRPr lang="zh-CN" altLang="en-US" dirty="0">
              <a:solidFill>
                <a:srgbClr val="1D528D"/>
              </a:solidFill>
              <a:latin typeface="Arial" charset="0"/>
            </a:endParaRPr>
          </a:p>
        </p:txBody>
      </p:sp>
      <p:sp>
        <p:nvSpPr>
          <p:cNvPr id="57" name="矩形 56"/>
          <p:cNvSpPr/>
          <p:nvPr/>
        </p:nvSpPr>
        <p:spPr>
          <a:xfrm>
            <a:off x="6298982" y="429309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58" name="矩形 57"/>
          <p:cNvSpPr/>
          <p:nvPr/>
        </p:nvSpPr>
        <p:spPr>
          <a:xfrm>
            <a:off x="7357423" y="429309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3</a:t>
            </a:r>
            <a:endParaRPr lang="zh-CN" altLang="en-US" dirty="0">
              <a:solidFill>
                <a:srgbClr val="1D528D"/>
              </a:solidFill>
              <a:latin typeface="Arial" charset="0"/>
            </a:endParaRPr>
          </a:p>
        </p:txBody>
      </p:sp>
      <p:sp>
        <p:nvSpPr>
          <p:cNvPr id="59" name="矩形 58"/>
          <p:cNvSpPr/>
          <p:nvPr/>
        </p:nvSpPr>
        <p:spPr>
          <a:xfrm>
            <a:off x="8363550" y="429309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3</a:t>
            </a:r>
            <a:endParaRPr lang="zh-CN" altLang="en-US" dirty="0">
              <a:solidFill>
                <a:srgbClr val="1D528D"/>
              </a:solidFill>
              <a:latin typeface="Arial" charset="0"/>
            </a:endParaRPr>
          </a:p>
        </p:txBody>
      </p:sp>
      <p:sp>
        <p:nvSpPr>
          <p:cNvPr id="60" name="矩形 59"/>
          <p:cNvSpPr/>
          <p:nvPr/>
        </p:nvSpPr>
        <p:spPr>
          <a:xfrm>
            <a:off x="5107254" y="4715852"/>
            <a:ext cx="902811"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001AH</a:t>
            </a:r>
            <a:endParaRPr lang="zh-CN" altLang="en-US" dirty="0">
              <a:solidFill>
                <a:srgbClr val="1D528D"/>
              </a:solidFill>
              <a:latin typeface="Arial" charset="0"/>
            </a:endParaRPr>
          </a:p>
        </p:txBody>
      </p:sp>
      <p:sp>
        <p:nvSpPr>
          <p:cNvPr id="61" name="矩形 60"/>
          <p:cNvSpPr/>
          <p:nvPr/>
        </p:nvSpPr>
        <p:spPr>
          <a:xfrm>
            <a:off x="6298982" y="471585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62" name="矩形 61"/>
          <p:cNvSpPr/>
          <p:nvPr/>
        </p:nvSpPr>
        <p:spPr>
          <a:xfrm>
            <a:off x="7357423" y="471585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3</a:t>
            </a:r>
            <a:endParaRPr lang="zh-CN" altLang="en-US" dirty="0">
              <a:solidFill>
                <a:srgbClr val="1D528D"/>
              </a:solidFill>
              <a:latin typeface="Arial" charset="0"/>
            </a:endParaRPr>
          </a:p>
        </p:txBody>
      </p:sp>
      <p:sp>
        <p:nvSpPr>
          <p:cNvPr id="63" name="矩形 62"/>
          <p:cNvSpPr/>
          <p:nvPr/>
        </p:nvSpPr>
        <p:spPr>
          <a:xfrm>
            <a:off x="8363550" y="471585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6</a:t>
            </a:r>
            <a:endParaRPr lang="zh-CN" altLang="en-US" dirty="0">
              <a:solidFill>
                <a:srgbClr val="1D528D"/>
              </a:solidFill>
              <a:latin typeface="Arial" charset="0"/>
            </a:endParaRPr>
          </a:p>
        </p:txBody>
      </p:sp>
      <p:sp>
        <p:nvSpPr>
          <p:cNvPr id="64" name="矩形 63"/>
          <p:cNvSpPr/>
          <p:nvPr/>
        </p:nvSpPr>
        <p:spPr>
          <a:xfrm>
            <a:off x="5107254" y="5075892"/>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0020H</a:t>
            </a:r>
            <a:endParaRPr lang="zh-CN" altLang="en-US" dirty="0">
              <a:solidFill>
                <a:srgbClr val="1D528D"/>
              </a:solidFill>
              <a:latin typeface="Arial" charset="0"/>
            </a:endParaRPr>
          </a:p>
        </p:txBody>
      </p:sp>
      <p:sp>
        <p:nvSpPr>
          <p:cNvPr id="65" name="矩形 64"/>
          <p:cNvSpPr/>
          <p:nvPr/>
        </p:nvSpPr>
        <p:spPr>
          <a:xfrm>
            <a:off x="6298982" y="507589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66" name="矩形 65"/>
          <p:cNvSpPr/>
          <p:nvPr/>
        </p:nvSpPr>
        <p:spPr>
          <a:xfrm>
            <a:off x="7357423" y="507589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67" name="矩形 66"/>
          <p:cNvSpPr/>
          <p:nvPr/>
        </p:nvSpPr>
        <p:spPr>
          <a:xfrm>
            <a:off x="8363550" y="5075892"/>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2</a:t>
            </a:r>
            <a:endParaRPr lang="zh-CN" altLang="en-US" dirty="0">
              <a:solidFill>
                <a:srgbClr val="1D528D"/>
              </a:solidFill>
              <a:latin typeface="Arial" charset="0"/>
            </a:endParaRPr>
          </a:p>
        </p:txBody>
      </p:sp>
      <p:sp>
        <p:nvSpPr>
          <p:cNvPr id="68" name="矩形 67"/>
          <p:cNvSpPr/>
          <p:nvPr/>
        </p:nvSpPr>
        <p:spPr>
          <a:xfrm>
            <a:off x="5107254" y="5373216"/>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0022H</a:t>
            </a:r>
            <a:endParaRPr lang="zh-CN" altLang="en-US" dirty="0">
              <a:solidFill>
                <a:srgbClr val="1D528D"/>
              </a:solidFill>
              <a:latin typeface="Arial" charset="0"/>
            </a:endParaRPr>
          </a:p>
        </p:txBody>
      </p:sp>
      <p:sp>
        <p:nvSpPr>
          <p:cNvPr id="69" name="矩形 68"/>
          <p:cNvSpPr/>
          <p:nvPr/>
        </p:nvSpPr>
        <p:spPr>
          <a:xfrm>
            <a:off x="6298982" y="537321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4</a:t>
            </a:r>
            <a:endParaRPr lang="zh-CN" altLang="en-US" dirty="0">
              <a:solidFill>
                <a:srgbClr val="1D528D"/>
              </a:solidFill>
              <a:latin typeface="Arial" charset="0"/>
            </a:endParaRPr>
          </a:p>
        </p:txBody>
      </p:sp>
      <p:sp>
        <p:nvSpPr>
          <p:cNvPr id="70" name="矩形 69"/>
          <p:cNvSpPr/>
          <p:nvPr/>
        </p:nvSpPr>
        <p:spPr>
          <a:xfrm>
            <a:off x="7357423" y="537321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71" name="矩形 70"/>
          <p:cNvSpPr/>
          <p:nvPr/>
        </p:nvSpPr>
        <p:spPr>
          <a:xfrm>
            <a:off x="8363550" y="537321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4</a:t>
            </a:r>
            <a:endParaRPr lang="zh-CN" altLang="en-US" dirty="0">
              <a:solidFill>
                <a:srgbClr val="1D528D"/>
              </a:solidFill>
              <a:latin typeface="Arial" charset="0"/>
            </a:endParaRPr>
          </a:p>
        </p:txBody>
      </p:sp>
      <p:sp>
        <p:nvSpPr>
          <p:cNvPr id="72" name="矩形 71"/>
          <p:cNvSpPr/>
          <p:nvPr/>
        </p:nvSpPr>
        <p:spPr>
          <a:xfrm>
            <a:off x="5107254" y="5733256"/>
            <a:ext cx="864339"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0026H</a:t>
            </a:r>
            <a:endParaRPr lang="zh-CN" altLang="en-US" dirty="0">
              <a:solidFill>
                <a:srgbClr val="1D528D"/>
              </a:solidFill>
              <a:latin typeface="Arial" charset="0"/>
            </a:endParaRPr>
          </a:p>
        </p:txBody>
      </p:sp>
      <p:sp>
        <p:nvSpPr>
          <p:cNvPr id="73" name="矩形 72"/>
          <p:cNvSpPr/>
          <p:nvPr/>
        </p:nvSpPr>
        <p:spPr>
          <a:xfrm>
            <a:off x="6298982" y="57332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74" name="矩形 73"/>
          <p:cNvSpPr/>
          <p:nvPr/>
        </p:nvSpPr>
        <p:spPr>
          <a:xfrm>
            <a:off x="7357423" y="57332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
        <p:nvSpPr>
          <p:cNvPr id="75" name="矩形 74"/>
          <p:cNvSpPr/>
          <p:nvPr/>
        </p:nvSpPr>
        <p:spPr>
          <a:xfrm>
            <a:off x="8363550" y="5733256"/>
            <a:ext cx="312906" cy="369332"/>
          </a:xfrm>
          <a:prstGeom prst="rect">
            <a:avLst/>
          </a:prstGeom>
        </p:spPr>
        <p:txBody>
          <a:bodyPr wrap="none">
            <a:spAutoFit/>
          </a:bodyPr>
          <a:lstStyle/>
          <a:p>
            <a:pPr fontAlgn="base">
              <a:spcBef>
                <a:spcPct val="0"/>
              </a:spcBef>
              <a:spcAft>
                <a:spcPct val="0"/>
              </a:spcAft>
            </a:pPr>
            <a:r>
              <a:rPr lang="en-US" altLang="zh-CN" b="1" dirty="0" smtClean="0">
                <a:solidFill>
                  <a:srgbClr val="000000"/>
                </a:solidFill>
                <a:latin typeface="Arial" charset="0"/>
              </a:rPr>
              <a:t>1</a:t>
            </a:r>
            <a:endParaRPr lang="zh-CN" altLang="en-US" dirty="0">
              <a:solidFill>
                <a:srgbClr val="1D528D"/>
              </a:solidFill>
              <a:latin typeface="Arial" charset="0"/>
            </a:endParaRPr>
          </a:p>
        </p:txBody>
      </p:sp>
    </p:spTree>
    <p:extLst>
      <p:ext uri="{BB962C8B-B14F-4D97-AF65-F5344CB8AC3E}">
        <p14:creationId xmlns:p14="http://schemas.microsoft.com/office/powerpoint/2010/main" val="364751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anim calcmode="lin" valueType="num">
                                      <p:cBhvr>
                                        <p:cTn id="62" dur="1000" fill="hold"/>
                                        <p:tgtEl>
                                          <p:spTgt spid="40"/>
                                        </p:tgtEl>
                                        <p:attrNameLst>
                                          <p:attrName>ppt_x</p:attrName>
                                        </p:attrNameLst>
                                      </p:cBhvr>
                                      <p:tavLst>
                                        <p:tav tm="0">
                                          <p:val>
                                            <p:strVal val="#ppt_x"/>
                                          </p:val>
                                        </p:tav>
                                        <p:tav tm="100000">
                                          <p:val>
                                            <p:strVal val="#ppt_x"/>
                                          </p:val>
                                        </p:tav>
                                      </p:tavLst>
                                    </p:anim>
                                    <p:anim calcmode="lin" valueType="num">
                                      <p:cBhvr>
                                        <p:cTn id="63" dur="1000" fill="hold"/>
                                        <p:tgtEl>
                                          <p:spTgt spid="4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1000"/>
                                        <p:tgtEl>
                                          <p:spTgt spid="41"/>
                                        </p:tgtEl>
                                      </p:cBhvr>
                                    </p:animEffect>
                                    <p:anim calcmode="lin" valueType="num">
                                      <p:cBhvr>
                                        <p:cTn id="67" dur="1000" fill="hold"/>
                                        <p:tgtEl>
                                          <p:spTgt spid="41"/>
                                        </p:tgtEl>
                                        <p:attrNameLst>
                                          <p:attrName>ppt_x</p:attrName>
                                        </p:attrNameLst>
                                      </p:cBhvr>
                                      <p:tavLst>
                                        <p:tav tm="0">
                                          <p:val>
                                            <p:strVal val="#ppt_x"/>
                                          </p:val>
                                        </p:tav>
                                        <p:tav tm="100000">
                                          <p:val>
                                            <p:strVal val="#ppt_x"/>
                                          </p:val>
                                        </p:tav>
                                      </p:tavLst>
                                    </p:anim>
                                    <p:anim calcmode="lin" valueType="num">
                                      <p:cBhvr>
                                        <p:cTn id="68" dur="1000" fill="hold"/>
                                        <p:tgtEl>
                                          <p:spTgt spid="4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000"/>
                                        <p:tgtEl>
                                          <p:spTgt spid="42"/>
                                        </p:tgtEl>
                                      </p:cBhvr>
                                    </p:animEffect>
                                    <p:anim calcmode="lin" valueType="num">
                                      <p:cBhvr>
                                        <p:cTn id="72" dur="1000" fill="hold"/>
                                        <p:tgtEl>
                                          <p:spTgt spid="42"/>
                                        </p:tgtEl>
                                        <p:attrNameLst>
                                          <p:attrName>ppt_x</p:attrName>
                                        </p:attrNameLst>
                                      </p:cBhvr>
                                      <p:tavLst>
                                        <p:tav tm="0">
                                          <p:val>
                                            <p:strVal val="#ppt_x"/>
                                          </p:val>
                                        </p:tav>
                                        <p:tav tm="100000">
                                          <p:val>
                                            <p:strVal val="#ppt_x"/>
                                          </p:val>
                                        </p:tav>
                                      </p:tavLst>
                                    </p:anim>
                                    <p:anim calcmode="lin" valueType="num">
                                      <p:cBhvr>
                                        <p:cTn id="73" dur="1000" fill="hold"/>
                                        <p:tgtEl>
                                          <p:spTgt spid="4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1000"/>
                                        <p:tgtEl>
                                          <p:spTgt spid="44"/>
                                        </p:tgtEl>
                                      </p:cBhvr>
                                    </p:animEffect>
                                    <p:anim calcmode="lin" valueType="num">
                                      <p:cBhvr>
                                        <p:cTn id="84" dur="1000" fill="hold"/>
                                        <p:tgtEl>
                                          <p:spTgt spid="44"/>
                                        </p:tgtEl>
                                        <p:attrNameLst>
                                          <p:attrName>ppt_x</p:attrName>
                                        </p:attrNameLst>
                                      </p:cBhvr>
                                      <p:tavLst>
                                        <p:tav tm="0">
                                          <p:val>
                                            <p:strVal val="#ppt_x"/>
                                          </p:val>
                                        </p:tav>
                                        <p:tav tm="100000">
                                          <p:val>
                                            <p:strVal val="#ppt_x"/>
                                          </p:val>
                                        </p:tav>
                                      </p:tavLst>
                                    </p:anim>
                                    <p:anim calcmode="lin" valueType="num">
                                      <p:cBhvr>
                                        <p:cTn id="85" dur="1000" fill="hold"/>
                                        <p:tgtEl>
                                          <p:spTgt spid="4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anim calcmode="lin" valueType="num">
                                      <p:cBhvr>
                                        <p:cTn id="94" dur="1000" fill="hold"/>
                                        <p:tgtEl>
                                          <p:spTgt spid="46"/>
                                        </p:tgtEl>
                                        <p:attrNameLst>
                                          <p:attrName>ppt_x</p:attrName>
                                        </p:attrNameLst>
                                      </p:cBhvr>
                                      <p:tavLst>
                                        <p:tav tm="0">
                                          <p:val>
                                            <p:strVal val="#ppt_x"/>
                                          </p:val>
                                        </p:tav>
                                        <p:tav tm="100000">
                                          <p:val>
                                            <p:strVal val="#ppt_x"/>
                                          </p:val>
                                        </p:tav>
                                      </p:tavLst>
                                    </p:anim>
                                    <p:anim calcmode="lin" valueType="num">
                                      <p:cBhvr>
                                        <p:cTn id="95" dur="1000" fill="hold"/>
                                        <p:tgtEl>
                                          <p:spTgt spid="4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1000"/>
                                        <p:tgtEl>
                                          <p:spTgt spid="47"/>
                                        </p:tgtEl>
                                      </p:cBhvr>
                                    </p:animEffect>
                                    <p:anim calcmode="lin" valueType="num">
                                      <p:cBhvr>
                                        <p:cTn id="99" dur="1000" fill="hold"/>
                                        <p:tgtEl>
                                          <p:spTgt spid="47"/>
                                        </p:tgtEl>
                                        <p:attrNameLst>
                                          <p:attrName>ppt_x</p:attrName>
                                        </p:attrNameLst>
                                      </p:cBhvr>
                                      <p:tavLst>
                                        <p:tav tm="0">
                                          <p:val>
                                            <p:strVal val="#ppt_x"/>
                                          </p:val>
                                        </p:tav>
                                        <p:tav tm="100000">
                                          <p:val>
                                            <p:strVal val="#ppt_x"/>
                                          </p:val>
                                        </p:tav>
                                      </p:tavLst>
                                    </p:anim>
                                    <p:anim calcmode="lin" valueType="num">
                                      <p:cBhvr>
                                        <p:cTn id="10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1000"/>
                                        <p:tgtEl>
                                          <p:spTgt spid="48"/>
                                        </p:tgtEl>
                                      </p:cBhvr>
                                    </p:animEffect>
                                    <p:anim calcmode="lin" valueType="num">
                                      <p:cBhvr>
                                        <p:cTn id="106" dur="1000" fill="hold"/>
                                        <p:tgtEl>
                                          <p:spTgt spid="48"/>
                                        </p:tgtEl>
                                        <p:attrNameLst>
                                          <p:attrName>ppt_x</p:attrName>
                                        </p:attrNameLst>
                                      </p:cBhvr>
                                      <p:tavLst>
                                        <p:tav tm="0">
                                          <p:val>
                                            <p:strVal val="#ppt_x"/>
                                          </p:val>
                                        </p:tav>
                                        <p:tav tm="100000">
                                          <p:val>
                                            <p:strVal val="#ppt_x"/>
                                          </p:val>
                                        </p:tav>
                                      </p:tavLst>
                                    </p:anim>
                                    <p:anim calcmode="lin" valueType="num">
                                      <p:cBhvr>
                                        <p:cTn id="107" dur="1000" fill="hold"/>
                                        <p:tgtEl>
                                          <p:spTgt spid="4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1000"/>
                                        <p:tgtEl>
                                          <p:spTgt spid="49"/>
                                        </p:tgtEl>
                                      </p:cBhvr>
                                    </p:animEffect>
                                    <p:anim calcmode="lin" valueType="num">
                                      <p:cBhvr>
                                        <p:cTn id="111" dur="1000" fill="hold"/>
                                        <p:tgtEl>
                                          <p:spTgt spid="49"/>
                                        </p:tgtEl>
                                        <p:attrNameLst>
                                          <p:attrName>ppt_x</p:attrName>
                                        </p:attrNameLst>
                                      </p:cBhvr>
                                      <p:tavLst>
                                        <p:tav tm="0">
                                          <p:val>
                                            <p:strVal val="#ppt_x"/>
                                          </p:val>
                                        </p:tav>
                                        <p:tav tm="100000">
                                          <p:val>
                                            <p:strVal val="#ppt_x"/>
                                          </p:val>
                                        </p:tav>
                                      </p:tavLst>
                                    </p:anim>
                                    <p:anim calcmode="lin" valueType="num">
                                      <p:cBhvr>
                                        <p:cTn id="112" dur="1000" fill="hold"/>
                                        <p:tgtEl>
                                          <p:spTgt spid="49"/>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1000"/>
                                        <p:tgtEl>
                                          <p:spTgt spid="50"/>
                                        </p:tgtEl>
                                      </p:cBhvr>
                                    </p:animEffect>
                                    <p:anim calcmode="lin" valueType="num">
                                      <p:cBhvr>
                                        <p:cTn id="116" dur="1000" fill="hold"/>
                                        <p:tgtEl>
                                          <p:spTgt spid="50"/>
                                        </p:tgtEl>
                                        <p:attrNameLst>
                                          <p:attrName>ppt_x</p:attrName>
                                        </p:attrNameLst>
                                      </p:cBhvr>
                                      <p:tavLst>
                                        <p:tav tm="0">
                                          <p:val>
                                            <p:strVal val="#ppt_x"/>
                                          </p:val>
                                        </p:tav>
                                        <p:tav tm="100000">
                                          <p:val>
                                            <p:strVal val="#ppt_x"/>
                                          </p:val>
                                        </p:tav>
                                      </p:tavLst>
                                    </p:anim>
                                    <p:anim calcmode="lin" valueType="num">
                                      <p:cBhvr>
                                        <p:cTn id="117" dur="1000" fill="hold"/>
                                        <p:tgtEl>
                                          <p:spTgt spid="50"/>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1000"/>
                                        <p:tgtEl>
                                          <p:spTgt spid="51"/>
                                        </p:tgtEl>
                                      </p:cBhvr>
                                    </p:animEffect>
                                    <p:anim calcmode="lin" valueType="num">
                                      <p:cBhvr>
                                        <p:cTn id="121" dur="1000" fill="hold"/>
                                        <p:tgtEl>
                                          <p:spTgt spid="51"/>
                                        </p:tgtEl>
                                        <p:attrNameLst>
                                          <p:attrName>ppt_x</p:attrName>
                                        </p:attrNameLst>
                                      </p:cBhvr>
                                      <p:tavLst>
                                        <p:tav tm="0">
                                          <p:val>
                                            <p:strVal val="#ppt_x"/>
                                          </p:val>
                                        </p:tav>
                                        <p:tav tm="100000">
                                          <p:val>
                                            <p:strVal val="#ppt_x"/>
                                          </p:val>
                                        </p:tav>
                                      </p:tavLst>
                                    </p:anim>
                                    <p:anim calcmode="lin" valueType="num">
                                      <p:cBhvr>
                                        <p:cTn id="12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000"/>
                                        <p:tgtEl>
                                          <p:spTgt spid="52"/>
                                        </p:tgtEl>
                                      </p:cBhvr>
                                    </p:animEffect>
                                    <p:anim calcmode="lin" valueType="num">
                                      <p:cBhvr>
                                        <p:cTn id="128" dur="1000" fill="hold"/>
                                        <p:tgtEl>
                                          <p:spTgt spid="52"/>
                                        </p:tgtEl>
                                        <p:attrNameLst>
                                          <p:attrName>ppt_x</p:attrName>
                                        </p:attrNameLst>
                                      </p:cBhvr>
                                      <p:tavLst>
                                        <p:tav tm="0">
                                          <p:val>
                                            <p:strVal val="#ppt_x"/>
                                          </p:val>
                                        </p:tav>
                                        <p:tav tm="100000">
                                          <p:val>
                                            <p:strVal val="#ppt_x"/>
                                          </p:val>
                                        </p:tav>
                                      </p:tavLst>
                                    </p:anim>
                                    <p:anim calcmode="lin" valueType="num">
                                      <p:cBhvr>
                                        <p:cTn id="129" dur="1000" fill="hold"/>
                                        <p:tgtEl>
                                          <p:spTgt spid="5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1000"/>
                                        <p:tgtEl>
                                          <p:spTgt spid="53"/>
                                        </p:tgtEl>
                                      </p:cBhvr>
                                    </p:animEffect>
                                    <p:anim calcmode="lin" valueType="num">
                                      <p:cBhvr>
                                        <p:cTn id="133" dur="1000" fill="hold"/>
                                        <p:tgtEl>
                                          <p:spTgt spid="53"/>
                                        </p:tgtEl>
                                        <p:attrNameLst>
                                          <p:attrName>ppt_x</p:attrName>
                                        </p:attrNameLst>
                                      </p:cBhvr>
                                      <p:tavLst>
                                        <p:tav tm="0">
                                          <p:val>
                                            <p:strVal val="#ppt_x"/>
                                          </p:val>
                                        </p:tav>
                                        <p:tav tm="100000">
                                          <p:val>
                                            <p:strVal val="#ppt_x"/>
                                          </p:val>
                                        </p:tav>
                                      </p:tavLst>
                                    </p:anim>
                                    <p:anim calcmode="lin" valueType="num">
                                      <p:cBhvr>
                                        <p:cTn id="134" dur="1000" fill="hold"/>
                                        <p:tgtEl>
                                          <p:spTgt spid="5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fade">
                                      <p:cBhvr>
                                        <p:cTn id="137" dur="1000"/>
                                        <p:tgtEl>
                                          <p:spTgt spid="54"/>
                                        </p:tgtEl>
                                      </p:cBhvr>
                                    </p:animEffect>
                                    <p:anim calcmode="lin" valueType="num">
                                      <p:cBhvr>
                                        <p:cTn id="138" dur="1000" fill="hold"/>
                                        <p:tgtEl>
                                          <p:spTgt spid="54"/>
                                        </p:tgtEl>
                                        <p:attrNameLst>
                                          <p:attrName>ppt_x</p:attrName>
                                        </p:attrNameLst>
                                      </p:cBhvr>
                                      <p:tavLst>
                                        <p:tav tm="0">
                                          <p:val>
                                            <p:strVal val="#ppt_x"/>
                                          </p:val>
                                        </p:tav>
                                        <p:tav tm="100000">
                                          <p:val>
                                            <p:strVal val="#ppt_x"/>
                                          </p:val>
                                        </p:tav>
                                      </p:tavLst>
                                    </p:anim>
                                    <p:anim calcmode="lin" valueType="num">
                                      <p:cBhvr>
                                        <p:cTn id="139" dur="1000" fill="hold"/>
                                        <p:tgtEl>
                                          <p:spTgt spid="5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1000"/>
                                        <p:tgtEl>
                                          <p:spTgt spid="55"/>
                                        </p:tgtEl>
                                      </p:cBhvr>
                                    </p:animEffect>
                                    <p:anim calcmode="lin" valueType="num">
                                      <p:cBhvr>
                                        <p:cTn id="143" dur="1000" fill="hold"/>
                                        <p:tgtEl>
                                          <p:spTgt spid="55"/>
                                        </p:tgtEl>
                                        <p:attrNameLst>
                                          <p:attrName>ppt_x</p:attrName>
                                        </p:attrNameLst>
                                      </p:cBhvr>
                                      <p:tavLst>
                                        <p:tav tm="0">
                                          <p:val>
                                            <p:strVal val="#ppt_x"/>
                                          </p:val>
                                        </p:tav>
                                        <p:tav tm="100000">
                                          <p:val>
                                            <p:strVal val="#ppt_x"/>
                                          </p:val>
                                        </p:tav>
                                      </p:tavLst>
                                    </p:anim>
                                    <p:anim calcmode="lin" valueType="num">
                                      <p:cBhvr>
                                        <p:cTn id="14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56"/>
                                        </p:tgtEl>
                                        <p:attrNameLst>
                                          <p:attrName>style.visibility</p:attrName>
                                        </p:attrNameLst>
                                      </p:cBhvr>
                                      <p:to>
                                        <p:strVal val="visible"/>
                                      </p:to>
                                    </p:set>
                                    <p:animEffect transition="in" filter="fade">
                                      <p:cBhvr>
                                        <p:cTn id="149" dur="1000"/>
                                        <p:tgtEl>
                                          <p:spTgt spid="56"/>
                                        </p:tgtEl>
                                      </p:cBhvr>
                                    </p:animEffect>
                                    <p:anim calcmode="lin" valueType="num">
                                      <p:cBhvr>
                                        <p:cTn id="150" dur="1000" fill="hold"/>
                                        <p:tgtEl>
                                          <p:spTgt spid="56"/>
                                        </p:tgtEl>
                                        <p:attrNameLst>
                                          <p:attrName>ppt_x</p:attrName>
                                        </p:attrNameLst>
                                      </p:cBhvr>
                                      <p:tavLst>
                                        <p:tav tm="0">
                                          <p:val>
                                            <p:strVal val="#ppt_x"/>
                                          </p:val>
                                        </p:tav>
                                        <p:tav tm="100000">
                                          <p:val>
                                            <p:strVal val="#ppt_x"/>
                                          </p:val>
                                        </p:tav>
                                      </p:tavLst>
                                    </p:anim>
                                    <p:anim calcmode="lin" valueType="num">
                                      <p:cBhvr>
                                        <p:cTn id="151" dur="1000" fill="hold"/>
                                        <p:tgtEl>
                                          <p:spTgt spid="5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1000"/>
                                        <p:tgtEl>
                                          <p:spTgt spid="57"/>
                                        </p:tgtEl>
                                      </p:cBhvr>
                                    </p:animEffect>
                                    <p:anim calcmode="lin" valueType="num">
                                      <p:cBhvr>
                                        <p:cTn id="155" dur="1000" fill="hold"/>
                                        <p:tgtEl>
                                          <p:spTgt spid="57"/>
                                        </p:tgtEl>
                                        <p:attrNameLst>
                                          <p:attrName>ppt_x</p:attrName>
                                        </p:attrNameLst>
                                      </p:cBhvr>
                                      <p:tavLst>
                                        <p:tav tm="0">
                                          <p:val>
                                            <p:strVal val="#ppt_x"/>
                                          </p:val>
                                        </p:tav>
                                        <p:tav tm="100000">
                                          <p:val>
                                            <p:strVal val="#ppt_x"/>
                                          </p:val>
                                        </p:tav>
                                      </p:tavLst>
                                    </p:anim>
                                    <p:anim calcmode="lin" valueType="num">
                                      <p:cBhvr>
                                        <p:cTn id="156" dur="1000" fill="hold"/>
                                        <p:tgtEl>
                                          <p:spTgt spid="57"/>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1000"/>
                                        <p:tgtEl>
                                          <p:spTgt spid="58"/>
                                        </p:tgtEl>
                                      </p:cBhvr>
                                    </p:animEffect>
                                    <p:anim calcmode="lin" valueType="num">
                                      <p:cBhvr>
                                        <p:cTn id="160" dur="1000" fill="hold"/>
                                        <p:tgtEl>
                                          <p:spTgt spid="58"/>
                                        </p:tgtEl>
                                        <p:attrNameLst>
                                          <p:attrName>ppt_x</p:attrName>
                                        </p:attrNameLst>
                                      </p:cBhvr>
                                      <p:tavLst>
                                        <p:tav tm="0">
                                          <p:val>
                                            <p:strVal val="#ppt_x"/>
                                          </p:val>
                                        </p:tav>
                                        <p:tav tm="100000">
                                          <p:val>
                                            <p:strVal val="#ppt_x"/>
                                          </p:val>
                                        </p:tav>
                                      </p:tavLst>
                                    </p:anim>
                                    <p:anim calcmode="lin" valueType="num">
                                      <p:cBhvr>
                                        <p:cTn id="161" dur="1000" fill="hold"/>
                                        <p:tgtEl>
                                          <p:spTgt spid="5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fade">
                                      <p:cBhvr>
                                        <p:cTn id="164" dur="1000"/>
                                        <p:tgtEl>
                                          <p:spTgt spid="59"/>
                                        </p:tgtEl>
                                      </p:cBhvr>
                                    </p:animEffect>
                                    <p:anim calcmode="lin" valueType="num">
                                      <p:cBhvr>
                                        <p:cTn id="165" dur="1000" fill="hold"/>
                                        <p:tgtEl>
                                          <p:spTgt spid="59"/>
                                        </p:tgtEl>
                                        <p:attrNameLst>
                                          <p:attrName>ppt_x</p:attrName>
                                        </p:attrNameLst>
                                      </p:cBhvr>
                                      <p:tavLst>
                                        <p:tav tm="0">
                                          <p:val>
                                            <p:strVal val="#ppt_x"/>
                                          </p:val>
                                        </p:tav>
                                        <p:tav tm="100000">
                                          <p:val>
                                            <p:strVal val="#ppt_x"/>
                                          </p:val>
                                        </p:tav>
                                      </p:tavLst>
                                    </p:anim>
                                    <p:anim calcmode="lin" valueType="num">
                                      <p:cBhvr>
                                        <p:cTn id="16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1000"/>
                                        <p:tgtEl>
                                          <p:spTgt spid="60"/>
                                        </p:tgtEl>
                                      </p:cBhvr>
                                    </p:animEffect>
                                    <p:anim calcmode="lin" valueType="num">
                                      <p:cBhvr>
                                        <p:cTn id="172" dur="1000" fill="hold"/>
                                        <p:tgtEl>
                                          <p:spTgt spid="60"/>
                                        </p:tgtEl>
                                        <p:attrNameLst>
                                          <p:attrName>ppt_x</p:attrName>
                                        </p:attrNameLst>
                                      </p:cBhvr>
                                      <p:tavLst>
                                        <p:tav tm="0">
                                          <p:val>
                                            <p:strVal val="#ppt_x"/>
                                          </p:val>
                                        </p:tav>
                                        <p:tav tm="100000">
                                          <p:val>
                                            <p:strVal val="#ppt_x"/>
                                          </p:val>
                                        </p:tav>
                                      </p:tavLst>
                                    </p:anim>
                                    <p:anim calcmode="lin" valueType="num">
                                      <p:cBhvr>
                                        <p:cTn id="173" dur="1000" fill="hold"/>
                                        <p:tgtEl>
                                          <p:spTgt spid="60"/>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61"/>
                                        </p:tgtEl>
                                        <p:attrNameLst>
                                          <p:attrName>style.visibility</p:attrName>
                                        </p:attrNameLst>
                                      </p:cBhvr>
                                      <p:to>
                                        <p:strVal val="visible"/>
                                      </p:to>
                                    </p:set>
                                    <p:animEffect transition="in" filter="fade">
                                      <p:cBhvr>
                                        <p:cTn id="176" dur="1000"/>
                                        <p:tgtEl>
                                          <p:spTgt spid="61"/>
                                        </p:tgtEl>
                                      </p:cBhvr>
                                    </p:animEffect>
                                    <p:anim calcmode="lin" valueType="num">
                                      <p:cBhvr>
                                        <p:cTn id="177" dur="1000" fill="hold"/>
                                        <p:tgtEl>
                                          <p:spTgt spid="61"/>
                                        </p:tgtEl>
                                        <p:attrNameLst>
                                          <p:attrName>ppt_x</p:attrName>
                                        </p:attrNameLst>
                                      </p:cBhvr>
                                      <p:tavLst>
                                        <p:tav tm="0">
                                          <p:val>
                                            <p:strVal val="#ppt_x"/>
                                          </p:val>
                                        </p:tav>
                                        <p:tav tm="100000">
                                          <p:val>
                                            <p:strVal val="#ppt_x"/>
                                          </p:val>
                                        </p:tav>
                                      </p:tavLst>
                                    </p:anim>
                                    <p:anim calcmode="lin" valueType="num">
                                      <p:cBhvr>
                                        <p:cTn id="178" dur="1000" fill="hold"/>
                                        <p:tgtEl>
                                          <p:spTgt spid="61"/>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fade">
                                      <p:cBhvr>
                                        <p:cTn id="181" dur="1000"/>
                                        <p:tgtEl>
                                          <p:spTgt spid="62"/>
                                        </p:tgtEl>
                                      </p:cBhvr>
                                    </p:animEffect>
                                    <p:anim calcmode="lin" valueType="num">
                                      <p:cBhvr>
                                        <p:cTn id="182" dur="1000" fill="hold"/>
                                        <p:tgtEl>
                                          <p:spTgt spid="62"/>
                                        </p:tgtEl>
                                        <p:attrNameLst>
                                          <p:attrName>ppt_x</p:attrName>
                                        </p:attrNameLst>
                                      </p:cBhvr>
                                      <p:tavLst>
                                        <p:tav tm="0">
                                          <p:val>
                                            <p:strVal val="#ppt_x"/>
                                          </p:val>
                                        </p:tav>
                                        <p:tav tm="100000">
                                          <p:val>
                                            <p:strVal val="#ppt_x"/>
                                          </p:val>
                                        </p:tav>
                                      </p:tavLst>
                                    </p:anim>
                                    <p:anim calcmode="lin" valueType="num">
                                      <p:cBhvr>
                                        <p:cTn id="183" dur="1000" fill="hold"/>
                                        <p:tgtEl>
                                          <p:spTgt spid="62"/>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1000"/>
                                        <p:tgtEl>
                                          <p:spTgt spid="63"/>
                                        </p:tgtEl>
                                      </p:cBhvr>
                                    </p:animEffect>
                                    <p:anim calcmode="lin" valueType="num">
                                      <p:cBhvr>
                                        <p:cTn id="187" dur="1000" fill="hold"/>
                                        <p:tgtEl>
                                          <p:spTgt spid="63"/>
                                        </p:tgtEl>
                                        <p:attrNameLst>
                                          <p:attrName>ppt_x</p:attrName>
                                        </p:attrNameLst>
                                      </p:cBhvr>
                                      <p:tavLst>
                                        <p:tav tm="0">
                                          <p:val>
                                            <p:strVal val="#ppt_x"/>
                                          </p:val>
                                        </p:tav>
                                        <p:tav tm="100000">
                                          <p:val>
                                            <p:strVal val="#ppt_x"/>
                                          </p:val>
                                        </p:tav>
                                      </p:tavLst>
                                    </p:anim>
                                    <p:anim calcmode="lin" valueType="num">
                                      <p:cBhvr>
                                        <p:cTn id="18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grpId="0" nodeType="click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fade">
                                      <p:cBhvr>
                                        <p:cTn id="193" dur="1000"/>
                                        <p:tgtEl>
                                          <p:spTgt spid="64"/>
                                        </p:tgtEl>
                                      </p:cBhvr>
                                    </p:animEffect>
                                    <p:anim calcmode="lin" valueType="num">
                                      <p:cBhvr>
                                        <p:cTn id="194" dur="1000" fill="hold"/>
                                        <p:tgtEl>
                                          <p:spTgt spid="64"/>
                                        </p:tgtEl>
                                        <p:attrNameLst>
                                          <p:attrName>ppt_x</p:attrName>
                                        </p:attrNameLst>
                                      </p:cBhvr>
                                      <p:tavLst>
                                        <p:tav tm="0">
                                          <p:val>
                                            <p:strVal val="#ppt_x"/>
                                          </p:val>
                                        </p:tav>
                                        <p:tav tm="100000">
                                          <p:val>
                                            <p:strVal val="#ppt_x"/>
                                          </p:val>
                                        </p:tav>
                                      </p:tavLst>
                                    </p:anim>
                                    <p:anim calcmode="lin" valueType="num">
                                      <p:cBhvr>
                                        <p:cTn id="195" dur="1000" fill="hold"/>
                                        <p:tgtEl>
                                          <p:spTgt spid="64"/>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65"/>
                                        </p:tgtEl>
                                        <p:attrNameLst>
                                          <p:attrName>style.visibility</p:attrName>
                                        </p:attrNameLst>
                                      </p:cBhvr>
                                      <p:to>
                                        <p:strVal val="visible"/>
                                      </p:to>
                                    </p:set>
                                    <p:animEffect transition="in" filter="fade">
                                      <p:cBhvr>
                                        <p:cTn id="198" dur="1000"/>
                                        <p:tgtEl>
                                          <p:spTgt spid="65"/>
                                        </p:tgtEl>
                                      </p:cBhvr>
                                    </p:animEffect>
                                    <p:anim calcmode="lin" valueType="num">
                                      <p:cBhvr>
                                        <p:cTn id="199" dur="1000" fill="hold"/>
                                        <p:tgtEl>
                                          <p:spTgt spid="65"/>
                                        </p:tgtEl>
                                        <p:attrNameLst>
                                          <p:attrName>ppt_x</p:attrName>
                                        </p:attrNameLst>
                                      </p:cBhvr>
                                      <p:tavLst>
                                        <p:tav tm="0">
                                          <p:val>
                                            <p:strVal val="#ppt_x"/>
                                          </p:val>
                                        </p:tav>
                                        <p:tav tm="100000">
                                          <p:val>
                                            <p:strVal val="#ppt_x"/>
                                          </p:val>
                                        </p:tav>
                                      </p:tavLst>
                                    </p:anim>
                                    <p:anim calcmode="lin" valueType="num">
                                      <p:cBhvr>
                                        <p:cTn id="200" dur="1000" fill="hold"/>
                                        <p:tgtEl>
                                          <p:spTgt spid="65"/>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66"/>
                                        </p:tgtEl>
                                        <p:attrNameLst>
                                          <p:attrName>style.visibility</p:attrName>
                                        </p:attrNameLst>
                                      </p:cBhvr>
                                      <p:to>
                                        <p:strVal val="visible"/>
                                      </p:to>
                                    </p:set>
                                    <p:animEffect transition="in" filter="fade">
                                      <p:cBhvr>
                                        <p:cTn id="203" dur="1000"/>
                                        <p:tgtEl>
                                          <p:spTgt spid="66"/>
                                        </p:tgtEl>
                                      </p:cBhvr>
                                    </p:animEffect>
                                    <p:anim calcmode="lin" valueType="num">
                                      <p:cBhvr>
                                        <p:cTn id="204" dur="1000" fill="hold"/>
                                        <p:tgtEl>
                                          <p:spTgt spid="66"/>
                                        </p:tgtEl>
                                        <p:attrNameLst>
                                          <p:attrName>ppt_x</p:attrName>
                                        </p:attrNameLst>
                                      </p:cBhvr>
                                      <p:tavLst>
                                        <p:tav tm="0">
                                          <p:val>
                                            <p:strVal val="#ppt_x"/>
                                          </p:val>
                                        </p:tav>
                                        <p:tav tm="100000">
                                          <p:val>
                                            <p:strVal val="#ppt_x"/>
                                          </p:val>
                                        </p:tav>
                                      </p:tavLst>
                                    </p:anim>
                                    <p:anim calcmode="lin" valueType="num">
                                      <p:cBhvr>
                                        <p:cTn id="205" dur="1000" fill="hold"/>
                                        <p:tgtEl>
                                          <p:spTgt spid="66"/>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67"/>
                                        </p:tgtEl>
                                        <p:attrNameLst>
                                          <p:attrName>style.visibility</p:attrName>
                                        </p:attrNameLst>
                                      </p:cBhvr>
                                      <p:to>
                                        <p:strVal val="visible"/>
                                      </p:to>
                                    </p:set>
                                    <p:animEffect transition="in" filter="fade">
                                      <p:cBhvr>
                                        <p:cTn id="208" dur="1000"/>
                                        <p:tgtEl>
                                          <p:spTgt spid="67"/>
                                        </p:tgtEl>
                                      </p:cBhvr>
                                    </p:animEffect>
                                    <p:anim calcmode="lin" valueType="num">
                                      <p:cBhvr>
                                        <p:cTn id="209" dur="1000" fill="hold"/>
                                        <p:tgtEl>
                                          <p:spTgt spid="67"/>
                                        </p:tgtEl>
                                        <p:attrNameLst>
                                          <p:attrName>ppt_x</p:attrName>
                                        </p:attrNameLst>
                                      </p:cBhvr>
                                      <p:tavLst>
                                        <p:tav tm="0">
                                          <p:val>
                                            <p:strVal val="#ppt_x"/>
                                          </p:val>
                                        </p:tav>
                                        <p:tav tm="100000">
                                          <p:val>
                                            <p:strVal val="#ppt_x"/>
                                          </p:val>
                                        </p:tav>
                                      </p:tavLst>
                                    </p:anim>
                                    <p:anim calcmode="lin" valueType="num">
                                      <p:cBhvr>
                                        <p:cTn id="21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fade">
                                      <p:cBhvr>
                                        <p:cTn id="215" dur="1000"/>
                                        <p:tgtEl>
                                          <p:spTgt spid="68"/>
                                        </p:tgtEl>
                                      </p:cBhvr>
                                    </p:animEffect>
                                    <p:anim calcmode="lin" valueType="num">
                                      <p:cBhvr>
                                        <p:cTn id="216" dur="1000" fill="hold"/>
                                        <p:tgtEl>
                                          <p:spTgt spid="68"/>
                                        </p:tgtEl>
                                        <p:attrNameLst>
                                          <p:attrName>ppt_x</p:attrName>
                                        </p:attrNameLst>
                                      </p:cBhvr>
                                      <p:tavLst>
                                        <p:tav tm="0">
                                          <p:val>
                                            <p:strVal val="#ppt_x"/>
                                          </p:val>
                                        </p:tav>
                                        <p:tav tm="100000">
                                          <p:val>
                                            <p:strVal val="#ppt_x"/>
                                          </p:val>
                                        </p:tav>
                                      </p:tavLst>
                                    </p:anim>
                                    <p:anim calcmode="lin" valueType="num">
                                      <p:cBhvr>
                                        <p:cTn id="217" dur="1000" fill="hold"/>
                                        <p:tgtEl>
                                          <p:spTgt spid="68"/>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69"/>
                                        </p:tgtEl>
                                        <p:attrNameLst>
                                          <p:attrName>style.visibility</p:attrName>
                                        </p:attrNameLst>
                                      </p:cBhvr>
                                      <p:to>
                                        <p:strVal val="visible"/>
                                      </p:to>
                                    </p:set>
                                    <p:animEffect transition="in" filter="fade">
                                      <p:cBhvr>
                                        <p:cTn id="220" dur="1000"/>
                                        <p:tgtEl>
                                          <p:spTgt spid="69"/>
                                        </p:tgtEl>
                                      </p:cBhvr>
                                    </p:animEffect>
                                    <p:anim calcmode="lin" valueType="num">
                                      <p:cBhvr>
                                        <p:cTn id="221" dur="1000" fill="hold"/>
                                        <p:tgtEl>
                                          <p:spTgt spid="69"/>
                                        </p:tgtEl>
                                        <p:attrNameLst>
                                          <p:attrName>ppt_x</p:attrName>
                                        </p:attrNameLst>
                                      </p:cBhvr>
                                      <p:tavLst>
                                        <p:tav tm="0">
                                          <p:val>
                                            <p:strVal val="#ppt_x"/>
                                          </p:val>
                                        </p:tav>
                                        <p:tav tm="100000">
                                          <p:val>
                                            <p:strVal val="#ppt_x"/>
                                          </p:val>
                                        </p:tav>
                                      </p:tavLst>
                                    </p:anim>
                                    <p:anim calcmode="lin" valueType="num">
                                      <p:cBhvr>
                                        <p:cTn id="222" dur="1000" fill="hold"/>
                                        <p:tgtEl>
                                          <p:spTgt spid="69"/>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70"/>
                                        </p:tgtEl>
                                        <p:attrNameLst>
                                          <p:attrName>style.visibility</p:attrName>
                                        </p:attrNameLst>
                                      </p:cBhvr>
                                      <p:to>
                                        <p:strVal val="visible"/>
                                      </p:to>
                                    </p:set>
                                    <p:animEffect transition="in" filter="fade">
                                      <p:cBhvr>
                                        <p:cTn id="225" dur="1000"/>
                                        <p:tgtEl>
                                          <p:spTgt spid="70"/>
                                        </p:tgtEl>
                                      </p:cBhvr>
                                    </p:animEffect>
                                    <p:anim calcmode="lin" valueType="num">
                                      <p:cBhvr>
                                        <p:cTn id="226" dur="1000" fill="hold"/>
                                        <p:tgtEl>
                                          <p:spTgt spid="70"/>
                                        </p:tgtEl>
                                        <p:attrNameLst>
                                          <p:attrName>ppt_x</p:attrName>
                                        </p:attrNameLst>
                                      </p:cBhvr>
                                      <p:tavLst>
                                        <p:tav tm="0">
                                          <p:val>
                                            <p:strVal val="#ppt_x"/>
                                          </p:val>
                                        </p:tav>
                                        <p:tav tm="100000">
                                          <p:val>
                                            <p:strVal val="#ppt_x"/>
                                          </p:val>
                                        </p:tav>
                                      </p:tavLst>
                                    </p:anim>
                                    <p:anim calcmode="lin" valueType="num">
                                      <p:cBhvr>
                                        <p:cTn id="227" dur="1000" fill="hold"/>
                                        <p:tgtEl>
                                          <p:spTgt spid="70"/>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71"/>
                                        </p:tgtEl>
                                        <p:attrNameLst>
                                          <p:attrName>style.visibility</p:attrName>
                                        </p:attrNameLst>
                                      </p:cBhvr>
                                      <p:to>
                                        <p:strVal val="visible"/>
                                      </p:to>
                                    </p:set>
                                    <p:animEffect transition="in" filter="fade">
                                      <p:cBhvr>
                                        <p:cTn id="230" dur="1000"/>
                                        <p:tgtEl>
                                          <p:spTgt spid="71"/>
                                        </p:tgtEl>
                                      </p:cBhvr>
                                    </p:animEffect>
                                    <p:anim calcmode="lin" valueType="num">
                                      <p:cBhvr>
                                        <p:cTn id="231" dur="1000" fill="hold"/>
                                        <p:tgtEl>
                                          <p:spTgt spid="71"/>
                                        </p:tgtEl>
                                        <p:attrNameLst>
                                          <p:attrName>ppt_x</p:attrName>
                                        </p:attrNameLst>
                                      </p:cBhvr>
                                      <p:tavLst>
                                        <p:tav tm="0">
                                          <p:val>
                                            <p:strVal val="#ppt_x"/>
                                          </p:val>
                                        </p:tav>
                                        <p:tav tm="100000">
                                          <p:val>
                                            <p:strVal val="#ppt_x"/>
                                          </p:val>
                                        </p:tav>
                                      </p:tavLst>
                                    </p:anim>
                                    <p:anim calcmode="lin" valueType="num">
                                      <p:cBhvr>
                                        <p:cTn id="23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72"/>
                                        </p:tgtEl>
                                        <p:attrNameLst>
                                          <p:attrName>style.visibility</p:attrName>
                                        </p:attrNameLst>
                                      </p:cBhvr>
                                      <p:to>
                                        <p:strVal val="visible"/>
                                      </p:to>
                                    </p:set>
                                    <p:animEffect transition="in" filter="fade">
                                      <p:cBhvr>
                                        <p:cTn id="237" dur="1000"/>
                                        <p:tgtEl>
                                          <p:spTgt spid="72"/>
                                        </p:tgtEl>
                                      </p:cBhvr>
                                    </p:animEffect>
                                    <p:anim calcmode="lin" valueType="num">
                                      <p:cBhvr>
                                        <p:cTn id="238" dur="1000" fill="hold"/>
                                        <p:tgtEl>
                                          <p:spTgt spid="72"/>
                                        </p:tgtEl>
                                        <p:attrNameLst>
                                          <p:attrName>ppt_x</p:attrName>
                                        </p:attrNameLst>
                                      </p:cBhvr>
                                      <p:tavLst>
                                        <p:tav tm="0">
                                          <p:val>
                                            <p:strVal val="#ppt_x"/>
                                          </p:val>
                                        </p:tav>
                                        <p:tav tm="100000">
                                          <p:val>
                                            <p:strVal val="#ppt_x"/>
                                          </p:val>
                                        </p:tav>
                                      </p:tavLst>
                                    </p:anim>
                                    <p:anim calcmode="lin" valueType="num">
                                      <p:cBhvr>
                                        <p:cTn id="239" dur="1000" fill="hold"/>
                                        <p:tgtEl>
                                          <p:spTgt spid="72"/>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73"/>
                                        </p:tgtEl>
                                        <p:attrNameLst>
                                          <p:attrName>style.visibility</p:attrName>
                                        </p:attrNameLst>
                                      </p:cBhvr>
                                      <p:to>
                                        <p:strVal val="visible"/>
                                      </p:to>
                                    </p:set>
                                    <p:animEffect transition="in" filter="fade">
                                      <p:cBhvr>
                                        <p:cTn id="242" dur="1000"/>
                                        <p:tgtEl>
                                          <p:spTgt spid="73"/>
                                        </p:tgtEl>
                                      </p:cBhvr>
                                    </p:animEffect>
                                    <p:anim calcmode="lin" valueType="num">
                                      <p:cBhvr>
                                        <p:cTn id="243" dur="1000" fill="hold"/>
                                        <p:tgtEl>
                                          <p:spTgt spid="73"/>
                                        </p:tgtEl>
                                        <p:attrNameLst>
                                          <p:attrName>ppt_x</p:attrName>
                                        </p:attrNameLst>
                                      </p:cBhvr>
                                      <p:tavLst>
                                        <p:tav tm="0">
                                          <p:val>
                                            <p:strVal val="#ppt_x"/>
                                          </p:val>
                                        </p:tav>
                                        <p:tav tm="100000">
                                          <p:val>
                                            <p:strVal val="#ppt_x"/>
                                          </p:val>
                                        </p:tav>
                                      </p:tavLst>
                                    </p:anim>
                                    <p:anim calcmode="lin" valueType="num">
                                      <p:cBhvr>
                                        <p:cTn id="244" dur="1000" fill="hold"/>
                                        <p:tgtEl>
                                          <p:spTgt spid="73"/>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74"/>
                                        </p:tgtEl>
                                        <p:attrNameLst>
                                          <p:attrName>style.visibility</p:attrName>
                                        </p:attrNameLst>
                                      </p:cBhvr>
                                      <p:to>
                                        <p:strVal val="visible"/>
                                      </p:to>
                                    </p:set>
                                    <p:animEffect transition="in" filter="fade">
                                      <p:cBhvr>
                                        <p:cTn id="247" dur="1000"/>
                                        <p:tgtEl>
                                          <p:spTgt spid="74"/>
                                        </p:tgtEl>
                                      </p:cBhvr>
                                    </p:animEffect>
                                    <p:anim calcmode="lin" valueType="num">
                                      <p:cBhvr>
                                        <p:cTn id="248" dur="1000" fill="hold"/>
                                        <p:tgtEl>
                                          <p:spTgt spid="74"/>
                                        </p:tgtEl>
                                        <p:attrNameLst>
                                          <p:attrName>ppt_x</p:attrName>
                                        </p:attrNameLst>
                                      </p:cBhvr>
                                      <p:tavLst>
                                        <p:tav tm="0">
                                          <p:val>
                                            <p:strVal val="#ppt_x"/>
                                          </p:val>
                                        </p:tav>
                                        <p:tav tm="100000">
                                          <p:val>
                                            <p:strVal val="#ppt_x"/>
                                          </p:val>
                                        </p:tav>
                                      </p:tavLst>
                                    </p:anim>
                                    <p:anim calcmode="lin" valueType="num">
                                      <p:cBhvr>
                                        <p:cTn id="249" dur="1000" fill="hold"/>
                                        <p:tgtEl>
                                          <p:spTgt spid="74"/>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5"/>
                                        </p:tgtEl>
                                        <p:attrNameLst>
                                          <p:attrName>style.visibility</p:attrName>
                                        </p:attrNameLst>
                                      </p:cBhvr>
                                      <p:to>
                                        <p:strVal val="visible"/>
                                      </p:to>
                                    </p:set>
                                    <p:animEffect transition="in" filter="fade">
                                      <p:cBhvr>
                                        <p:cTn id="252" dur="1000"/>
                                        <p:tgtEl>
                                          <p:spTgt spid="75"/>
                                        </p:tgtEl>
                                      </p:cBhvr>
                                    </p:animEffect>
                                    <p:anim calcmode="lin" valueType="num">
                                      <p:cBhvr>
                                        <p:cTn id="253" dur="1000" fill="hold"/>
                                        <p:tgtEl>
                                          <p:spTgt spid="75"/>
                                        </p:tgtEl>
                                        <p:attrNameLst>
                                          <p:attrName>ppt_x</p:attrName>
                                        </p:attrNameLst>
                                      </p:cBhvr>
                                      <p:tavLst>
                                        <p:tav tm="0">
                                          <p:val>
                                            <p:strVal val="#ppt_x"/>
                                          </p:val>
                                        </p:tav>
                                        <p:tav tm="100000">
                                          <p:val>
                                            <p:strVal val="#ppt_x"/>
                                          </p:val>
                                        </p:tav>
                                      </p:tavLst>
                                    </p:anim>
                                    <p:anim calcmode="lin" valueType="num">
                                      <p:cBhvr>
                                        <p:cTn id="25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5" name="Rectangle 5"/>
          <p:cNvSpPr>
            <a:spLocks noChangeArrowheads="1"/>
          </p:cNvSpPr>
          <p:nvPr/>
        </p:nvSpPr>
        <p:spPr bwMode="auto">
          <a:xfrm>
            <a:off x="4860032" y="2590801"/>
            <a:ext cx="7146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AX , </a:t>
            </a:r>
            <a:r>
              <a:rPr lang="en-US" altLang="zh-CN" b="1" dirty="0">
                <a:solidFill>
                  <a:srgbClr val="1D528D"/>
                </a:solidFill>
                <a:latin typeface="Arial" charset="0"/>
              </a:rPr>
              <a:t>SEG DAT1 </a:t>
            </a:r>
            <a:r>
              <a:rPr lang="en-US" altLang="zh-CN" b="1" dirty="0">
                <a:solidFill>
                  <a:srgbClr val="000000"/>
                </a:solidFill>
                <a:latin typeface="Arial" charset="0"/>
              </a:rPr>
              <a:t>    ; (AX)=1500H</a:t>
            </a:r>
          </a:p>
        </p:txBody>
      </p:sp>
      <p:sp>
        <p:nvSpPr>
          <p:cNvPr id="6" name="Rectangle 6"/>
          <p:cNvSpPr>
            <a:spLocks noChangeArrowheads="1"/>
          </p:cNvSpPr>
          <p:nvPr/>
        </p:nvSpPr>
        <p:spPr bwMode="auto">
          <a:xfrm>
            <a:off x="533400" y="1395413"/>
            <a:ext cx="842486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FF0000"/>
                </a:solidFill>
                <a:latin typeface="Arial" charset="0"/>
              </a:rPr>
              <a:t>例：对于前面变量定义例子中各变量的定义，</a:t>
            </a:r>
          </a:p>
          <a:p>
            <a:pPr fontAlgn="base">
              <a:spcBef>
                <a:spcPct val="0"/>
              </a:spcBef>
              <a:spcAft>
                <a:spcPct val="0"/>
              </a:spcAft>
            </a:pPr>
            <a:r>
              <a:rPr lang="zh-CN" altLang="en-US" sz="3200" b="1" dirty="0">
                <a:solidFill>
                  <a:srgbClr val="FF0000"/>
                </a:solidFill>
                <a:latin typeface="Arial" charset="0"/>
              </a:rPr>
              <a:t>    我们有：</a:t>
            </a:r>
          </a:p>
        </p:txBody>
      </p:sp>
      <p:sp>
        <p:nvSpPr>
          <p:cNvPr id="7" name="Rectangle 8"/>
          <p:cNvSpPr>
            <a:spLocks noChangeArrowheads="1"/>
          </p:cNvSpPr>
          <p:nvPr/>
        </p:nvSpPr>
        <p:spPr bwMode="auto">
          <a:xfrm>
            <a:off x="4841899" y="3212976"/>
            <a:ext cx="7146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AX , </a:t>
            </a:r>
            <a:r>
              <a:rPr lang="en-US" altLang="zh-CN" b="1" dirty="0">
                <a:solidFill>
                  <a:srgbClr val="1D528D"/>
                </a:solidFill>
                <a:latin typeface="Arial" charset="0"/>
              </a:rPr>
              <a:t>SEG DAT10</a:t>
            </a:r>
            <a:r>
              <a:rPr lang="en-US" altLang="zh-CN" b="1" dirty="0">
                <a:solidFill>
                  <a:srgbClr val="000000"/>
                </a:solidFill>
                <a:latin typeface="Arial" charset="0"/>
              </a:rPr>
              <a:t>    ; (AX)=1500H</a:t>
            </a:r>
          </a:p>
        </p:txBody>
      </p:sp>
      <p:sp>
        <p:nvSpPr>
          <p:cNvPr id="8" name="Rectangle 9"/>
          <p:cNvSpPr>
            <a:spLocks noChangeArrowheads="1"/>
          </p:cNvSpPr>
          <p:nvPr/>
        </p:nvSpPr>
        <p:spPr bwMode="auto">
          <a:xfrm>
            <a:off x="4841899" y="3868624"/>
            <a:ext cx="7146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AX , </a:t>
            </a:r>
            <a:r>
              <a:rPr lang="en-US" altLang="zh-CN" b="1" dirty="0">
                <a:solidFill>
                  <a:srgbClr val="1D528D"/>
                </a:solidFill>
                <a:latin typeface="Arial" charset="0"/>
              </a:rPr>
              <a:t>OFFSET DAT3</a:t>
            </a:r>
            <a:r>
              <a:rPr lang="en-US" altLang="zh-CN" b="1" dirty="0">
                <a:solidFill>
                  <a:srgbClr val="000000"/>
                </a:solidFill>
                <a:latin typeface="Arial" charset="0"/>
              </a:rPr>
              <a:t>  ; (AX)=0005H</a:t>
            </a:r>
          </a:p>
        </p:txBody>
      </p:sp>
      <p:sp>
        <p:nvSpPr>
          <p:cNvPr id="9" name="Rectangle 10"/>
          <p:cNvSpPr>
            <a:spLocks noChangeArrowheads="1"/>
          </p:cNvSpPr>
          <p:nvPr/>
        </p:nvSpPr>
        <p:spPr bwMode="auto">
          <a:xfrm>
            <a:off x="4860032" y="4509120"/>
            <a:ext cx="673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AL , </a:t>
            </a:r>
            <a:r>
              <a:rPr lang="en-US" altLang="zh-CN" b="1" dirty="0">
                <a:solidFill>
                  <a:srgbClr val="1D528D"/>
                </a:solidFill>
                <a:latin typeface="Arial" charset="0"/>
              </a:rPr>
              <a:t>TYPE DAT3</a:t>
            </a:r>
            <a:r>
              <a:rPr lang="en-US" altLang="zh-CN" b="1" dirty="0">
                <a:solidFill>
                  <a:srgbClr val="000000"/>
                </a:solidFill>
                <a:latin typeface="Arial" charset="0"/>
              </a:rPr>
              <a:t>    ; (AL)=02H</a:t>
            </a:r>
          </a:p>
        </p:txBody>
      </p:sp>
      <p:sp>
        <p:nvSpPr>
          <p:cNvPr id="10" name="Rectangle 7"/>
          <p:cNvSpPr>
            <a:spLocks noChangeArrowheads="1"/>
          </p:cNvSpPr>
          <p:nvPr/>
        </p:nvSpPr>
        <p:spPr bwMode="auto">
          <a:xfrm>
            <a:off x="199231" y="2605800"/>
            <a:ext cx="454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000" b="1" dirty="0">
                <a:solidFill>
                  <a:srgbClr val="1D528D"/>
                </a:solidFill>
                <a:latin typeface="Arial" charset="0"/>
              </a:rPr>
              <a:t>DAT3 DW 02H</a:t>
            </a:r>
            <a:r>
              <a:rPr lang="zh-CN" altLang="en-US" sz="2000" b="1" dirty="0">
                <a:solidFill>
                  <a:srgbClr val="1D528D"/>
                </a:solidFill>
                <a:latin typeface="Arial" charset="0"/>
              </a:rPr>
              <a:t>，</a:t>
            </a:r>
            <a:r>
              <a:rPr lang="en-US" altLang="zh-CN" sz="2000" b="1" dirty="0">
                <a:solidFill>
                  <a:srgbClr val="1D528D"/>
                </a:solidFill>
                <a:latin typeface="Arial" charset="0"/>
              </a:rPr>
              <a:t>567AH</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170239"/>
            <a:ext cx="313372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0"/>
          <p:cNvSpPr>
            <a:spLocks noChangeArrowheads="1"/>
          </p:cNvSpPr>
          <p:nvPr/>
        </p:nvSpPr>
        <p:spPr bwMode="auto">
          <a:xfrm>
            <a:off x="4890797" y="5088558"/>
            <a:ext cx="38715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dirty="0">
                <a:solidFill>
                  <a:srgbClr val="000000"/>
                </a:solidFill>
                <a:latin typeface="Arial" charset="0"/>
              </a:rPr>
              <a:t>MOV </a:t>
            </a:r>
            <a:r>
              <a:rPr lang="en-US" altLang="zh-CN" b="1" dirty="0" smtClean="0">
                <a:solidFill>
                  <a:srgbClr val="000000"/>
                </a:solidFill>
                <a:latin typeface="Arial" charset="0"/>
              </a:rPr>
              <a:t>AH </a:t>
            </a:r>
            <a:r>
              <a:rPr lang="en-US" altLang="zh-CN" b="1" dirty="0">
                <a:solidFill>
                  <a:srgbClr val="000000"/>
                </a:solidFill>
                <a:latin typeface="Arial" charset="0"/>
              </a:rPr>
              <a:t>, </a:t>
            </a:r>
            <a:r>
              <a:rPr lang="en-US" altLang="zh-CN" b="1" dirty="0" smtClean="0">
                <a:solidFill>
                  <a:srgbClr val="1D528D"/>
                </a:solidFill>
                <a:latin typeface="Arial" charset="0"/>
              </a:rPr>
              <a:t>SIZE </a:t>
            </a:r>
            <a:r>
              <a:rPr lang="en-US" altLang="zh-CN" b="1" dirty="0">
                <a:solidFill>
                  <a:srgbClr val="1D528D"/>
                </a:solidFill>
                <a:latin typeface="Arial" charset="0"/>
              </a:rPr>
              <a:t>DAT3</a:t>
            </a:r>
            <a:r>
              <a:rPr lang="en-US" altLang="zh-CN" b="1" dirty="0">
                <a:solidFill>
                  <a:srgbClr val="000000"/>
                </a:solidFill>
                <a:latin typeface="Arial" charset="0"/>
              </a:rPr>
              <a:t>    ; (</a:t>
            </a:r>
            <a:r>
              <a:rPr lang="en-US" altLang="zh-CN" b="1" dirty="0" smtClean="0">
                <a:solidFill>
                  <a:srgbClr val="000000"/>
                </a:solidFill>
                <a:latin typeface="Arial" charset="0"/>
              </a:rPr>
              <a:t>AH)=</a:t>
            </a:r>
            <a:r>
              <a:rPr lang="en-US" altLang="zh-CN" b="1" dirty="0">
                <a:solidFill>
                  <a:srgbClr val="000000"/>
                </a:solidFill>
                <a:latin typeface="Arial" charset="0"/>
              </a:rPr>
              <a:t>02H</a:t>
            </a:r>
          </a:p>
        </p:txBody>
      </p:sp>
      <p:sp>
        <p:nvSpPr>
          <p:cNvPr id="13" name="Rectangle 11"/>
          <p:cNvSpPr>
            <a:spLocks noChangeArrowheads="1"/>
          </p:cNvSpPr>
          <p:nvPr/>
        </p:nvSpPr>
        <p:spPr bwMode="auto">
          <a:xfrm>
            <a:off x="2277988" y="5517232"/>
            <a:ext cx="3446140" cy="946150"/>
          </a:xfrm>
          <a:prstGeom prst="rect">
            <a:avLst/>
          </a:prstGeom>
          <a:gradFill rotWithShape="0">
            <a:gsLst>
              <a:gs pos="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2800" b="1" dirty="0">
                <a:solidFill>
                  <a:srgbClr val="FFFFFF"/>
                </a:solidFill>
                <a:latin typeface="Arial" charset="0"/>
              </a:rPr>
              <a:t>以上指令中，</a:t>
            </a:r>
          </a:p>
          <a:p>
            <a:pPr fontAlgn="base">
              <a:spcBef>
                <a:spcPct val="0"/>
              </a:spcBef>
              <a:spcAft>
                <a:spcPct val="0"/>
              </a:spcAft>
            </a:pPr>
            <a:r>
              <a:rPr lang="en-US" altLang="zh-CN" sz="2800" b="1" dirty="0">
                <a:solidFill>
                  <a:srgbClr val="FFFFFF"/>
                </a:solidFill>
                <a:latin typeface="Arial" charset="0"/>
              </a:rPr>
              <a:t>SRC</a:t>
            </a:r>
            <a:r>
              <a:rPr lang="zh-CN" altLang="en-US" sz="2800" b="1" dirty="0">
                <a:solidFill>
                  <a:srgbClr val="FFFFFF"/>
                </a:solidFill>
                <a:latin typeface="Arial" charset="0"/>
              </a:rPr>
              <a:t>均为立即数寻址</a:t>
            </a:r>
          </a:p>
        </p:txBody>
      </p:sp>
      <p:cxnSp>
        <p:nvCxnSpPr>
          <p:cNvPr id="14" name="肘形连接符 13"/>
          <p:cNvCxnSpPr>
            <a:stCxn id="13" idx="3"/>
            <a:endCxn id="12" idx="2"/>
          </p:cNvCxnSpPr>
          <p:nvPr/>
        </p:nvCxnSpPr>
        <p:spPr>
          <a:xfrm flipV="1">
            <a:off x="5724128" y="5457890"/>
            <a:ext cx="1102424" cy="532417"/>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773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717032"/>
            <a:ext cx="593955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标题 1"/>
          <p:cNvSpPr txBox="1">
            <a:spLocks/>
          </p:cNvSpPr>
          <p:nvPr/>
        </p:nvSpPr>
        <p:spPr bwMode="auto">
          <a:xfrm>
            <a:off x="107504" y="112474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r>
              <a:rPr lang="zh-CN" altLang="en-US" dirty="0" smtClean="0">
                <a:solidFill>
                  <a:srgbClr val="1D528D"/>
                </a:solidFill>
              </a:rPr>
              <a:t>属性修改操作符</a:t>
            </a:r>
          </a:p>
        </p:txBody>
      </p:sp>
      <p:sp>
        <p:nvSpPr>
          <p:cNvPr id="4" name="内容占位符 2" descr="Rectangle: Click to edit Master text styles&#10;Second level&#10;Third level&#10;Fourth level&#10;Fifth level"/>
          <p:cNvSpPr txBox="1">
            <a:spLocks/>
          </p:cNvSpPr>
          <p:nvPr/>
        </p:nvSpPr>
        <p:spPr>
          <a:xfrm>
            <a:off x="554561" y="1628800"/>
            <a:ext cx="8572500" cy="18002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Clr>
                <a:srgbClr val="CA3B1E"/>
              </a:buClr>
            </a:pPr>
            <a:r>
              <a:rPr lang="en-US" altLang="zh-CN" sz="2000" dirty="0" smtClean="0">
                <a:solidFill>
                  <a:srgbClr val="FF0000"/>
                </a:solidFill>
              </a:rPr>
              <a:t>PTR</a:t>
            </a:r>
            <a:r>
              <a:rPr lang="zh-CN" altLang="en-US" sz="2000" dirty="0" smtClean="0">
                <a:solidFill>
                  <a:srgbClr val="1D528D"/>
                </a:solidFill>
              </a:rPr>
              <a:t>：可以暂时改变已经定义过的变量或者标量的类型。</a:t>
            </a:r>
            <a:endParaRPr lang="en-US" altLang="zh-CN" sz="2000" dirty="0" smtClean="0">
              <a:solidFill>
                <a:srgbClr val="1D528D"/>
              </a:solidFill>
            </a:endParaRPr>
          </a:p>
          <a:p>
            <a:pPr>
              <a:buClr>
                <a:srgbClr val="CA3B1E"/>
              </a:buClr>
            </a:pPr>
            <a:r>
              <a:rPr lang="zh-CN" altLang="en-US" sz="2000" dirty="0" smtClean="0">
                <a:solidFill>
                  <a:srgbClr val="1D528D"/>
                </a:solidFill>
              </a:rPr>
              <a:t>使用格式：</a:t>
            </a:r>
            <a:endParaRPr lang="en-US" altLang="zh-CN" sz="2000" dirty="0" smtClean="0">
              <a:solidFill>
                <a:srgbClr val="1D528D"/>
              </a:solidFill>
            </a:endParaRPr>
          </a:p>
          <a:p>
            <a:pPr>
              <a:buClr>
                <a:srgbClr val="CA3B1E"/>
              </a:buClr>
              <a:buFont typeface="Wingdings" pitchFamily="2" charset="2"/>
              <a:buNone/>
            </a:pPr>
            <a:r>
              <a:rPr lang="zh-CN" altLang="en-US" sz="2000" dirty="0" smtClean="0">
                <a:solidFill>
                  <a:srgbClr val="1D528D"/>
                </a:solidFill>
              </a:rPr>
              <a:t>               </a:t>
            </a:r>
            <a:r>
              <a:rPr lang="zh-CN" altLang="en-US" sz="2000" dirty="0" smtClean="0">
                <a:solidFill>
                  <a:srgbClr val="FF0000"/>
                </a:solidFill>
              </a:rPr>
              <a:t>类型     </a:t>
            </a:r>
            <a:r>
              <a:rPr lang="en-US" altLang="zh-CN" sz="2000" dirty="0" smtClean="0">
                <a:solidFill>
                  <a:srgbClr val="FF0000"/>
                </a:solidFill>
              </a:rPr>
              <a:t>PTR     </a:t>
            </a:r>
            <a:r>
              <a:rPr lang="zh-CN" altLang="en-US" sz="2000" dirty="0" smtClean="0">
                <a:solidFill>
                  <a:srgbClr val="FF0000"/>
                </a:solidFill>
              </a:rPr>
              <a:t>表达式</a:t>
            </a:r>
            <a:endParaRPr lang="en-US" altLang="zh-CN" sz="2000" dirty="0" smtClean="0">
              <a:solidFill>
                <a:srgbClr val="FF0000"/>
              </a:solidFill>
            </a:endParaRPr>
          </a:p>
          <a:p>
            <a:pPr>
              <a:buClr>
                <a:srgbClr val="CA3B1E"/>
              </a:buClr>
              <a:buFont typeface="Wingdings" pitchFamily="2" charset="2"/>
              <a:buNone/>
            </a:pPr>
            <a:r>
              <a:rPr lang="zh-CN" altLang="en-US" sz="2000" dirty="0" smtClean="0">
                <a:solidFill>
                  <a:srgbClr val="FF0000"/>
                </a:solidFill>
              </a:rPr>
              <a:t>类型：变量的类型</a:t>
            </a:r>
            <a:r>
              <a:rPr lang="en-US" altLang="zh-CN" sz="2000" dirty="0" smtClean="0">
                <a:solidFill>
                  <a:srgbClr val="FF0000"/>
                </a:solidFill>
              </a:rPr>
              <a:t>BYTE/WORD/DWORD</a:t>
            </a:r>
          </a:p>
          <a:p>
            <a:pPr>
              <a:buClr>
                <a:srgbClr val="CA3B1E"/>
              </a:buClr>
              <a:buFont typeface="Wingdings" pitchFamily="2" charset="2"/>
              <a:buNone/>
            </a:pPr>
            <a:r>
              <a:rPr lang="en-US" altLang="zh-CN" sz="2000" dirty="0" smtClean="0">
                <a:solidFill>
                  <a:srgbClr val="FF0000"/>
                </a:solidFill>
              </a:rPr>
              <a:t>          </a:t>
            </a:r>
            <a:r>
              <a:rPr lang="zh-CN" altLang="en-US" sz="2000" dirty="0" smtClean="0">
                <a:solidFill>
                  <a:srgbClr val="FF0000"/>
                </a:solidFill>
              </a:rPr>
              <a:t>标号的类型：</a:t>
            </a:r>
            <a:r>
              <a:rPr lang="en-US" altLang="zh-CN" sz="2000" dirty="0" smtClean="0">
                <a:solidFill>
                  <a:srgbClr val="FF0000"/>
                </a:solidFill>
              </a:rPr>
              <a:t>NEAR(</a:t>
            </a:r>
            <a:r>
              <a:rPr lang="zh-CN" altLang="en-US" sz="2000" dirty="0" smtClean="0">
                <a:solidFill>
                  <a:srgbClr val="FF0000"/>
                </a:solidFill>
              </a:rPr>
              <a:t>进程</a:t>
            </a:r>
            <a:r>
              <a:rPr lang="en-US" altLang="zh-CN" sz="2000" dirty="0" smtClean="0">
                <a:solidFill>
                  <a:srgbClr val="FF0000"/>
                </a:solidFill>
              </a:rPr>
              <a:t>)/FAR</a:t>
            </a:r>
            <a:r>
              <a:rPr lang="zh-CN" altLang="en-US" sz="2000" dirty="0" smtClean="0">
                <a:solidFill>
                  <a:srgbClr val="FF0000"/>
                </a:solidFill>
              </a:rPr>
              <a:t>（远程）</a:t>
            </a:r>
            <a:endParaRPr lang="en-US" altLang="zh-CN" sz="2000" dirty="0" smtClean="0">
              <a:solidFill>
                <a:srgbClr val="FF0000"/>
              </a:solidFill>
            </a:endParaRPr>
          </a:p>
          <a:p>
            <a:pPr>
              <a:buClr>
                <a:srgbClr val="CA3B1E"/>
              </a:buClr>
              <a:buFont typeface="Wingdings" pitchFamily="2" charset="2"/>
              <a:buNone/>
            </a:pPr>
            <a:r>
              <a:rPr lang="en-US" altLang="zh-CN" sz="2000" dirty="0" smtClean="0">
                <a:solidFill>
                  <a:srgbClr val="FF0000"/>
                </a:solidFill>
              </a:rPr>
              <a:t> </a:t>
            </a:r>
            <a:endParaRPr lang="zh-CN" altLang="en-US" sz="2000" dirty="0" smtClean="0">
              <a:solidFill>
                <a:srgbClr val="FF0000"/>
              </a:solidFill>
            </a:endParaRPr>
          </a:p>
        </p:txBody>
      </p:sp>
      <p:sp>
        <p:nvSpPr>
          <p:cNvPr id="19" name="Rectangle 7"/>
          <p:cNvSpPr>
            <a:spLocks noChangeArrowheads="1"/>
          </p:cNvSpPr>
          <p:nvPr/>
        </p:nvSpPr>
        <p:spPr bwMode="auto">
          <a:xfrm>
            <a:off x="395536" y="3861048"/>
            <a:ext cx="39604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000" b="1" dirty="0">
                <a:solidFill>
                  <a:srgbClr val="000000"/>
                </a:solidFill>
                <a:latin typeface="Arial" charset="0"/>
              </a:rPr>
              <a:t>DAT3 </a:t>
            </a:r>
            <a:r>
              <a:rPr lang="en-US" altLang="zh-CN" sz="2000" b="1" dirty="0">
                <a:solidFill>
                  <a:srgbClr val="1D528D"/>
                </a:solidFill>
                <a:latin typeface="Arial" charset="0"/>
              </a:rPr>
              <a:t>DW</a:t>
            </a:r>
            <a:r>
              <a:rPr lang="en-US" altLang="zh-CN" sz="2000" b="1" dirty="0">
                <a:solidFill>
                  <a:srgbClr val="000000"/>
                </a:solidFill>
                <a:latin typeface="Arial" charset="0"/>
              </a:rPr>
              <a:t> 02H</a:t>
            </a:r>
            <a:r>
              <a:rPr lang="zh-CN" altLang="en-US" sz="2000" b="1" dirty="0">
                <a:solidFill>
                  <a:srgbClr val="000000"/>
                </a:solidFill>
                <a:latin typeface="Arial" charset="0"/>
              </a:rPr>
              <a:t>，</a:t>
            </a:r>
            <a:r>
              <a:rPr lang="en-US" altLang="zh-CN" sz="2000" b="1" dirty="0">
                <a:solidFill>
                  <a:srgbClr val="000000"/>
                </a:solidFill>
                <a:latin typeface="Arial" charset="0"/>
              </a:rPr>
              <a:t>567AH</a:t>
            </a:r>
          </a:p>
        </p:txBody>
      </p:sp>
      <p:sp>
        <p:nvSpPr>
          <p:cNvPr id="5" name="矩形 4"/>
          <p:cNvSpPr/>
          <p:nvPr/>
        </p:nvSpPr>
        <p:spPr>
          <a:xfrm>
            <a:off x="4716016" y="3472988"/>
            <a:ext cx="3291629" cy="488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dirty="0" smtClean="0">
                <a:solidFill>
                  <a:srgbClr val="000000"/>
                </a:solidFill>
              </a:rPr>
              <a:t>MOV DB PTR DATA3</a:t>
            </a:r>
            <a:r>
              <a:rPr lang="zh-CN" altLang="en-US" dirty="0" smtClean="0">
                <a:solidFill>
                  <a:srgbClr val="000000"/>
                </a:solidFill>
              </a:rPr>
              <a:t>， </a:t>
            </a:r>
            <a:r>
              <a:rPr lang="en-US" altLang="zh-CN" dirty="0" smtClean="0">
                <a:solidFill>
                  <a:srgbClr val="000000"/>
                </a:solidFill>
              </a:rPr>
              <a:t>AL</a:t>
            </a:r>
            <a:endParaRPr lang="zh-CN" altLang="en-US" dirty="0">
              <a:solidFill>
                <a:srgbClr val="000000"/>
              </a:solidFill>
            </a:endParaRPr>
          </a:p>
        </p:txBody>
      </p:sp>
    </p:spTree>
    <p:extLst>
      <p:ext uri="{BB962C8B-B14F-4D97-AF65-F5344CB8AC3E}">
        <p14:creationId xmlns:p14="http://schemas.microsoft.com/office/powerpoint/2010/main" val="3717686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2.</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汇编语言指令分类</a:t>
            </a:r>
            <a:endParaRPr lang="zh-CN" altLang="en-US" dirty="0"/>
          </a:p>
        </p:txBody>
      </p:sp>
      <p:sp>
        <p:nvSpPr>
          <p:cNvPr id="3" name="Rectangle 5"/>
          <p:cNvSpPr>
            <a:spLocks noChangeArrowheads="1"/>
          </p:cNvSpPr>
          <p:nvPr/>
        </p:nvSpPr>
        <p:spPr bwMode="auto">
          <a:xfrm>
            <a:off x="304800" y="1054477"/>
            <a:ext cx="57793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400" b="1" dirty="0">
                <a:solidFill>
                  <a:srgbClr val="1D528D"/>
                </a:solidFill>
                <a:latin typeface="Arial" charset="0"/>
              </a:rPr>
              <a:t>2.</a:t>
            </a:r>
            <a:r>
              <a:rPr lang="zh-CN" altLang="en-US" sz="2400" b="1" dirty="0" smtClean="0">
                <a:solidFill>
                  <a:srgbClr val="1D528D"/>
                </a:solidFill>
                <a:latin typeface="Arial" charset="0"/>
              </a:rPr>
              <a:t>变量定义及伪指令</a:t>
            </a:r>
            <a:endParaRPr lang="zh-CN" altLang="en-US" sz="2400" b="1" dirty="0">
              <a:solidFill>
                <a:srgbClr val="1D528D"/>
              </a:solidFill>
              <a:latin typeface="Arial" charset="0"/>
            </a:endParaRPr>
          </a:p>
        </p:txBody>
      </p:sp>
      <p:cxnSp>
        <p:nvCxnSpPr>
          <p:cNvPr id="5" name="直接连接符 4"/>
          <p:cNvCxnSpPr/>
          <p:nvPr/>
        </p:nvCxnSpPr>
        <p:spPr>
          <a:xfrm>
            <a:off x="2129199" y="1423809"/>
            <a:ext cx="10894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87724" y="1479931"/>
            <a:ext cx="7992888" cy="5262979"/>
          </a:xfrm>
          <a:prstGeom prst="rect">
            <a:avLst/>
          </a:prstGeom>
          <a:noFill/>
        </p:spPr>
        <p:txBody>
          <a:bodyPr wrap="square" rtlCol="0">
            <a:spAutoFit/>
          </a:bodyPr>
          <a:lstStyle/>
          <a:p>
            <a:pPr fontAlgn="base">
              <a:spcBef>
                <a:spcPct val="0"/>
              </a:spcBef>
              <a:spcAft>
                <a:spcPct val="0"/>
              </a:spcAft>
            </a:pPr>
            <a:r>
              <a:rPr lang="en-US" altLang="zh-CN" sz="1200" b="1" dirty="0" smtClean="0">
                <a:solidFill>
                  <a:srgbClr val="1D528D"/>
                </a:solidFill>
                <a:latin typeface="Arial" charset="0"/>
              </a:rPr>
              <a:t>STACK      SEGMENT    STACK   ‘STACK’</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DW     100H   DUP(?)</a:t>
            </a:r>
          </a:p>
          <a:p>
            <a:pPr fontAlgn="base">
              <a:spcBef>
                <a:spcPct val="0"/>
              </a:spcBef>
              <a:spcAft>
                <a:spcPct val="0"/>
              </a:spcAft>
            </a:pPr>
            <a:r>
              <a:rPr lang="en-US" altLang="zh-CN" sz="1200" b="1" dirty="0" smtClean="0">
                <a:solidFill>
                  <a:srgbClr val="1D528D"/>
                </a:solidFill>
                <a:latin typeface="Arial" charset="0"/>
              </a:rPr>
              <a:t>TOP           LABEL    WORD</a:t>
            </a:r>
          </a:p>
          <a:p>
            <a:pPr fontAlgn="base">
              <a:spcBef>
                <a:spcPct val="0"/>
              </a:spcBef>
              <a:spcAft>
                <a:spcPct val="0"/>
              </a:spcAft>
            </a:pPr>
            <a:r>
              <a:rPr lang="en-US" altLang="zh-CN" sz="1200" b="1" dirty="0" smtClean="0">
                <a:solidFill>
                  <a:srgbClr val="1D528D"/>
                </a:solidFill>
                <a:latin typeface="Arial" charset="0"/>
              </a:rPr>
              <a:t>STACK       ENDS</a:t>
            </a:r>
          </a:p>
          <a:p>
            <a:pPr fontAlgn="base">
              <a:spcBef>
                <a:spcPct val="0"/>
              </a:spcBef>
              <a:spcAft>
                <a:spcPct val="0"/>
              </a:spcAft>
            </a:pPr>
            <a:endParaRPr lang="en-US" altLang="zh-CN" sz="1200" b="1" dirty="0" smtClean="0">
              <a:solidFill>
                <a:srgbClr val="1D528D"/>
              </a:solidFill>
              <a:latin typeface="Arial" charset="0"/>
            </a:endParaRPr>
          </a:p>
          <a:p>
            <a:pPr fontAlgn="base">
              <a:spcBef>
                <a:spcPct val="0"/>
              </a:spcBef>
              <a:spcAft>
                <a:spcPct val="0"/>
              </a:spcAft>
            </a:pPr>
            <a:r>
              <a:rPr lang="en-US" altLang="zh-CN" sz="1200" b="1" dirty="0" smtClean="0">
                <a:solidFill>
                  <a:srgbClr val="1D528D"/>
                </a:solidFill>
                <a:latin typeface="Arial" charset="0"/>
              </a:rPr>
              <a:t>DATA          SEGEMNT   </a:t>
            </a:r>
          </a:p>
          <a:p>
            <a:pPr fontAlgn="base">
              <a:spcBef>
                <a:spcPct val="0"/>
              </a:spcBef>
              <a:spcAft>
                <a:spcPct val="0"/>
              </a:spcAft>
            </a:pPr>
            <a:r>
              <a:rPr lang="en-US" altLang="zh-CN" sz="1200" b="1" dirty="0" smtClean="0">
                <a:solidFill>
                  <a:srgbClr val="1D528D"/>
                </a:solidFill>
                <a:latin typeface="Arial" charset="0"/>
              </a:rPr>
              <a:t>DATA1        DB   01H, 02H, ‘ABCD’</a:t>
            </a:r>
          </a:p>
          <a:p>
            <a:pPr fontAlgn="base">
              <a:spcBef>
                <a:spcPct val="0"/>
              </a:spcBef>
              <a:spcAft>
                <a:spcPct val="0"/>
              </a:spcAft>
            </a:pPr>
            <a:r>
              <a:rPr lang="en-US" altLang="zh-CN" sz="1200" b="1" dirty="0" smtClean="0">
                <a:solidFill>
                  <a:srgbClr val="1D528D"/>
                </a:solidFill>
                <a:latin typeface="Arial" charset="0"/>
              </a:rPr>
              <a:t>DATA2        ……</a:t>
            </a:r>
          </a:p>
          <a:p>
            <a:pPr fontAlgn="base">
              <a:spcBef>
                <a:spcPct val="0"/>
              </a:spcBef>
              <a:spcAft>
                <a:spcPct val="0"/>
              </a:spcAft>
            </a:pPr>
            <a:r>
              <a:rPr lang="en-US" altLang="zh-CN" sz="1200" b="1" dirty="0" smtClean="0">
                <a:solidFill>
                  <a:srgbClr val="1D528D"/>
                </a:solidFill>
                <a:latin typeface="Arial" charset="0"/>
              </a:rPr>
              <a:t>DATA          ENDS</a:t>
            </a:r>
          </a:p>
          <a:p>
            <a:pPr fontAlgn="base">
              <a:spcBef>
                <a:spcPct val="0"/>
              </a:spcBef>
              <a:spcAft>
                <a:spcPct val="0"/>
              </a:spcAft>
            </a:pPr>
            <a:endParaRPr lang="en-US" altLang="zh-CN" sz="1200" b="1" dirty="0">
              <a:solidFill>
                <a:srgbClr val="1D528D"/>
              </a:solidFill>
              <a:latin typeface="Arial" charset="0"/>
            </a:endParaRPr>
          </a:p>
          <a:p>
            <a:pPr fontAlgn="base">
              <a:spcBef>
                <a:spcPct val="0"/>
              </a:spcBef>
              <a:spcAft>
                <a:spcPct val="0"/>
              </a:spcAft>
            </a:pPr>
            <a:r>
              <a:rPr lang="en-US" altLang="zh-CN" sz="1200" b="1" dirty="0" smtClean="0">
                <a:solidFill>
                  <a:srgbClr val="1D528D"/>
                </a:solidFill>
                <a:latin typeface="Arial" charset="0"/>
              </a:rPr>
              <a:t>CODE         SEGMENT </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ASSUME  CS: CODE,   DS: DATA,  ES:DATA,    SS: STACK</a:t>
            </a:r>
          </a:p>
          <a:p>
            <a:pPr fontAlgn="base">
              <a:spcBef>
                <a:spcPct val="0"/>
              </a:spcBef>
              <a:spcAft>
                <a:spcPct val="0"/>
              </a:spcAft>
            </a:pPr>
            <a:endParaRPr lang="en-US" altLang="zh-CN" sz="1200" b="1" dirty="0">
              <a:solidFill>
                <a:srgbClr val="1D528D"/>
              </a:solidFill>
              <a:latin typeface="Arial" charset="0"/>
            </a:endParaRPr>
          </a:p>
          <a:p>
            <a:pPr fontAlgn="base">
              <a:spcBef>
                <a:spcPct val="0"/>
              </a:spcBef>
              <a:spcAft>
                <a:spcPct val="0"/>
              </a:spcAft>
            </a:pPr>
            <a:r>
              <a:rPr lang="en-US" altLang="zh-CN" sz="1200" b="1" dirty="0" smtClean="0">
                <a:solidFill>
                  <a:srgbClr val="1D528D"/>
                </a:solidFill>
                <a:latin typeface="Arial" charset="0"/>
              </a:rPr>
              <a:t>START:</a:t>
            </a:r>
          </a:p>
          <a:p>
            <a:pPr fontAlgn="base">
              <a:spcBef>
                <a:spcPct val="0"/>
              </a:spcBef>
              <a:spcAft>
                <a:spcPct val="0"/>
              </a:spcAft>
            </a:pPr>
            <a:r>
              <a:rPr lang="en-US" altLang="zh-CN" sz="1200" b="1" dirty="0" smtClean="0">
                <a:solidFill>
                  <a:srgbClr val="1D528D"/>
                </a:solidFill>
                <a:latin typeface="Arial" charset="0"/>
              </a:rPr>
              <a:t>                   MOV   AX,  DATA</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MOV   DS,  AX</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MOV   ES,  AX</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MOV   SS,  AX</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LEA     SP,    TOP</a:t>
            </a:r>
          </a:p>
          <a:p>
            <a:pPr fontAlgn="base">
              <a:spcBef>
                <a:spcPct val="0"/>
              </a:spcBef>
              <a:spcAft>
                <a:spcPct val="0"/>
              </a:spcAft>
            </a:pPr>
            <a:endParaRPr lang="en-US" altLang="zh-CN" sz="1200" b="1" dirty="0">
              <a:solidFill>
                <a:srgbClr val="1D528D"/>
              </a:solidFill>
              <a:latin typeface="Arial" charset="0"/>
            </a:endParaRPr>
          </a:p>
          <a:p>
            <a:pPr fontAlgn="base">
              <a:spcBef>
                <a:spcPct val="0"/>
              </a:spcBef>
              <a:spcAft>
                <a:spcPct val="0"/>
              </a:spcAft>
            </a:pPr>
            <a:endParaRPr lang="en-US" altLang="zh-CN" sz="1200" b="1" dirty="0" smtClean="0">
              <a:solidFill>
                <a:srgbClr val="1D528D"/>
              </a:solidFill>
              <a:latin typeface="Arial" charset="0"/>
            </a:endParaRPr>
          </a:p>
          <a:p>
            <a:pPr fontAlgn="base">
              <a:spcBef>
                <a:spcPct val="0"/>
              </a:spcBef>
              <a:spcAft>
                <a:spcPct val="0"/>
              </a:spcAft>
            </a:pPr>
            <a:endParaRPr lang="en-US" altLang="zh-CN" sz="1200" b="1" dirty="0" smtClean="0">
              <a:solidFill>
                <a:srgbClr val="1D528D"/>
              </a:solidFill>
              <a:latin typeface="Arial" charset="0"/>
            </a:endParaRPr>
          </a:p>
          <a:p>
            <a:pPr fontAlgn="base">
              <a:spcBef>
                <a:spcPct val="0"/>
              </a:spcBef>
              <a:spcAft>
                <a:spcPct val="0"/>
              </a:spcAft>
            </a:pPr>
            <a:endParaRPr lang="en-US" altLang="zh-CN" sz="1200" b="1" dirty="0">
              <a:solidFill>
                <a:srgbClr val="1D528D"/>
              </a:solidFill>
              <a:latin typeface="Arial" charset="0"/>
            </a:endParaRPr>
          </a:p>
          <a:p>
            <a:pPr fontAlgn="base">
              <a:spcBef>
                <a:spcPct val="0"/>
              </a:spcBef>
              <a:spcAft>
                <a:spcPct val="0"/>
              </a:spcAft>
            </a:pPr>
            <a:endParaRPr lang="en-US" altLang="zh-CN" sz="1200" b="1" dirty="0" smtClean="0">
              <a:solidFill>
                <a:srgbClr val="1D528D"/>
              </a:solidFill>
              <a:latin typeface="Arial" charset="0"/>
            </a:endParaRPr>
          </a:p>
          <a:p>
            <a:pPr fontAlgn="base">
              <a:spcBef>
                <a:spcPct val="0"/>
              </a:spcBef>
              <a:spcAft>
                <a:spcPct val="0"/>
              </a:spcAft>
            </a:pPr>
            <a:r>
              <a:rPr lang="en-US" altLang="zh-CN" sz="1200" b="1" dirty="0" smtClean="0">
                <a:solidFill>
                  <a:srgbClr val="1D528D"/>
                </a:solidFill>
                <a:latin typeface="Arial" charset="0"/>
              </a:rPr>
              <a:t>CODE        ENDS</a:t>
            </a:r>
          </a:p>
          <a:p>
            <a:pPr fontAlgn="base">
              <a:spcBef>
                <a:spcPct val="0"/>
              </a:spcBef>
              <a:spcAft>
                <a:spcPct val="0"/>
              </a:spcAft>
            </a:pPr>
            <a:r>
              <a:rPr lang="en-US" altLang="zh-CN" sz="1200" b="1" dirty="0">
                <a:solidFill>
                  <a:srgbClr val="1D528D"/>
                </a:solidFill>
                <a:latin typeface="Arial" charset="0"/>
              </a:rPr>
              <a:t> </a:t>
            </a:r>
            <a:r>
              <a:rPr lang="en-US" altLang="zh-CN" sz="1200" b="1" dirty="0" smtClean="0">
                <a:solidFill>
                  <a:srgbClr val="1D528D"/>
                </a:solidFill>
                <a:latin typeface="Arial" charset="0"/>
              </a:rPr>
              <a:t>                  END    START</a:t>
            </a:r>
            <a:endParaRPr lang="en-US" altLang="zh-CN" sz="1200" b="1" dirty="0">
              <a:solidFill>
                <a:srgbClr val="1D528D"/>
              </a:solidFill>
              <a:latin typeface="Arial" charset="0"/>
            </a:endParaRPr>
          </a:p>
          <a:p>
            <a:pPr fontAlgn="base">
              <a:spcBef>
                <a:spcPct val="0"/>
              </a:spcBef>
              <a:spcAft>
                <a:spcPct val="0"/>
              </a:spcAft>
            </a:pPr>
            <a:endParaRPr lang="en-US" altLang="zh-CN" sz="1200" b="1" dirty="0" smtClean="0">
              <a:solidFill>
                <a:srgbClr val="1D528D"/>
              </a:solidFill>
              <a:latin typeface="Arial" charset="0"/>
            </a:endParaRPr>
          </a:p>
          <a:p>
            <a:pPr fontAlgn="base">
              <a:spcBef>
                <a:spcPct val="0"/>
              </a:spcBef>
              <a:spcAft>
                <a:spcPct val="0"/>
              </a:spcAft>
            </a:pPr>
            <a:endParaRPr lang="en-US" altLang="zh-CN" sz="1200" b="1" dirty="0">
              <a:solidFill>
                <a:srgbClr val="1D528D"/>
              </a:solidFill>
              <a:latin typeface="Arial" charset="0"/>
            </a:endParaRPr>
          </a:p>
        </p:txBody>
      </p:sp>
      <p:sp>
        <p:nvSpPr>
          <p:cNvPr id="8" name="矩形 7"/>
          <p:cNvSpPr/>
          <p:nvPr/>
        </p:nvSpPr>
        <p:spPr>
          <a:xfrm>
            <a:off x="2129199" y="5085048"/>
            <a:ext cx="3528392" cy="7922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smtClean="0">
                <a:solidFill>
                  <a:srgbClr val="FF0000"/>
                </a:solidFill>
              </a:rPr>
              <a:t>用户编写程序指令</a:t>
            </a:r>
            <a:endParaRPr lang="zh-CN" altLang="en-US" dirty="0">
              <a:solidFill>
                <a:srgbClr val="FF0000"/>
              </a:solidFill>
            </a:endParaRPr>
          </a:p>
        </p:txBody>
      </p:sp>
    </p:spTree>
    <p:extLst>
      <p:ext uri="{BB962C8B-B14F-4D97-AF65-F5344CB8AC3E}">
        <p14:creationId xmlns:p14="http://schemas.microsoft.com/office/powerpoint/2010/main" val="808717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subTitle" idx="1"/>
          </p:nvPr>
        </p:nvSpPr>
        <p:spPr bwMode="gray">
          <a:xfrm>
            <a:off x="601663" y="5353050"/>
            <a:ext cx="7856537" cy="361950"/>
          </a:xfrm>
          <a:noFill/>
          <a:ln/>
        </p:spPr>
        <p:txBody>
          <a:bodyPr/>
          <a:lstStyle/>
          <a:p>
            <a:r>
              <a:rPr lang="en-US" altLang="zh-CN">
                <a:ea typeface="宋体" charset="-122"/>
              </a:rPr>
              <a:t>www.themegallery.com</a:t>
            </a:r>
          </a:p>
        </p:txBody>
      </p:sp>
      <p:sp>
        <p:nvSpPr>
          <p:cNvPr id="81924" name="WordArt 4"/>
          <p:cNvSpPr>
            <a:spLocks noChangeArrowheads="1" noChangeShapeType="1" noTextEdit="1"/>
          </p:cNvSpPr>
          <p:nvPr/>
        </p:nvSpPr>
        <p:spPr bwMode="gray">
          <a:xfrm>
            <a:off x="609600" y="3200400"/>
            <a:ext cx="4459288" cy="762000"/>
          </a:xfrm>
          <a:prstGeom prst="rect">
            <a:avLst/>
          </a:prstGeom>
        </p:spPr>
        <p:txBody>
          <a:bodyPr wrap="none" fromWordArt="1">
            <a:prstTxWarp prst="textDeflate">
              <a:avLst>
                <a:gd name="adj" fmla="val 0"/>
              </a:avLst>
            </a:prstTxWarp>
          </a:bodyPr>
          <a:lstStyle/>
          <a:p>
            <a:pPr algn="ctr" fontAlgn="base">
              <a:spcBef>
                <a:spcPct val="0"/>
              </a:spcBef>
              <a:spcAft>
                <a:spcPct val="0"/>
              </a:spcAft>
            </a:pPr>
            <a:r>
              <a:rPr lang="en-US" altLang="zh-CN" sz="5400" b="1" kern="10">
                <a:ln w="28575">
                  <a:solidFill>
                    <a:srgbClr val="FFFFFF"/>
                  </a:solidFill>
                  <a:round/>
                  <a:headEnd/>
                  <a:tailEnd/>
                </a:ln>
                <a:gradFill rotWithShape="1">
                  <a:gsLst>
                    <a:gs pos="0">
                      <a:srgbClr val="003399"/>
                    </a:gs>
                    <a:gs pos="100000">
                      <a:srgbClr val="009999"/>
                    </a:gs>
                  </a:gsLst>
                  <a:lin ang="5400000" scaled="1"/>
                </a:gradFill>
                <a:effectLst>
                  <a:outerShdw dist="71842" dir="2700000" algn="ctr" rotWithShape="0">
                    <a:srgbClr val="DDDDDD">
                      <a:alpha val="50000"/>
                    </a:srgbClr>
                  </a:outerShdw>
                </a:effectLst>
                <a:ea typeface="Verdana"/>
                <a:cs typeface="Verdana"/>
              </a:rPr>
              <a:t>Thank You !</a:t>
            </a:r>
            <a:endParaRPr lang="zh-CN" altLang="en-US" sz="5400" b="1" kern="10">
              <a:ln w="28575">
                <a:solidFill>
                  <a:srgbClr val="FFFFFF"/>
                </a:solidFill>
                <a:round/>
                <a:headEnd/>
                <a:tailEnd/>
              </a:ln>
              <a:gradFill rotWithShape="1">
                <a:gsLst>
                  <a:gs pos="0">
                    <a:srgbClr val="003399"/>
                  </a:gs>
                  <a:gs pos="100000">
                    <a:srgbClr val="009999"/>
                  </a:gs>
                </a:gsLst>
                <a:lin ang="5400000" scaled="1"/>
              </a:gradFill>
              <a:effectLst>
                <a:outerShdw dist="71842" dir="2700000" algn="ctr" rotWithShape="0">
                  <a:srgbClr val="DDDDDD">
                    <a:alpha val="50000"/>
                  </a:srgbClr>
                </a:outerShdw>
              </a:effectLst>
              <a:cs typeface="Verdana"/>
            </a:endParaRPr>
          </a:p>
        </p:txBody>
      </p:sp>
    </p:spTree>
    <p:extLst>
      <p:ext uri="{BB962C8B-B14F-4D97-AF65-F5344CB8AC3E}">
        <p14:creationId xmlns:p14="http://schemas.microsoft.com/office/powerpoint/2010/main" val="16604938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207" y="3356992"/>
            <a:ext cx="8686800" cy="685800"/>
          </a:xfrm>
        </p:spPr>
        <p:txBody>
          <a:bodyPr/>
          <a:lstStyle/>
          <a:p>
            <a:pPr algn="l"/>
            <a:r>
              <a:rPr lang="en-US" altLang="zh-CN" sz="4800" dirty="0" smtClean="0">
                <a:ea typeface="宋体" charset="-122"/>
              </a:rPr>
              <a:t>8086CPU </a:t>
            </a:r>
            <a:r>
              <a:rPr lang="zh-CN" altLang="en-US" sz="4800" dirty="0" smtClean="0">
                <a:ea typeface="宋体" charset="-122"/>
              </a:rPr>
              <a:t>指令系统</a:t>
            </a:r>
            <a:endParaRPr lang="en-US" altLang="zh-CN" sz="4800" dirty="0">
              <a:ea typeface="宋体" charset="-122"/>
            </a:endParaRPr>
          </a:p>
        </p:txBody>
      </p:sp>
      <p:sp>
        <p:nvSpPr>
          <p:cNvPr id="2051" name="Rectangle 3"/>
          <p:cNvSpPr>
            <a:spLocks noGrp="1" noChangeArrowheads="1"/>
          </p:cNvSpPr>
          <p:nvPr>
            <p:ph type="subTitle" idx="1"/>
          </p:nvPr>
        </p:nvSpPr>
        <p:spPr bwMode="auto">
          <a:xfrm>
            <a:off x="755576" y="5157192"/>
            <a:ext cx="7745288" cy="533400"/>
          </a:xfrm>
        </p:spPr>
        <p:txBody>
          <a:bodyPr/>
          <a:lstStyle/>
          <a:p>
            <a:r>
              <a:rPr lang="zh-CN" altLang="en-US" sz="3600" dirty="0" smtClean="0">
                <a:ea typeface="宋体" charset="-122"/>
              </a:rPr>
              <a:t>教师：</a:t>
            </a:r>
            <a:r>
              <a:rPr lang="zh-CN" altLang="en-US" sz="4800" dirty="0" smtClean="0">
                <a:latin typeface="华文行楷" pitchFamily="2" charset="-122"/>
                <a:ea typeface="华文行楷" pitchFamily="2" charset="-122"/>
              </a:rPr>
              <a:t>王晓甜</a:t>
            </a:r>
            <a:endParaRPr lang="en-US" altLang="zh-CN" sz="3600" dirty="0" smtClean="0">
              <a:latin typeface="华文行楷" pitchFamily="2" charset="-122"/>
              <a:ea typeface="华文行楷" pitchFamily="2" charset="-122"/>
            </a:endParaRPr>
          </a:p>
          <a:p>
            <a:r>
              <a:rPr lang="en-US" altLang="zh-CN" sz="3600" dirty="0" smtClean="0">
                <a:ea typeface="宋体" charset="-122"/>
              </a:rPr>
              <a:t>xtwang@mail.xidian.edu.cn</a:t>
            </a:r>
            <a:endParaRPr lang="en-US" altLang="zh-CN" sz="3600" dirty="0">
              <a:ea typeface="宋体" charset="-122"/>
            </a:endParaRPr>
          </a:p>
        </p:txBody>
      </p:sp>
      <p:pic>
        <p:nvPicPr>
          <p:cNvPr id="4" name="Picture 10" descr="E:\New folder\TEACHING\xidian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3" y="0"/>
            <a:ext cx="5400600" cy="12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645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5400" dirty="0" smtClean="0">
                <a:latin typeface="华文琥珀" pitchFamily="2" charset="-122"/>
                <a:ea typeface="华文琥珀" pitchFamily="2" charset="-122"/>
              </a:rPr>
              <a:t>提纲 </a:t>
            </a:r>
            <a:endParaRPr lang="en-US" altLang="zh-CN" sz="5400" dirty="0">
              <a:latin typeface="华文琥珀" pitchFamily="2" charset="-122"/>
              <a:ea typeface="华文琥珀" pitchFamily="2" charset="-122"/>
            </a:endParaRPr>
          </a:p>
        </p:txBody>
      </p:sp>
      <p:sp>
        <p:nvSpPr>
          <p:cNvPr id="61443" name="AutoShape 3"/>
          <p:cNvSpPr>
            <a:spLocks noChangeArrowheads="1"/>
          </p:cNvSpPr>
          <p:nvPr/>
        </p:nvSpPr>
        <p:spPr bwMode="auto">
          <a:xfrm>
            <a:off x="720080" y="1715244"/>
            <a:ext cx="7668344" cy="753988"/>
          </a:xfrm>
          <a:prstGeom prst="roundRect">
            <a:avLst>
              <a:gd name="adj" fmla="val 16667"/>
            </a:avLst>
          </a:prstGeom>
          <a:gradFill rotWithShape="1">
            <a:gsLst>
              <a:gs pos="0">
                <a:srgbClr val="EAB764">
                  <a:gamma/>
                  <a:shade val="46275"/>
                  <a:invGamma/>
                </a:srgbClr>
              </a:gs>
              <a:gs pos="50000">
                <a:srgbClr val="EAB764"/>
              </a:gs>
              <a:gs pos="100000">
                <a:srgbClr val="EAB764">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4" name="AutoShape 4"/>
          <p:cNvSpPr>
            <a:spLocks noChangeArrowheads="1"/>
          </p:cNvSpPr>
          <p:nvPr/>
        </p:nvSpPr>
        <p:spPr bwMode="auto">
          <a:xfrm>
            <a:off x="720080" y="2477244"/>
            <a:ext cx="7668344" cy="753988"/>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2</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r>
              <a:rPr lang="zh-CN" altLang="en-US" sz="3200" b="1" dirty="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指令分类</a:t>
            </a:r>
            <a:endPar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5" name="AutoShape 5"/>
          <p:cNvSpPr>
            <a:spLocks noChangeArrowheads="1"/>
          </p:cNvSpPr>
          <p:nvPr/>
        </p:nvSpPr>
        <p:spPr bwMode="auto">
          <a:xfrm>
            <a:off x="720080" y="3239244"/>
            <a:ext cx="7668344" cy="75398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rPr>
              <a:t>3</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数据与转移地址的寻址方式</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 </a:t>
            </a:r>
            <a:endParaRPr lang="en-US" altLang="zh-CN" sz="3200" b="1" dirty="0">
              <a:solidFill>
                <a:srgbClr val="FFFFFF"/>
              </a:solidFill>
              <a:effectLst>
                <a:outerShdw blurRad="38100" dist="38100" dir="2700000" algn="tl">
                  <a:srgbClr val="000000"/>
                </a:outerShdw>
              </a:effectLst>
              <a:latin typeface="黑体" pitchFamily="49" charset="-122"/>
              <a:ea typeface="黑体" pitchFamily="49" charset="-122"/>
            </a:endParaRPr>
          </a:p>
        </p:txBody>
      </p:sp>
      <p:sp>
        <p:nvSpPr>
          <p:cNvPr id="61446" name="AutoShape 6"/>
          <p:cNvSpPr>
            <a:spLocks noChangeArrowheads="1"/>
          </p:cNvSpPr>
          <p:nvPr/>
        </p:nvSpPr>
        <p:spPr bwMode="auto">
          <a:xfrm>
            <a:off x="720080" y="4001244"/>
            <a:ext cx="7668344" cy="753988"/>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smtClean="0">
                <a:solidFill>
                  <a:srgbClr val="FFFFFF"/>
                </a:solidFill>
                <a:effectLst>
                  <a:outerShdw blurRad="38100" dist="38100" dir="2700000" algn="tl">
                    <a:srgbClr val="000000"/>
                  </a:outerShdw>
                </a:effectLst>
                <a:ea typeface="宋体" charset="-122"/>
              </a:rPr>
              <a:t>4.</a:t>
            </a:r>
            <a:r>
              <a:rPr lang="en-US" altLang="zh-CN" sz="3200" b="1" dirty="0" smtClean="0">
                <a:solidFill>
                  <a:srgbClr val="FFFFFF"/>
                </a:solidFill>
                <a:effectLst>
                  <a:outerShdw blurRad="38100" dist="38100" dir="2700000" algn="tl">
                    <a:srgbClr val="000000"/>
                  </a:outerShdw>
                </a:effectLst>
                <a:latin typeface="黑体" pitchFamily="49" charset="-122"/>
                <a:ea typeface="黑体" pitchFamily="49" charset="-122"/>
              </a:rPr>
              <a:t>8086</a:t>
            </a:r>
            <a:r>
              <a:rPr lang="zh-CN" altLang="en-US" sz="3200" b="1" dirty="0" smtClean="0">
                <a:solidFill>
                  <a:srgbClr val="FFFFFF"/>
                </a:solidFill>
                <a:effectLst>
                  <a:outerShdw blurRad="38100" dist="38100" dir="2700000" algn="tl">
                    <a:srgbClr val="000000"/>
                  </a:outerShdw>
                </a:effectLst>
                <a:latin typeface="黑体" pitchFamily="49" charset="-122"/>
                <a:ea typeface="黑体" pitchFamily="49" charset="-122"/>
              </a:rPr>
              <a:t>的六类指令</a:t>
            </a:r>
            <a:endParaRPr lang="en-US" altLang="zh-CN" sz="3200" b="1" dirty="0">
              <a:solidFill>
                <a:srgbClr val="FFFFFF"/>
              </a:solidFill>
              <a:effectLst>
                <a:outerShdw blurRad="38100" dist="38100" dir="2700000" algn="tl">
                  <a:srgbClr val="000000"/>
                </a:outerShdw>
              </a:effectLst>
              <a:ea typeface="宋体" charset="-122"/>
            </a:endParaRPr>
          </a:p>
        </p:txBody>
      </p:sp>
      <p:sp>
        <p:nvSpPr>
          <p:cNvPr id="61447" name="AutoShape 7"/>
          <p:cNvSpPr>
            <a:spLocks noChangeArrowheads="1"/>
          </p:cNvSpPr>
          <p:nvPr/>
        </p:nvSpPr>
        <p:spPr bwMode="auto">
          <a:xfrm>
            <a:off x="720080" y="4763244"/>
            <a:ext cx="7668344" cy="753988"/>
          </a:xfrm>
          <a:prstGeom prst="roundRect">
            <a:avLst>
              <a:gd name="adj" fmla="val 16667"/>
            </a:avLst>
          </a:prstGeom>
          <a:gradFill rotWithShape="1">
            <a:gsLst>
              <a:gs pos="0">
                <a:srgbClr val="99CC00">
                  <a:gamma/>
                  <a:shade val="46275"/>
                  <a:invGamma/>
                </a:srgbClr>
              </a:gs>
              <a:gs pos="50000">
                <a:srgbClr val="99CC00"/>
              </a:gs>
              <a:gs pos="100000">
                <a:srgbClr val="99CC00">
                  <a:gamma/>
                  <a:shade val="46275"/>
                  <a:invGamma/>
                </a:srgbClr>
              </a:gs>
            </a:gsLst>
            <a:lin ang="5400000" scaled="1"/>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altLang="zh-CN" sz="3200" b="1" dirty="0">
                <a:solidFill>
                  <a:srgbClr val="FFFFFF"/>
                </a:solidFill>
                <a:effectLst>
                  <a:outerShdw blurRad="38100" dist="38100" dir="2700000" algn="tl">
                    <a:srgbClr val="000000"/>
                  </a:outerShdw>
                </a:effectLst>
                <a:ea typeface="宋体" charset="-122"/>
              </a:rPr>
              <a:t>5. </a:t>
            </a:r>
            <a:r>
              <a:rPr lang="zh-CN" altLang="en-US" sz="3200" b="1" dirty="0" smtClean="0">
                <a:solidFill>
                  <a:srgbClr val="FFFFFF"/>
                </a:solidFill>
                <a:effectLst>
                  <a:outerShdw blurRad="38100" dist="38100" dir="2700000" algn="tl">
                    <a:srgbClr val="000000"/>
                  </a:outerShdw>
                </a:effectLst>
                <a:ea typeface="宋体" charset="-122"/>
              </a:rPr>
              <a:t>总结 </a:t>
            </a:r>
            <a:endParaRPr lang="en-US" altLang="zh-CN" sz="3200" b="1" dirty="0">
              <a:solidFill>
                <a:srgbClr val="FFFFFF"/>
              </a:solidFill>
              <a:effectLst>
                <a:outerShdw blurRad="38100" dist="38100" dir="2700000" algn="tl">
                  <a:srgbClr val="000000"/>
                </a:outerShdw>
              </a:effectLst>
              <a:ea typeface="宋体" charset="-122"/>
            </a:endParaRPr>
          </a:p>
        </p:txBody>
      </p:sp>
      <p:sp>
        <p:nvSpPr>
          <p:cNvPr id="2" name="矩形 1"/>
          <p:cNvSpPr/>
          <p:nvPr/>
        </p:nvSpPr>
        <p:spPr>
          <a:xfrm>
            <a:off x="395536" y="3068960"/>
            <a:ext cx="8208912"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078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3"/>
          <p:cNvSpPr txBox="1">
            <a:spLocks noChangeArrowheads="1"/>
          </p:cNvSpPr>
          <p:nvPr/>
        </p:nvSpPr>
        <p:spPr bwMode="auto">
          <a:xfrm>
            <a:off x="468313" y="1268413"/>
            <a:ext cx="8229600" cy="288066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spcBef>
                <a:spcPct val="50000"/>
              </a:spcBef>
            </a:pPr>
            <a:r>
              <a:rPr lang="zh-CN" altLang="en-US" dirty="0" smtClean="0"/>
              <a:t>计算机的指令包含操作码和操作数，操作码指明指令的操作性质，操作数指明操作的对象。</a:t>
            </a:r>
          </a:p>
          <a:p>
            <a:pPr>
              <a:spcBef>
                <a:spcPct val="50000"/>
              </a:spcBef>
              <a:buFont typeface="Monotype Sorts" pitchFamily="2" charset="2"/>
              <a:buNone/>
            </a:pPr>
            <a:r>
              <a:rPr lang="zh-CN" altLang="en-US" dirty="0" smtClean="0"/>
              <a:t>例：           </a:t>
            </a:r>
            <a:r>
              <a:rPr lang="en-US" altLang="zh-CN" dirty="0" smtClean="0"/>
              <a:t>MOV      AX</a:t>
            </a:r>
            <a:r>
              <a:rPr lang="zh-CN" altLang="en-US" dirty="0" smtClean="0"/>
              <a:t>，</a:t>
            </a:r>
            <a:r>
              <a:rPr lang="en-US" altLang="zh-CN" dirty="0" smtClean="0"/>
              <a:t>BX</a:t>
            </a:r>
          </a:p>
          <a:p>
            <a:pPr>
              <a:spcBef>
                <a:spcPct val="50000"/>
              </a:spcBef>
              <a:buFont typeface="Monotype Sorts" pitchFamily="2" charset="2"/>
              <a:buNone/>
            </a:pPr>
            <a:endParaRPr lang="en-US" altLang="zh-CN" dirty="0" smtClean="0"/>
          </a:p>
          <a:p>
            <a:pPr>
              <a:spcBef>
                <a:spcPct val="50000"/>
              </a:spcBef>
              <a:buFont typeface="Monotype Sorts" pitchFamily="2" charset="2"/>
              <a:buNone/>
            </a:pPr>
            <a:r>
              <a:rPr lang="en-US" altLang="zh-CN" dirty="0" smtClean="0"/>
              <a:t>                  </a:t>
            </a:r>
            <a:r>
              <a:rPr lang="zh-CN" altLang="en-US" dirty="0" smtClean="0"/>
              <a:t>操作码      操作数</a:t>
            </a:r>
          </a:p>
          <a:p>
            <a:pPr>
              <a:spcBef>
                <a:spcPct val="50000"/>
              </a:spcBef>
            </a:pPr>
            <a:endParaRPr lang="en-US" altLang="zh-CN" dirty="0" smtClean="0">
              <a:solidFill>
                <a:srgbClr val="FF0000"/>
              </a:solidFill>
            </a:endParaRPr>
          </a:p>
        </p:txBody>
      </p:sp>
      <p:sp>
        <p:nvSpPr>
          <p:cNvPr id="4" name="Line 4"/>
          <p:cNvSpPr>
            <a:spLocks noChangeShapeType="1"/>
          </p:cNvSpPr>
          <p:nvPr/>
        </p:nvSpPr>
        <p:spPr bwMode="auto">
          <a:xfrm flipV="1">
            <a:off x="3131840" y="2852936"/>
            <a:ext cx="0" cy="72008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5" name="Line 5"/>
          <p:cNvSpPr>
            <a:spLocks noChangeShapeType="1"/>
          </p:cNvSpPr>
          <p:nvPr/>
        </p:nvSpPr>
        <p:spPr bwMode="auto">
          <a:xfrm flipH="1" flipV="1">
            <a:off x="4583112" y="2852936"/>
            <a:ext cx="276920" cy="72008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6" name="Line 6"/>
          <p:cNvSpPr>
            <a:spLocks noChangeShapeType="1"/>
          </p:cNvSpPr>
          <p:nvPr/>
        </p:nvSpPr>
        <p:spPr bwMode="auto">
          <a:xfrm flipV="1">
            <a:off x="5148065" y="2852936"/>
            <a:ext cx="288032" cy="72008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8" name="矩形 7"/>
          <p:cNvSpPr/>
          <p:nvPr/>
        </p:nvSpPr>
        <p:spPr>
          <a:xfrm>
            <a:off x="683568" y="4293096"/>
            <a:ext cx="7416824" cy="2062103"/>
          </a:xfrm>
          <a:prstGeom prst="rect">
            <a:avLst/>
          </a:prstGeom>
        </p:spPr>
        <p:txBody>
          <a:bodyPr wrap="square">
            <a:spAutoFit/>
          </a:bodyPr>
          <a:lstStyle/>
          <a:p>
            <a:r>
              <a:rPr lang="zh-CN" altLang="en-US" sz="2400" b="1" dirty="0"/>
              <a:t>由于编程上的需要，指令中通常并不直接给出操作数，而是给出存放操作数的地址；有时操作数的存放地址也不直接给出，而是给出计算操作数地址的方法。我们称这种指令中如何提供操作数或操作数地址的方式为</a:t>
            </a:r>
            <a:r>
              <a:rPr lang="zh-CN" altLang="en-US" sz="3200" b="1" dirty="0">
                <a:solidFill>
                  <a:srgbClr val="FF0000"/>
                </a:solidFill>
                <a:latin typeface="华文琥珀" panose="02010800040101010101" pitchFamily="2" charset="-122"/>
                <a:ea typeface="华文琥珀" panose="02010800040101010101" pitchFamily="2" charset="-122"/>
              </a:rPr>
              <a:t>寻址方式</a:t>
            </a:r>
            <a:endParaRPr lang="en-US" sz="3200" b="1" dirty="0">
              <a:solidFill>
                <a:srgbClr val="FF0000"/>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3572768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汇编语言</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基本</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概念</a:t>
            </a:r>
            <a:endParaRPr lang="zh-CN" altLang="en-US" dirty="0"/>
          </a:p>
        </p:txBody>
      </p:sp>
      <p:sp>
        <p:nvSpPr>
          <p:cNvPr id="3" name="内容占位符 2"/>
          <p:cNvSpPr txBox="1">
            <a:spLocks/>
          </p:cNvSpPr>
          <p:nvPr/>
        </p:nvSpPr>
        <p:spPr>
          <a:xfrm>
            <a:off x="857250" y="1447800"/>
            <a:ext cx="7372350" cy="4953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buClr>
                <a:srgbClr val="CA3B1E"/>
              </a:buClr>
            </a:pPr>
            <a:r>
              <a:rPr lang="zh-CN" altLang="en-US" smtClean="0">
                <a:solidFill>
                  <a:srgbClr val="000000"/>
                </a:solidFill>
              </a:rPr>
              <a:t>汇编语言与机器语言属于低级语言，它们与高级语言有较大的区别，</a:t>
            </a:r>
            <a:r>
              <a:rPr lang="zh-CN" altLang="en-US" smtClean="0">
                <a:solidFill>
                  <a:srgbClr val="000000">
                    <a:lumMod val="60000"/>
                    <a:lumOff val="40000"/>
                  </a:srgbClr>
                </a:solidFill>
              </a:rPr>
              <a:t>汇编语言中的语句与机器的型号密切相关 。</a:t>
            </a:r>
            <a:endParaRPr lang="en-US" altLang="zh-CN" smtClean="0">
              <a:solidFill>
                <a:srgbClr val="000000">
                  <a:lumMod val="60000"/>
                  <a:lumOff val="40000"/>
                </a:srgbClr>
              </a:solidFill>
            </a:endParaRPr>
          </a:p>
          <a:p>
            <a:pPr>
              <a:buClr>
                <a:srgbClr val="CA3B1E"/>
              </a:buClr>
            </a:pPr>
            <a:r>
              <a:rPr lang="zh-CN" altLang="en-US" smtClean="0">
                <a:solidFill>
                  <a:srgbClr val="000000"/>
                </a:solidFill>
              </a:rPr>
              <a:t>在高级语言中，完成某个加法功能，我们可采用语句 </a:t>
            </a:r>
            <a:r>
              <a:rPr lang="en-US" altLang="zh-CN" smtClean="0">
                <a:solidFill>
                  <a:srgbClr val="000000"/>
                </a:solidFill>
              </a:rPr>
              <a:t>X=A+B </a:t>
            </a:r>
            <a:r>
              <a:rPr lang="zh-CN" altLang="en-US" smtClean="0">
                <a:solidFill>
                  <a:srgbClr val="000000"/>
                </a:solidFill>
              </a:rPr>
              <a:t>，只要给变量</a:t>
            </a:r>
            <a:r>
              <a:rPr lang="en-US" altLang="zh-CN" smtClean="0">
                <a:solidFill>
                  <a:srgbClr val="000000"/>
                </a:solidFill>
              </a:rPr>
              <a:t>A</a:t>
            </a:r>
            <a:r>
              <a:rPr lang="zh-CN" altLang="en-US" smtClean="0">
                <a:solidFill>
                  <a:srgbClr val="000000"/>
                </a:solidFill>
              </a:rPr>
              <a:t>和</a:t>
            </a:r>
            <a:r>
              <a:rPr lang="en-US" altLang="zh-CN" smtClean="0">
                <a:solidFill>
                  <a:srgbClr val="000000"/>
                </a:solidFill>
              </a:rPr>
              <a:t>B</a:t>
            </a:r>
            <a:r>
              <a:rPr lang="zh-CN" altLang="en-US" smtClean="0">
                <a:solidFill>
                  <a:srgbClr val="000000"/>
                </a:solidFill>
              </a:rPr>
              <a:t>赋一确定值，此加法就可以实现了。在汇编语言中则不同，</a:t>
            </a:r>
            <a:r>
              <a:rPr lang="zh-CN" altLang="en-US" smtClean="0">
                <a:solidFill>
                  <a:srgbClr val="FF0000"/>
                </a:solidFill>
              </a:rPr>
              <a:t>程序必须指出</a:t>
            </a:r>
            <a:r>
              <a:rPr lang="en-US" altLang="zh-CN" smtClean="0">
                <a:solidFill>
                  <a:srgbClr val="FF0000"/>
                </a:solidFill>
              </a:rPr>
              <a:t>A</a:t>
            </a:r>
            <a:r>
              <a:rPr lang="zh-CN" altLang="en-US" smtClean="0">
                <a:solidFill>
                  <a:srgbClr val="FF0000"/>
                </a:solidFill>
              </a:rPr>
              <a:t>、</a:t>
            </a:r>
            <a:r>
              <a:rPr lang="en-US" altLang="zh-CN" smtClean="0">
                <a:solidFill>
                  <a:srgbClr val="FF0000"/>
                </a:solidFill>
              </a:rPr>
              <a:t>B</a:t>
            </a:r>
            <a:r>
              <a:rPr lang="zh-CN" altLang="en-US" smtClean="0">
                <a:solidFill>
                  <a:srgbClr val="FF0000"/>
                </a:solidFill>
              </a:rPr>
              <a:t>存放在何处，相加后的结果又存放在何处</a:t>
            </a:r>
            <a:r>
              <a:rPr lang="zh-CN" altLang="en-US" smtClean="0">
                <a:solidFill>
                  <a:srgbClr val="000000"/>
                </a:solidFill>
              </a:rPr>
              <a:t>。</a:t>
            </a:r>
            <a:endParaRPr lang="en-US" altLang="zh-CN" smtClean="0">
              <a:solidFill>
                <a:srgbClr val="000000"/>
              </a:solidFill>
            </a:endParaRPr>
          </a:p>
          <a:p>
            <a:pPr>
              <a:buClr>
                <a:srgbClr val="CA3B1E"/>
              </a:buClr>
            </a:pPr>
            <a:r>
              <a:rPr lang="zh-CN" altLang="en-US" smtClean="0">
                <a:solidFill>
                  <a:srgbClr val="000000"/>
                </a:solidFill>
              </a:rPr>
              <a:t>高级语言告诉机器做什么，汇编语言告诉机器怎么做！</a:t>
            </a:r>
            <a:endParaRPr lang="zh-CN" altLang="en-US" dirty="0">
              <a:solidFill>
                <a:srgbClr val="1D528D"/>
              </a:solidFill>
            </a:endParaRPr>
          </a:p>
        </p:txBody>
      </p:sp>
      <p:sp>
        <p:nvSpPr>
          <p:cNvPr id="4" name="TextBox 3"/>
          <p:cNvSpPr txBox="1"/>
          <p:nvPr/>
        </p:nvSpPr>
        <p:spPr>
          <a:xfrm>
            <a:off x="1403648" y="2276872"/>
            <a:ext cx="6552728" cy="2308324"/>
          </a:xfrm>
          <a:prstGeom prst="rect">
            <a:avLst/>
          </a:prstGeom>
          <a:solidFill>
            <a:schemeClr val="accent6">
              <a:lumMod val="20000"/>
              <a:lumOff val="80000"/>
            </a:schemeClr>
          </a:solidFill>
        </p:spPr>
        <p:txBody>
          <a:bodyPr wrap="square" rtlCol="0">
            <a:spAutoFit/>
          </a:bodyPr>
          <a:lstStyle/>
          <a:p>
            <a:pPr algn="just" fontAlgn="base">
              <a:spcBef>
                <a:spcPct val="0"/>
              </a:spcBef>
              <a:spcAft>
                <a:spcPct val="0"/>
              </a:spcAft>
            </a:pPr>
            <a:r>
              <a:rPr lang="zh-CN" altLang="en-US" sz="3600" dirty="0" smtClean="0">
                <a:solidFill>
                  <a:srgbClr val="009999">
                    <a:lumMod val="50000"/>
                  </a:srgbClr>
                </a:solidFill>
                <a:latin typeface="华文行楷" pitchFamily="2" charset="-122"/>
                <a:ea typeface="华文行楷" pitchFamily="2" charset="-122"/>
              </a:rPr>
              <a:t>对使用者来说，学习接近机器语言的汇编 ，需要掌握和熟知的方面更多，但更能把握整个程序的全部进程</a:t>
            </a:r>
            <a:endParaRPr lang="zh-CN" altLang="en-US" sz="3600" dirty="0">
              <a:solidFill>
                <a:srgbClr val="009999">
                  <a:lumMod val="50000"/>
                </a:srgbClr>
              </a:solidFill>
              <a:latin typeface="华文行楷" pitchFamily="2" charset="-122"/>
              <a:ea typeface="华文行楷" pitchFamily="2" charset="-122"/>
            </a:endParaRPr>
          </a:p>
        </p:txBody>
      </p:sp>
    </p:spTree>
    <p:extLst>
      <p:ext uri="{BB962C8B-B14F-4D97-AF65-F5344CB8AC3E}">
        <p14:creationId xmlns:p14="http://schemas.microsoft.com/office/powerpoint/2010/main" val="4165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en-US" dirty="0"/>
          </a:p>
        </p:txBody>
      </p:sp>
      <p:sp>
        <p:nvSpPr>
          <p:cNvPr id="3" name="矩形 2"/>
          <p:cNvSpPr/>
          <p:nvPr/>
        </p:nvSpPr>
        <p:spPr>
          <a:xfrm>
            <a:off x="468313" y="1772816"/>
            <a:ext cx="8229600" cy="3096344"/>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200000"/>
              </a:lnSpc>
            </a:pPr>
            <a:r>
              <a:rPr lang="en-US" altLang="zh-CN" sz="2400" b="1" dirty="0">
                <a:solidFill>
                  <a:srgbClr val="000000"/>
                </a:solidFill>
              </a:rPr>
              <a:t>8086CPU</a:t>
            </a:r>
            <a:r>
              <a:rPr lang="zh-CN" altLang="en-US" sz="2400" b="1" dirty="0">
                <a:solidFill>
                  <a:srgbClr val="000000"/>
                </a:solidFill>
              </a:rPr>
              <a:t>指令系统的寻址方式分为两类：</a:t>
            </a:r>
          </a:p>
          <a:p>
            <a:pPr eaLnBrk="1" hangingPunct="1">
              <a:lnSpc>
                <a:spcPct val="200000"/>
              </a:lnSpc>
              <a:buFontTx/>
              <a:buAutoNum type="arabicPeriod"/>
            </a:pPr>
            <a:r>
              <a:rPr lang="zh-CN" altLang="en-US" sz="2400" b="1" dirty="0">
                <a:solidFill>
                  <a:srgbClr val="FF0101"/>
                </a:solidFill>
              </a:rPr>
              <a:t>数据的寻址方式</a:t>
            </a:r>
            <a:r>
              <a:rPr lang="zh-CN" altLang="en-US" sz="2400" b="1" dirty="0">
                <a:solidFill>
                  <a:srgbClr val="000000"/>
                </a:solidFill>
              </a:rPr>
              <a:t>：寻找指令操作所需数据的方法；</a:t>
            </a:r>
          </a:p>
          <a:p>
            <a:pPr eaLnBrk="1" hangingPunct="1">
              <a:lnSpc>
                <a:spcPct val="200000"/>
              </a:lnSpc>
              <a:buFontTx/>
              <a:buAutoNum type="arabicPeriod"/>
            </a:pPr>
            <a:r>
              <a:rPr lang="zh-CN" altLang="en-US" sz="2400" b="1" dirty="0">
                <a:solidFill>
                  <a:srgbClr val="FF0101"/>
                </a:solidFill>
              </a:rPr>
              <a:t>转移地址的寻址方式</a:t>
            </a:r>
            <a:r>
              <a:rPr lang="zh-CN" altLang="en-US" sz="2400" b="1" dirty="0">
                <a:solidFill>
                  <a:srgbClr val="000000"/>
                </a:solidFill>
              </a:rPr>
              <a:t>：寻找转移指令所需的程序地址。</a:t>
            </a:r>
          </a:p>
        </p:txBody>
      </p:sp>
      <p:sp>
        <p:nvSpPr>
          <p:cNvPr id="4" name="矩形 3"/>
          <p:cNvSpPr/>
          <p:nvPr/>
        </p:nvSpPr>
        <p:spPr>
          <a:xfrm>
            <a:off x="483484" y="5024191"/>
            <a:ext cx="8229600" cy="523220"/>
          </a:xfrm>
          <a:prstGeom prst="rect">
            <a:avLst/>
          </a:prstGeom>
        </p:spPr>
        <p:txBody>
          <a:bodyPr wrap="square">
            <a:spAutoFit/>
          </a:bodyPr>
          <a:lstStyle/>
          <a:p>
            <a:pPr>
              <a:spcBef>
                <a:spcPct val="50000"/>
              </a:spcBef>
            </a:pPr>
            <a:r>
              <a:rPr lang="zh-CN" altLang="en-US" sz="2800" b="1" dirty="0">
                <a:solidFill>
                  <a:srgbClr val="FF0000"/>
                </a:solidFill>
              </a:rPr>
              <a:t>寻址方式就是指令中确定操作数的在哪里的方法</a:t>
            </a:r>
          </a:p>
        </p:txBody>
      </p:sp>
    </p:spTree>
    <p:extLst>
      <p:ext uri="{BB962C8B-B14F-4D97-AF65-F5344CB8AC3E}">
        <p14:creationId xmlns:p14="http://schemas.microsoft.com/office/powerpoint/2010/main" val="62778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
          <p:cNvSpPr>
            <a:spLocks noChangeArrowheads="1"/>
          </p:cNvSpPr>
          <p:nvPr/>
        </p:nvSpPr>
        <p:spPr bwMode="auto">
          <a:xfrm>
            <a:off x="684213" y="1988840"/>
            <a:ext cx="80772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dirty="0"/>
              <a:t>数据的寻址方式（共</a:t>
            </a:r>
            <a:r>
              <a:rPr lang="en-US" altLang="zh-CN" sz="2400" b="1" dirty="0"/>
              <a:t>8</a:t>
            </a:r>
            <a:r>
              <a:rPr lang="zh-CN" altLang="en-US" sz="2400" b="1" dirty="0"/>
              <a:t>种）：</a:t>
            </a:r>
          </a:p>
          <a:p>
            <a:pPr>
              <a:spcBef>
                <a:spcPct val="50000"/>
              </a:spcBef>
              <a:buClr>
                <a:srgbClr val="FF0101"/>
              </a:buClr>
              <a:buFont typeface="Wingdings" pitchFamily="2" charset="2"/>
              <a:buChar char="l"/>
            </a:pPr>
            <a:r>
              <a:rPr lang="zh-CN" altLang="en-US" sz="2400" b="1" dirty="0" smtClean="0"/>
              <a:t>立即数寻址</a:t>
            </a:r>
            <a:r>
              <a:rPr lang="en-US" altLang="zh-CN" sz="2400" b="1" dirty="0"/>
              <a:t>(Immediate Addressing )</a:t>
            </a:r>
          </a:p>
          <a:p>
            <a:pPr>
              <a:spcBef>
                <a:spcPct val="50000"/>
              </a:spcBef>
              <a:buClr>
                <a:srgbClr val="FF0101"/>
              </a:buClr>
              <a:buFont typeface="Wingdings" pitchFamily="2" charset="2"/>
              <a:buChar char="l"/>
            </a:pPr>
            <a:r>
              <a:rPr lang="zh-CN" altLang="en-US" sz="2400" b="1" dirty="0"/>
              <a:t>寄存器寻址</a:t>
            </a:r>
            <a:r>
              <a:rPr lang="en-US" altLang="zh-CN" sz="2400" b="1" dirty="0"/>
              <a:t>(Register Addressing )</a:t>
            </a:r>
          </a:p>
          <a:p>
            <a:pPr>
              <a:spcBef>
                <a:spcPct val="50000"/>
              </a:spcBef>
              <a:buClr>
                <a:srgbClr val="FF0101"/>
              </a:buClr>
              <a:buFont typeface="Wingdings" pitchFamily="2" charset="2"/>
              <a:buChar char="l"/>
            </a:pPr>
            <a:r>
              <a:rPr lang="zh-CN" altLang="en-US" sz="2400" b="1" dirty="0"/>
              <a:t>存储器寻址</a:t>
            </a:r>
            <a:r>
              <a:rPr lang="en-US" altLang="zh-CN" sz="2400" b="1" dirty="0"/>
              <a:t>(</a:t>
            </a:r>
            <a:r>
              <a:rPr lang="en-US" altLang="zh-CN" sz="3200" b="1" dirty="0"/>
              <a:t>Memory Addressing</a:t>
            </a:r>
            <a:r>
              <a:rPr lang="en-US" altLang="zh-CN" sz="2400" b="1" dirty="0"/>
              <a:t> )</a:t>
            </a:r>
            <a:r>
              <a:rPr lang="zh-CN" altLang="en-US" sz="2400" b="1" dirty="0"/>
              <a:t>（</a:t>
            </a:r>
            <a:r>
              <a:rPr lang="en-US" altLang="zh-CN" sz="2400" b="1" dirty="0"/>
              <a:t>5</a:t>
            </a:r>
            <a:r>
              <a:rPr lang="zh-CN" altLang="en-US" sz="2400" b="1" dirty="0"/>
              <a:t>种）</a:t>
            </a:r>
            <a:r>
              <a:rPr lang="zh-CN" altLang="en-US" sz="2400" b="1" dirty="0" smtClean="0"/>
              <a:t>：</a:t>
            </a:r>
            <a:endParaRPr lang="en-US" altLang="zh-CN" sz="2400" b="1" dirty="0" smtClean="0"/>
          </a:p>
          <a:p>
            <a:pPr lvl="1">
              <a:spcBef>
                <a:spcPct val="50000"/>
              </a:spcBef>
              <a:buClr>
                <a:srgbClr val="FF0101"/>
              </a:buClr>
              <a:buFont typeface="Wingdings" pitchFamily="2" charset="2"/>
              <a:buChar char="l"/>
            </a:pPr>
            <a:r>
              <a:rPr lang="zh-CN" altLang="en-US" sz="2000" b="1" dirty="0" smtClean="0">
                <a:solidFill>
                  <a:schemeClr val="accent6">
                    <a:lumMod val="75000"/>
                  </a:schemeClr>
                </a:solidFill>
              </a:rPr>
              <a:t>直接寻址、</a:t>
            </a:r>
            <a:r>
              <a:rPr lang="zh-CN" altLang="en-US" sz="2000" b="1" dirty="0" smtClean="0">
                <a:solidFill>
                  <a:srgbClr val="1327E7"/>
                </a:solidFill>
              </a:rPr>
              <a:t>寄存器</a:t>
            </a:r>
            <a:r>
              <a:rPr lang="zh-CN" altLang="en-US" sz="2000" b="1" dirty="0">
                <a:solidFill>
                  <a:srgbClr val="1327E7"/>
                </a:solidFill>
              </a:rPr>
              <a:t>间接寻址</a:t>
            </a:r>
            <a:r>
              <a:rPr lang="zh-CN" altLang="en-US" sz="2000" b="1" dirty="0" smtClean="0">
                <a:solidFill>
                  <a:schemeClr val="accent6">
                    <a:lumMod val="75000"/>
                  </a:schemeClr>
                </a:solidFill>
              </a:rPr>
              <a:t>、寄存器</a:t>
            </a:r>
            <a:r>
              <a:rPr lang="zh-CN" altLang="en-US" sz="2000" b="1" dirty="0">
                <a:solidFill>
                  <a:schemeClr val="accent6">
                    <a:lumMod val="75000"/>
                  </a:schemeClr>
                </a:solidFill>
              </a:rPr>
              <a:t>相对寻址</a:t>
            </a:r>
            <a:r>
              <a:rPr lang="zh-CN" altLang="en-US" sz="2000" b="1" dirty="0" smtClean="0">
                <a:solidFill>
                  <a:schemeClr val="accent6">
                    <a:lumMod val="75000"/>
                  </a:schemeClr>
                </a:solidFill>
              </a:rPr>
              <a:t>、</a:t>
            </a:r>
            <a:endParaRPr lang="en-US" altLang="zh-CN" sz="2000" b="1" dirty="0" smtClean="0">
              <a:solidFill>
                <a:schemeClr val="accent6">
                  <a:lumMod val="75000"/>
                </a:schemeClr>
              </a:solidFill>
            </a:endParaRPr>
          </a:p>
          <a:p>
            <a:pPr lvl="1">
              <a:spcBef>
                <a:spcPct val="50000"/>
              </a:spcBef>
              <a:buClr>
                <a:srgbClr val="FF0101"/>
              </a:buClr>
              <a:buFont typeface="Wingdings" pitchFamily="2" charset="2"/>
              <a:buChar char="l"/>
            </a:pPr>
            <a:r>
              <a:rPr lang="zh-CN" altLang="en-US" sz="2000" b="1" dirty="0" smtClean="0">
                <a:solidFill>
                  <a:schemeClr val="accent6">
                    <a:lumMod val="75000"/>
                  </a:schemeClr>
                </a:solidFill>
              </a:rPr>
              <a:t>基址</a:t>
            </a:r>
            <a:r>
              <a:rPr lang="zh-CN" altLang="en-US" sz="2000" b="1" dirty="0">
                <a:solidFill>
                  <a:schemeClr val="accent6">
                    <a:lumMod val="75000"/>
                  </a:schemeClr>
                </a:solidFill>
              </a:rPr>
              <a:t>变址</a:t>
            </a:r>
            <a:r>
              <a:rPr lang="zh-CN" altLang="en-US" sz="2000" b="1" dirty="0" smtClean="0">
                <a:solidFill>
                  <a:schemeClr val="accent6">
                    <a:lumMod val="75000"/>
                  </a:schemeClr>
                </a:solidFill>
              </a:rPr>
              <a:t>寻址、</a:t>
            </a:r>
            <a:r>
              <a:rPr lang="zh-CN" altLang="en-US" sz="2000" b="1" dirty="0" smtClean="0">
                <a:solidFill>
                  <a:srgbClr val="1327E7"/>
                </a:solidFill>
              </a:rPr>
              <a:t>基址</a:t>
            </a:r>
            <a:r>
              <a:rPr lang="zh-CN" altLang="en-US" sz="2000" b="1" dirty="0">
                <a:solidFill>
                  <a:srgbClr val="1327E7"/>
                </a:solidFill>
              </a:rPr>
              <a:t>变址且相对寻址</a:t>
            </a:r>
          </a:p>
          <a:p>
            <a:pPr>
              <a:spcBef>
                <a:spcPct val="50000"/>
              </a:spcBef>
              <a:buClr>
                <a:srgbClr val="FF0101"/>
              </a:buClr>
              <a:buFont typeface="Wingdings" pitchFamily="2" charset="2"/>
              <a:buChar char="l"/>
            </a:pPr>
            <a:r>
              <a:rPr lang="zh-CN" altLang="en-US" sz="2400" b="1" dirty="0"/>
              <a:t>隐含寻址</a:t>
            </a:r>
            <a:r>
              <a:rPr lang="en-US" altLang="zh-CN" sz="2400" b="1" dirty="0"/>
              <a:t>(Hidden Addressing )</a:t>
            </a:r>
          </a:p>
        </p:txBody>
      </p:sp>
      <p:sp>
        <p:nvSpPr>
          <p:cNvPr id="4" name="Rectangle 3"/>
          <p:cNvSpPr>
            <a:spLocks noChangeArrowheads="1"/>
          </p:cNvSpPr>
          <p:nvPr/>
        </p:nvSpPr>
        <p:spPr bwMode="auto">
          <a:xfrm>
            <a:off x="827088" y="1292134"/>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000000"/>
                </a:solidFill>
              </a:rPr>
              <a:t>数据的寻址方式就是告诉</a:t>
            </a:r>
            <a:r>
              <a:rPr lang="en-US" altLang="zh-CN" sz="2800" b="1" dirty="0">
                <a:solidFill>
                  <a:srgbClr val="000000"/>
                </a:solidFill>
              </a:rPr>
              <a:t>CPU</a:t>
            </a:r>
            <a:r>
              <a:rPr lang="zh-CN" altLang="en-US" sz="2800" b="1" dirty="0">
                <a:solidFill>
                  <a:srgbClr val="000000"/>
                </a:solidFill>
              </a:rPr>
              <a:t>存</a:t>
            </a:r>
            <a:r>
              <a:rPr lang="en-US" altLang="zh-CN" sz="2800" b="1" dirty="0">
                <a:solidFill>
                  <a:srgbClr val="000000"/>
                </a:solidFill>
              </a:rPr>
              <a:t>/</a:t>
            </a:r>
            <a:r>
              <a:rPr lang="zh-CN" altLang="en-US" sz="2800" b="1" dirty="0">
                <a:solidFill>
                  <a:srgbClr val="000000"/>
                </a:solidFill>
              </a:rPr>
              <a:t>取数据的地方。</a:t>
            </a:r>
          </a:p>
        </p:txBody>
      </p:sp>
    </p:spTree>
    <p:extLst>
      <p:ext uri="{BB962C8B-B14F-4D97-AF65-F5344CB8AC3E}">
        <p14:creationId xmlns:p14="http://schemas.microsoft.com/office/powerpoint/2010/main" val="27810077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一、立即数寻址</a:t>
            </a:r>
            <a:endParaRPr lang="zh-CN" altLang="en-US" sz="4000" dirty="0">
              <a:solidFill>
                <a:srgbClr val="C00000"/>
              </a:solidFill>
              <a:latin typeface="隶书" pitchFamily="49" charset="-122"/>
              <a:ea typeface="隶书" pitchFamily="49" charset="-122"/>
            </a:endParaRPr>
          </a:p>
        </p:txBody>
      </p:sp>
      <p:sp>
        <p:nvSpPr>
          <p:cNvPr id="5" name="Rectangle 3"/>
          <p:cNvSpPr txBox="1">
            <a:spLocks noChangeArrowheads="1"/>
          </p:cNvSpPr>
          <p:nvPr/>
        </p:nvSpPr>
        <p:spPr>
          <a:xfrm>
            <a:off x="755576" y="1844824"/>
            <a:ext cx="7772400" cy="1905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pPr>
              <a:lnSpc>
                <a:spcPct val="120000"/>
              </a:lnSpc>
            </a:pPr>
            <a:r>
              <a:rPr lang="zh-CN" altLang="en-US" dirty="0" smtClean="0"/>
              <a:t>指令中的源操作数是立即数，即源操作数是参加操作的数据本身</a:t>
            </a:r>
          </a:p>
          <a:p>
            <a:pPr>
              <a:lnSpc>
                <a:spcPct val="120000"/>
              </a:lnSpc>
            </a:pPr>
            <a:r>
              <a:rPr lang="zh-CN" altLang="en-US" dirty="0" smtClean="0"/>
              <a:t>例：</a:t>
            </a:r>
            <a:r>
              <a:rPr lang="en-US" altLang="zh-CN" dirty="0" smtClean="0"/>
              <a:t>MOV  AX，1200H</a:t>
            </a:r>
            <a:endParaRPr lang="en-US" altLang="zh-CN" dirty="0"/>
          </a:p>
        </p:txBody>
      </p:sp>
      <p:sp>
        <p:nvSpPr>
          <p:cNvPr id="6" name="Rectangle 6"/>
          <p:cNvSpPr>
            <a:spLocks noChangeArrowheads="1"/>
          </p:cNvSpPr>
          <p:nvPr/>
        </p:nvSpPr>
        <p:spPr bwMode="auto">
          <a:xfrm>
            <a:off x="5724451" y="3513286"/>
            <a:ext cx="1712912" cy="381000"/>
          </a:xfrm>
          <a:prstGeom prst="rect">
            <a:avLst/>
          </a:prstGeom>
          <a:solidFill>
            <a:srgbClr val="3399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5724451" y="3894286"/>
            <a:ext cx="1712912" cy="381000"/>
          </a:xfrm>
          <a:prstGeom prst="rect">
            <a:avLst/>
          </a:prstGeom>
          <a:solidFill>
            <a:srgbClr val="3399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Rectangle 8"/>
          <p:cNvSpPr>
            <a:spLocks noChangeArrowheads="1"/>
          </p:cNvSpPr>
          <p:nvPr/>
        </p:nvSpPr>
        <p:spPr bwMode="auto">
          <a:xfrm>
            <a:off x="5724451" y="4249886"/>
            <a:ext cx="1712912" cy="381000"/>
          </a:xfrm>
          <a:prstGeom prst="rect">
            <a:avLst/>
          </a:prstGeom>
          <a:solidFill>
            <a:srgbClr val="3399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Rectangle 9"/>
          <p:cNvSpPr>
            <a:spLocks noChangeArrowheads="1"/>
          </p:cNvSpPr>
          <p:nvPr/>
        </p:nvSpPr>
        <p:spPr bwMode="auto">
          <a:xfrm>
            <a:off x="5724451" y="5265886"/>
            <a:ext cx="1712912" cy="381000"/>
          </a:xfrm>
          <a:prstGeom prst="rect">
            <a:avLst/>
          </a:prstGeom>
          <a:solidFill>
            <a:srgbClr val="3399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Line 10"/>
          <p:cNvSpPr>
            <a:spLocks noChangeShapeType="1"/>
          </p:cNvSpPr>
          <p:nvPr/>
        </p:nvSpPr>
        <p:spPr bwMode="auto">
          <a:xfrm>
            <a:off x="5724451" y="2960836"/>
            <a:ext cx="0" cy="330676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11"/>
          <p:cNvSpPr>
            <a:spLocks noChangeShapeType="1"/>
          </p:cNvSpPr>
          <p:nvPr/>
        </p:nvSpPr>
        <p:spPr bwMode="auto">
          <a:xfrm>
            <a:off x="7435776" y="2979886"/>
            <a:ext cx="0" cy="330041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Freeform 12"/>
          <p:cNvSpPr>
            <a:spLocks/>
          </p:cNvSpPr>
          <p:nvPr/>
        </p:nvSpPr>
        <p:spPr bwMode="auto">
          <a:xfrm>
            <a:off x="5721276" y="2878286"/>
            <a:ext cx="1685925" cy="377825"/>
          </a:xfrm>
          <a:custGeom>
            <a:avLst/>
            <a:gdLst>
              <a:gd name="T0" fmla="*/ 0 w 1062"/>
              <a:gd name="T1" fmla="*/ 74 h 238"/>
              <a:gd name="T2" fmla="*/ 65 w 1062"/>
              <a:gd name="T3" fmla="*/ 18 h 238"/>
              <a:gd name="T4" fmla="*/ 120 w 1062"/>
              <a:gd name="T5" fmla="*/ 0 h 238"/>
              <a:gd name="T6" fmla="*/ 296 w 1062"/>
              <a:gd name="T7" fmla="*/ 28 h 238"/>
              <a:gd name="T8" fmla="*/ 545 w 1062"/>
              <a:gd name="T9" fmla="*/ 175 h 238"/>
              <a:gd name="T10" fmla="*/ 637 w 1062"/>
              <a:gd name="T11" fmla="*/ 231 h 238"/>
              <a:gd name="T12" fmla="*/ 905 w 1062"/>
              <a:gd name="T13" fmla="*/ 222 h 238"/>
              <a:gd name="T14" fmla="*/ 951 w 1062"/>
              <a:gd name="T15" fmla="*/ 175 h 238"/>
              <a:gd name="T16" fmla="*/ 1062 w 1062"/>
              <a:gd name="T17" fmla="*/ 6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2" h="238">
                <a:moveTo>
                  <a:pt x="0" y="74"/>
                </a:moveTo>
                <a:cubicBezTo>
                  <a:pt x="11" y="63"/>
                  <a:pt x="54" y="24"/>
                  <a:pt x="65" y="18"/>
                </a:cubicBezTo>
                <a:cubicBezTo>
                  <a:pt x="82" y="9"/>
                  <a:pt x="120" y="0"/>
                  <a:pt x="120" y="0"/>
                </a:cubicBezTo>
                <a:cubicBezTo>
                  <a:pt x="178" y="14"/>
                  <a:pt x="236" y="21"/>
                  <a:pt x="296" y="28"/>
                </a:cubicBezTo>
                <a:cubicBezTo>
                  <a:pt x="389" y="64"/>
                  <a:pt x="459" y="133"/>
                  <a:pt x="545" y="175"/>
                </a:cubicBezTo>
                <a:cubicBezTo>
                  <a:pt x="572" y="202"/>
                  <a:pt x="606" y="209"/>
                  <a:pt x="637" y="231"/>
                </a:cubicBezTo>
                <a:cubicBezTo>
                  <a:pt x="726" y="228"/>
                  <a:pt x="817" y="238"/>
                  <a:pt x="905" y="222"/>
                </a:cubicBezTo>
                <a:cubicBezTo>
                  <a:pt x="927" y="218"/>
                  <a:pt x="935" y="190"/>
                  <a:pt x="951" y="175"/>
                </a:cubicBezTo>
                <a:cubicBezTo>
                  <a:pt x="989" y="139"/>
                  <a:pt x="1025" y="102"/>
                  <a:pt x="1062" y="65"/>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13"/>
          <p:cNvSpPr>
            <a:spLocks/>
          </p:cNvSpPr>
          <p:nvPr/>
        </p:nvSpPr>
        <p:spPr bwMode="auto">
          <a:xfrm>
            <a:off x="5703813" y="5935811"/>
            <a:ext cx="1731963" cy="444500"/>
          </a:xfrm>
          <a:custGeom>
            <a:avLst/>
            <a:gdLst>
              <a:gd name="T0" fmla="*/ 11 w 1091"/>
              <a:gd name="T1" fmla="*/ 222 h 280"/>
              <a:gd name="T2" fmla="*/ 48 w 1091"/>
              <a:gd name="T3" fmla="*/ 185 h 280"/>
              <a:gd name="T4" fmla="*/ 103 w 1091"/>
              <a:gd name="T5" fmla="*/ 148 h 280"/>
              <a:gd name="T6" fmla="*/ 205 w 1091"/>
              <a:gd name="T7" fmla="*/ 83 h 280"/>
              <a:gd name="T8" fmla="*/ 334 w 1091"/>
              <a:gd name="T9" fmla="*/ 0 h 280"/>
              <a:gd name="T10" fmla="*/ 436 w 1091"/>
              <a:gd name="T11" fmla="*/ 9 h 280"/>
              <a:gd name="T12" fmla="*/ 491 w 1091"/>
              <a:gd name="T13" fmla="*/ 65 h 280"/>
              <a:gd name="T14" fmla="*/ 583 w 1091"/>
              <a:gd name="T15" fmla="*/ 120 h 280"/>
              <a:gd name="T16" fmla="*/ 860 w 1091"/>
              <a:gd name="T17" fmla="*/ 259 h 280"/>
              <a:gd name="T18" fmla="*/ 1026 w 1091"/>
              <a:gd name="T19" fmla="*/ 259 h 280"/>
              <a:gd name="T20" fmla="*/ 1045 w 1091"/>
              <a:gd name="T21" fmla="*/ 240 h 280"/>
              <a:gd name="T22" fmla="*/ 1073 w 1091"/>
              <a:gd name="T23" fmla="*/ 222 h 280"/>
              <a:gd name="T24" fmla="*/ 1091 w 1091"/>
              <a:gd name="T25" fmla="*/ 20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1" h="280">
                <a:moveTo>
                  <a:pt x="11" y="222"/>
                </a:moveTo>
                <a:cubicBezTo>
                  <a:pt x="85" y="198"/>
                  <a:pt x="0" y="234"/>
                  <a:pt x="48" y="185"/>
                </a:cubicBezTo>
                <a:cubicBezTo>
                  <a:pt x="64" y="169"/>
                  <a:pt x="87" y="164"/>
                  <a:pt x="103" y="148"/>
                </a:cubicBezTo>
                <a:cubicBezTo>
                  <a:pt x="133" y="118"/>
                  <a:pt x="166" y="97"/>
                  <a:pt x="205" y="83"/>
                </a:cubicBezTo>
                <a:cubicBezTo>
                  <a:pt x="245" y="43"/>
                  <a:pt x="281" y="17"/>
                  <a:pt x="334" y="0"/>
                </a:cubicBezTo>
                <a:cubicBezTo>
                  <a:pt x="368" y="3"/>
                  <a:pt x="403" y="1"/>
                  <a:pt x="436" y="9"/>
                </a:cubicBezTo>
                <a:cubicBezTo>
                  <a:pt x="452" y="13"/>
                  <a:pt x="477" y="54"/>
                  <a:pt x="491" y="65"/>
                </a:cubicBezTo>
                <a:cubicBezTo>
                  <a:pt x="535" y="99"/>
                  <a:pt x="540" y="99"/>
                  <a:pt x="583" y="120"/>
                </a:cubicBezTo>
                <a:cubicBezTo>
                  <a:pt x="660" y="197"/>
                  <a:pt x="753" y="242"/>
                  <a:pt x="860" y="259"/>
                </a:cubicBezTo>
                <a:cubicBezTo>
                  <a:pt x="925" y="280"/>
                  <a:pt x="912" y="279"/>
                  <a:pt x="1026" y="259"/>
                </a:cubicBezTo>
                <a:cubicBezTo>
                  <a:pt x="1035" y="257"/>
                  <a:pt x="1038" y="246"/>
                  <a:pt x="1045" y="240"/>
                </a:cubicBezTo>
                <a:cubicBezTo>
                  <a:pt x="1054" y="233"/>
                  <a:pt x="1064" y="229"/>
                  <a:pt x="1073" y="222"/>
                </a:cubicBezTo>
                <a:cubicBezTo>
                  <a:pt x="1080" y="217"/>
                  <a:pt x="1091" y="203"/>
                  <a:pt x="1091" y="203"/>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Text Box 14"/>
          <p:cNvSpPr txBox="1">
            <a:spLocks noChangeArrowheads="1"/>
          </p:cNvSpPr>
          <p:nvPr/>
        </p:nvSpPr>
        <p:spPr bwMode="auto">
          <a:xfrm>
            <a:off x="6278488" y="4249886"/>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solidFill>
                  <a:srgbClr val="301010"/>
                </a:solidFill>
                <a:latin typeface="Times New Roman" pitchFamily="18" charset="0"/>
              </a:rPr>
              <a:t>12H</a:t>
            </a:r>
            <a:endParaRPr kumimoji="1" lang="en-US" altLang="zh-CN" sz="2400">
              <a:latin typeface="Times New Roman" pitchFamily="18" charset="0"/>
            </a:endParaRPr>
          </a:p>
        </p:txBody>
      </p:sp>
      <p:sp>
        <p:nvSpPr>
          <p:cNvPr id="15" name="Text Box 15"/>
          <p:cNvSpPr txBox="1">
            <a:spLocks noChangeArrowheads="1"/>
          </p:cNvSpPr>
          <p:nvPr/>
        </p:nvSpPr>
        <p:spPr bwMode="auto">
          <a:xfrm>
            <a:off x="6278488" y="3868886"/>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solidFill>
                  <a:srgbClr val="301010"/>
                </a:solidFill>
                <a:latin typeface="Times New Roman" pitchFamily="18" charset="0"/>
              </a:rPr>
              <a:t>00H</a:t>
            </a:r>
            <a:endParaRPr kumimoji="1" lang="en-US" altLang="zh-CN" sz="2400">
              <a:latin typeface="Times New Roman" pitchFamily="18" charset="0"/>
            </a:endParaRPr>
          </a:p>
        </p:txBody>
      </p:sp>
      <p:sp>
        <p:nvSpPr>
          <p:cNvPr id="16" name="Line 18"/>
          <p:cNvSpPr>
            <a:spLocks noChangeShapeType="1"/>
          </p:cNvSpPr>
          <p:nvPr/>
        </p:nvSpPr>
        <p:spPr bwMode="auto">
          <a:xfrm flipH="1">
            <a:off x="5059288" y="4478486"/>
            <a:ext cx="762000" cy="0"/>
          </a:xfrm>
          <a:prstGeom prst="line">
            <a:avLst/>
          </a:prstGeom>
          <a:noFill/>
          <a:ln w="12700" cap="sq">
            <a:solidFill>
              <a:schemeClr val="tx1"/>
            </a:solidFill>
            <a:round/>
            <a:headEnd type="oval"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9"/>
          <p:cNvSpPr>
            <a:spLocks noChangeShapeType="1"/>
          </p:cNvSpPr>
          <p:nvPr/>
        </p:nvSpPr>
        <p:spPr bwMode="auto">
          <a:xfrm>
            <a:off x="5059288" y="4478486"/>
            <a:ext cx="0" cy="1371600"/>
          </a:xfrm>
          <a:prstGeom prst="line">
            <a:avLst/>
          </a:prstGeom>
          <a:noFill/>
          <a:ln w="12700" cap="sq">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Rectangle 22"/>
          <p:cNvSpPr>
            <a:spLocks noChangeArrowheads="1"/>
          </p:cNvSpPr>
          <p:nvPr/>
        </p:nvSpPr>
        <p:spPr bwMode="auto">
          <a:xfrm>
            <a:off x="2316088" y="4859486"/>
            <a:ext cx="1371600" cy="457200"/>
          </a:xfrm>
          <a:prstGeom prst="rect">
            <a:avLst/>
          </a:prstGeom>
          <a:solidFill>
            <a:srgbClr val="339966"/>
          </a:solidFill>
          <a:ln w="12700" cap="sq">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3"/>
          <p:cNvSpPr>
            <a:spLocks noChangeShapeType="1"/>
          </p:cNvSpPr>
          <p:nvPr/>
        </p:nvSpPr>
        <p:spPr bwMode="auto">
          <a:xfrm>
            <a:off x="3001888" y="4859486"/>
            <a:ext cx="0" cy="457200"/>
          </a:xfrm>
          <a:prstGeom prst="line">
            <a:avLst/>
          </a:prstGeom>
          <a:noFill/>
          <a:ln w="12700" cap="sq">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4"/>
          <p:cNvSpPr>
            <a:spLocks noChangeShapeType="1"/>
          </p:cNvSpPr>
          <p:nvPr/>
        </p:nvSpPr>
        <p:spPr bwMode="auto">
          <a:xfrm flipH="1">
            <a:off x="3306688" y="4097486"/>
            <a:ext cx="2514600" cy="0"/>
          </a:xfrm>
          <a:prstGeom prst="line">
            <a:avLst/>
          </a:prstGeom>
          <a:noFill/>
          <a:ln w="12700" cap="sq">
            <a:solidFill>
              <a:schemeClr val="tx1"/>
            </a:solidFill>
            <a:round/>
            <a:headEnd type="oval"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7"/>
          <p:cNvSpPr>
            <a:spLocks noChangeShapeType="1"/>
          </p:cNvSpPr>
          <p:nvPr/>
        </p:nvSpPr>
        <p:spPr bwMode="auto">
          <a:xfrm>
            <a:off x="3306688" y="4097486"/>
            <a:ext cx="0" cy="762000"/>
          </a:xfrm>
          <a:prstGeom prst="line">
            <a:avLst/>
          </a:prstGeom>
          <a:noFill/>
          <a:ln w="12700" cap="sq">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28"/>
          <p:cNvSpPr txBox="1">
            <a:spLocks noChangeArrowheads="1"/>
          </p:cNvSpPr>
          <p:nvPr/>
        </p:nvSpPr>
        <p:spPr bwMode="auto">
          <a:xfrm>
            <a:off x="2330376" y="4859486"/>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a:solidFill>
                  <a:schemeClr val="bg2"/>
                </a:solidFill>
                <a:latin typeface="Times New Roman" pitchFamily="18" charset="0"/>
              </a:rPr>
              <a:t>AH    AL</a:t>
            </a:r>
          </a:p>
        </p:txBody>
      </p:sp>
      <p:sp>
        <p:nvSpPr>
          <p:cNvPr id="23" name="Text Box 29"/>
          <p:cNvSpPr txBox="1">
            <a:spLocks noChangeArrowheads="1"/>
          </p:cNvSpPr>
          <p:nvPr/>
        </p:nvSpPr>
        <p:spPr bwMode="auto">
          <a:xfrm>
            <a:off x="6202288" y="3487886"/>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solidFill>
                  <a:srgbClr val="301010"/>
                </a:solidFill>
                <a:latin typeface="Times New Roman" pitchFamily="18" charset="0"/>
              </a:rPr>
              <a:t>MOV</a:t>
            </a:r>
            <a:endParaRPr kumimoji="1" lang="en-US" altLang="zh-CN" sz="2400">
              <a:latin typeface="Times New Roman" pitchFamily="18" charset="0"/>
            </a:endParaRPr>
          </a:p>
        </p:txBody>
      </p:sp>
      <p:sp>
        <p:nvSpPr>
          <p:cNvPr id="24" name="Line 30"/>
          <p:cNvSpPr>
            <a:spLocks noChangeShapeType="1"/>
          </p:cNvSpPr>
          <p:nvPr/>
        </p:nvSpPr>
        <p:spPr bwMode="auto">
          <a:xfrm flipH="1">
            <a:off x="2620888" y="5850086"/>
            <a:ext cx="2438400" cy="0"/>
          </a:xfrm>
          <a:prstGeom prst="line">
            <a:avLst/>
          </a:prstGeom>
          <a:noFill/>
          <a:ln w="12700" cap="sq">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1"/>
          <p:cNvSpPr>
            <a:spLocks noChangeShapeType="1"/>
          </p:cNvSpPr>
          <p:nvPr/>
        </p:nvSpPr>
        <p:spPr bwMode="auto">
          <a:xfrm flipV="1">
            <a:off x="2620888" y="5316686"/>
            <a:ext cx="0" cy="533400"/>
          </a:xfrm>
          <a:prstGeom prst="line">
            <a:avLst/>
          </a:prstGeom>
          <a:noFill/>
          <a:ln w="12700" cap="sq">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33"/>
          <p:cNvSpPr txBox="1">
            <a:spLocks noChangeArrowheads="1"/>
          </p:cNvSpPr>
          <p:nvPr/>
        </p:nvSpPr>
        <p:spPr bwMode="auto">
          <a:xfrm>
            <a:off x="7878688" y="4018111"/>
            <a:ext cx="45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000" b="1">
                <a:latin typeface="Times New Roman" pitchFamily="18" charset="0"/>
              </a:rPr>
              <a:t>代码段</a:t>
            </a:r>
          </a:p>
        </p:txBody>
      </p:sp>
      <p:sp>
        <p:nvSpPr>
          <p:cNvPr id="27" name="AutoShape 34"/>
          <p:cNvSpPr>
            <a:spLocks/>
          </p:cNvSpPr>
          <p:nvPr/>
        </p:nvSpPr>
        <p:spPr bwMode="auto">
          <a:xfrm>
            <a:off x="7572301" y="3557736"/>
            <a:ext cx="230187" cy="2058988"/>
          </a:xfrm>
          <a:prstGeom prst="rightBrace">
            <a:avLst>
              <a:gd name="adj1" fmla="val 74540"/>
              <a:gd name="adj2" fmla="val 50000"/>
            </a:avLst>
          </a:prstGeom>
          <a:noFill/>
          <a:ln w="25400" cap="sq">
            <a:solidFill>
              <a:srgbClr val="FF6600"/>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5"/>
          <p:cNvSpPr txBox="1">
            <a:spLocks noChangeArrowheads="1"/>
          </p:cNvSpPr>
          <p:nvPr/>
        </p:nvSpPr>
        <p:spPr bwMode="auto">
          <a:xfrm>
            <a:off x="6354688" y="4780111"/>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a:latin typeface="宋体" charset="-122"/>
              </a:rPr>
              <a:t>┇</a:t>
            </a:r>
            <a:r>
              <a:rPr kumimoji="1" lang="en-US" altLang="zh-CN" sz="2400">
                <a:latin typeface="Times New Roman" pitchFamily="18" charset="0"/>
              </a:rPr>
              <a:t> </a:t>
            </a:r>
          </a:p>
        </p:txBody>
      </p:sp>
      <p:grpSp>
        <p:nvGrpSpPr>
          <p:cNvPr id="34" name="组合 33"/>
          <p:cNvGrpSpPr/>
          <p:nvPr/>
        </p:nvGrpSpPr>
        <p:grpSpPr>
          <a:xfrm>
            <a:off x="645332" y="2914004"/>
            <a:ext cx="7992888" cy="3400425"/>
            <a:chOff x="645332" y="2914004"/>
            <a:chExt cx="7992888" cy="3400425"/>
          </a:xfrm>
        </p:grpSpPr>
        <p:sp>
          <p:nvSpPr>
            <p:cNvPr id="29" name="圆角矩形 28"/>
            <p:cNvSpPr/>
            <p:nvPr/>
          </p:nvSpPr>
          <p:spPr>
            <a:xfrm>
              <a:off x="645332" y="2914004"/>
              <a:ext cx="7992888" cy="3400425"/>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10"/>
            <p:cNvSpPr>
              <a:spLocks noChangeArrowheads="1"/>
            </p:cNvSpPr>
            <p:nvPr/>
          </p:nvSpPr>
          <p:spPr bwMode="auto">
            <a:xfrm>
              <a:off x="1003449" y="3429000"/>
              <a:ext cx="749714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2800" b="1" dirty="0">
                  <a:solidFill>
                    <a:srgbClr val="000000"/>
                  </a:solidFill>
                </a:rPr>
                <a:t>    </a:t>
              </a:r>
              <a:r>
                <a:rPr lang="zh-CN" altLang="en-US" sz="2800" b="1" dirty="0">
                  <a:solidFill>
                    <a:srgbClr val="000000"/>
                  </a:solidFill>
                </a:rPr>
                <a:t>立即寻址主要用来给</a:t>
              </a:r>
              <a:r>
                <a:rPr lang="en-US" altLang="zh-CN" sz="2800" b="1" dirty="0">
                  <a:solidFill>
                    <a:srgbClr val="000000"/>
                  </a:solidFill>
                </a:rPr>
                <a:t>REG</a:t>
              </a:r>
              <a:r>
                <a:rPr lang="zh-CN" altLang="en-US" sz="2800" b="1" dirty="0">
                  <a:solidFill>
                    <a:srgbClr val="000000"/>
                  </a:solidFill>
                </a:rPr>
                <a:t>或</a:t>
              </a:r>
              <a:r>
                <a:rPr lang="en-US" altLang="zh-CN" sz="2800" b="1" dirty="0">
                  <a:solidFill>
                    <a:srgbClr val="000000"/>
                  </a:solidFill>
                </a:rPr>
                <a:t>M</a:t>
              </a:r>
              <a:r>
                <a:rPr lang="zh-CN" altLang="en-US" sz="2800" b="1" dirty="0">
                  <a:solidFill>
                    <a:srgbClr val="000000"/>
                  </a:solidFill>
                </a:rPr>
                <a:t>赋初值</a:t>
              </a:r>
              <a:r>
                <a:rPr lang="zh-CN" altLang="en-US" sz="2800" b="1" dirty="0" smtClean="0">
                  <a:solidFill>
                    <a:srgbClr val="000000"/>
                  </a:solidFill>
                </a:rPr>
                <a:t>。</a:t>
              </a:r>
              <a:endParaRPr lang="en-US" altLang="zh-CN" sz="2800" b="1" dirty="0" smtClean="0">
                <a:solidFill>
                  <a:srgbClr val="000000"/>
                </a:solidFill>
              </a:endParaRPr>
            </a:p>
            <a:p>
              <a:pPr>
                <a:spcBef>
                  <a:spcPct val="50000"/>
                </a:spcBef>
              </a:pPr>
              <a:r>
                <a:rPr lang="zh-CN" altLang="en-US" sz="2800" b="1" dirty="0" smtClean="0">
                  <a:solidFill>
                    <a:srgbClr val="000000"/>
                  </a:solidFill>
                </a:rPr>
                <a:t>        </a:t>
              </a:r>
              <a:r>
                <a:rPr lang="zh-CN" altLang="en-US" sz="2800" b="1" dirty="0">
                  <a:solidFill>
                    <a:srgbClr val="FF0000"/>
                  </a:solidFill>
                  <a:latin typeface="Times New Roman" pitchFamily="18" charset="0"/>
                </a:rPr>
                <a:t>注意：</a:t>
              </a:r>
              <a:r>
                <a:rPr lang="zh-CN" altLang="en-US" sz="2800" b="1" dirty="0">
                  <a:latin typeface="Times New Roman" pitchFamily="18" charset="0"/>
                </a:rPr>
                <a:t>只能用于源操作数字段，不能用于目的操作数字段</a:t>
              </a:r>
              <a:r>
                <a:rPr lang="zh-CN" altLang="en-US" sz="2800" b="1" dirty="0" smtClean="0">
                  <a:latin typeface="Times New Roman" pitchFamily="18" charset="0"/>
                </a:rPr>
                <a:t>。</a:t>
              </a:r>
              <a:endParaRPr lang="en-US" altLang="zh-CN" sz="2800" b="1" dirty="0" smtClean="0">
                <a:latin typeface="Times New Roman" pitchFamily="18" charset="0"/>
              </a:endParaRPr>
            </a:p>
            <a:p>
              <a:pPr>
                <a:spcBef>
                  <a:spcPct val="50000"/>
                </a:spcBef>
              </a:pPr>
              <a:r>
                <a:rPr lang="zh-CN" altLang="en-US" sz="2800" b="1" dirty="0" smtClean="0">
                  <a:solidFill>
                    <a:srgbClr val="000000"/>
                  </a:solidFill>
                  <a:latin typeface="Times New Roman" pitchFamily="18" charset="0"/>
                </a:rPr>
                <a:t>如</a:t>
              </a:r>
              <a:r>
                <a:rPr lang="zh-CN" altLang="en-US" sz="2800" b="1" dirty="0">
                  <a:solidFill>
                    <a:srgbClr val="000000"/>
                  </a:solidFill>
                  <a:latin typeface="Times New Roman" pitchFamily="18" charset="0"/>
                </a:rPr>
                <a:t>：</a:t>
              </a:r>
              <a:r>
                <a:rPr lang="en-US" altLang="zh-CN" sz="2800" b="1" dirty="0">
                  <a:solidFill>
                    <a:srgbClr val="000000"/>
                  </a:solidFill>
                  <a:latin typeface="Times New Roman" pitchFamily="18" charset="0"/>
                </a:rPr>
                <a:t>MOV    12H , AL         </a:t>
              </a:r>
              <a:r>
                <a:rPr lang="en-US" altLang="zh-CN" sz="2800" b="1" dirty="0" smtClean="0">
                  <a:solidFill>
                    <a:srgbClr val="000000"/>
                  </a:solidFill>
                  <a:latin typeface="Times New Roman" pitchFamily="18" charset="0"/>
                </a:rPr>
                <a:t>         </a:t>
              </a:r>
              <a:r>
                <a:rPr lang="en-US" altLang="zh-CN" sz="2800" b="1" dirty="0">
                  <a:solidFill>
                    <a:srgbClr val="000000"/>
                  </a:solidFill>
                  <a:latin typeface="Times New Roman" pitchFamily="18" charset="0"/>
                </a:rPr>
                <a:t>(</a:t>
              </a:r>
              <a:r>
                <a:rPr lang="zh-CN" altLang="en-US" sz="2800" b="1" dirty="0">
                  <a:solidFill>
                    <a:srgbClr val="000000"/>
                  </a:solidFill>
                  <a:latin typeface="Times New Roman" pitchFamily="18" charset="0"/>
                </a:rPr>
                <a:t>语法错误</a:t>
              </a:r>
              <a:r>
                <a:rPr lang="en-US" altLang="zh-CN" sz="2800" b="1" dirty="0">
                  <a:solidFill>
                    <a:srgbClr val="000000"/>
                  </a:solidFill>
                  <a:latin typeface="Times New Roman" pitchFamily="18" charset="0"/>
                </a:rPr>
                <a:t>)</a:t>
              </a:r>
            </a:p>
          </p:txBody>
        </p:sp>
        <p:grpSp>
          <p:nvGrpSpPr>
            <p:cNvPr id="31" name="Group 17"/>
            <p:cNvGrpSpPr>
              <a:grpSpLocks/>
            </p:cNvGrpSpPr>
            <p:nvPr/>
          </p:nvGrpSpPr>
          <p:grpSpPr bwMode="auto">
            <a:xfrm>
              <a:off x="5011863" y="5202037"/>
              <a:ext cx="428408" cy="381000"/>
              <a:chOff x="-1279" y="995"/>
              <a:chExt cx="384" cy="384"/>
            </a:xfrm>
          </p:grpSpPr>
          <p:sp>
            <p:nvSpPr>
              <p:cNvPr id="32" name="Line 15"/>
              <p:cNvSpPr>
                <a:spLocks noChangeShapeType="1"/>
              </p:cNvSpPr>
              <p:nvPr/>
            </p:nvSpPr>
            <p:spPr bwMode="auto">
              <a:xfrm>
                <a:off x="-1279" y="995"/>
                <a:ext cx="384" cy="38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3" name="Line 16"/>
              <p:cNvSpPr>
                <a:spLocks noChangeShapeType="1"/>
              </p:cNvSpPr>
              <p:nvPr/>
            </p:nvSpPr>
            <p:spPr bwMode="auto">
              <a:xfrm flipH="1">
                <a:off x="-1279" y="995"/>
                <a:ext cx="384" cy="38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grpSp>
      <p:sp>
        <p:nvSpPr>
          <p:cNvPr id="4" name="TextBox 3"/>
          <p:cNvSpPr txBox="1"/>
          <p:nvPr/>
        </p:nvSpPr>
        <p:spPr>
          <a:xfrm>
            <a:off x="4026913" y="1340768"/>
            <a:ext cx="3660481" cy="369332"/>
          </a:xfrm>
          <a:prstGeom prst="rect">
            <a:avLst/>
          </a:prstGeom>
          <a:noFill/>
        </p:spPr>
        <p:txBody>
          <a:bodyPr wrap="square" rtlCol="0">
            <a:spAutoFit/>
          </a:bodyPr>
          <a:lstStyle/>
          <a:p>
            <a:r>
              <a:rPr lang="en-US" dirty="0" smtClean="0"/>
              <a:t>Immediate Addressing</a:t>
            </a:r>
            <a:endParaRPr lang="en-US" dirty="0"/>
          </a:p>
        </p:txBody>
      </p:sp>
    </p:spTree>
    <p:extLst>
      <p:ext uri="{BB962C8B-B14F-4D97-AF65-F5344CB8AC3E}">
        <p14:creationId xmlns:p14="http://schemas.microsoft.com/office/powerpoint/2010/main" val="161378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strips(down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strips(down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strips(downLeft)">
                                      <p:cBhvr>
                                        <p:cTn id="91" dur="1000"/>
                                        <p:tgtEl>
                                          <p:spTgt spid="20"/>
                                        </p:tgtEl>
                                      </p:cBhvr>
                                    </p:animEffect>
                                  </p:childTnLst>
                                </p:cTn>
                              </p:par>
                            </p:childTnLst>
                          </p:cTn>
                        </p:par>
                        <p:par>
                          <p:cTn id="92" fill="hold">
                            <p:stCondLst>
                              <p:cond delay="1000"/>
                            </p:stCondLst>
                            <p:childTnLst>
                              <p:par>
                                <p:cTn id="93" presetID="18" presetClass="entr" presetSubtype="12"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strips(downLeft)">
                                      <p:cBhvr>
                                        <p:cTn id="95" dur="1000"/>
                                        <p:tgtEl>
                                          <p:spTgt spid="21"/>
                                        </p:tgtEl>
                                      </p:cBhvr>
                                    </p:animEffect>
                                  </p:childTnLst>
                                </p:cTn>
                              </p:par>
                            </p:childTnLst>
                          </p:cTn>
                        </p:par>
                        <p:par>
                          <p:cTn id="96" fill="hold">
                            <p:stCondLst>
                              <p:cond delay="2000"/>
                            </p:stCondLst>
                            <p:childTnLst>
                              <p:par>
                                <p:cTn id="97" presetID="18" presetClass="entr" presetSubtype="12"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strips(downLeft)">
                                      <p:cBhvr>
                                        <p:cTn id="99" dur="1000"/>
                                        <p:tgtEl>
                                          <p:spTgt spid="16"/>
                                        </p:tgtEl>
                                      </p:cBhvr>
                                    </p:animEffect>
                                  </p:childTnLst>
                                </p:cTn>
                              </p:par>
                            </p:childTnLst>
                          </p:cTn>
                        </p:par>
                        <p:par>
                          <p:cTn id="100" fill="hold">
                            <p:stCondLst>
                              <p:cond delay="3000"/>
                            </p:stCondLst>
                            <p:childTnLst>
                              <p:par>
                                <p:cTn id="101" presetID="18" presetClass="entr" presetSubtype="12"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strips(downLeft)">
                                      <p:cBhvr>
                                        <p:cTn id="103" dur="1000"/>
                                        <p:tgtEl>
                                          <p:spTgt spid="17"/>
                                        </p:tgtEl>
                                      </p:cBhvr>
                                    </p:animEffect>
                                  </p:childTnLst>
                                </p:cTn>
                              </p:par>
                            </p:childTnLst>
                          </p:cTn>
                        </p:par>
                        <p:par>
                          <p:cTn id="104" fill="hold">
                            <p:stCondLst>
                              <p:cond delay="4000"/>
                            </p:stCondLst>
                            <p:childTnLst>
                              <p:par>
                                <p:cTn id="105" presetID="18" presetClass="entr" presetSubtype="12"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strips(downLeft)">
                                      <p:cBhvr>
                                        <p:cTn id="107" dur="500"/>
                                        <p:tgtEl>
                                          <p:spTgt spid="24"/>
                                        </p:tgtEl>
                                      </p:cBhvr>
                                    </p:animEffect>
                                  </p:childTnLst>
                                </p:cTn>
                              </p:par>
                            </p:childTnLst>
                          </p:cTn>
                        </p:par>
                        <p:par>
                          <p:cTn id="108" fill="hold">
                            <p:stCondLst>
                              <p:cond delay="4500"/>
                            </p:stCondLst>
                            <p:childTnLst>
                              <p:par>
                                <p:cTn id="109" presetID="18" presetClass="entr" presetSubtype="3"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strips(upRight)">
                                      <p:cBhvr>
                                        <p:cTn id="111" dur="10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 calcmode="lin" valueType="num">
                                      <p:cBhvr additive="base">
                                        <p:cTn id="116" dur="500" fill="hold"/>
                                        <p:tgtEl>
                                          <p:spTgt spid="34"/>
                                        </p:tgtEl>
                                        <p:attrNameLst>
                                          <p:attrName>ppt_x</p:attrName>
                                        </p:attrNameLst>
                                      </p:cBhvr>
                                      <p:tavLst>
                                        <p:tav tm="0">
                                          <p:val>
                                            <p:strVal val="#ppt_x"/>
                                          </p:val>
                                        </p:tav>
                                        <p:tav tm="100000">
                                          <p:val>
                                            <p:strVal val="#ppt_x"/>
                                          </p:val>
                                        </p:tav>
                                      </p:tavLst>
                                    </p:anim>
                                    <p:anim calcmode="lin" valueType="num">
                                      <p:cBhvr additive="base">
                                        <p:cTn id="11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animBg="1"/>
      <p:bldP spid="17" grpId="0" animBg="1"/>
      <p:bldP spid="18" grpId="0" animBg="1"/>
      <p:bldP spid="19" grpId="0" animBg="1"/>
      <p:bldP spid="20" grpId="0" animBg="1"/>
      <p:bldP spid="21" grpId="0" animBg="1"/>
      <p:bldP spid="22" grpId="0"/>
      <p:bldP spid="23" grpId="0"/>
      <p:bldP spid="24" grpId="0" animBg="1"/>
      <p:bldP spid="25" grpId="0" animBg="1"/>
      <p:bldP spid="26" grpId="0"/>
      <p:bldP spid="27" grpId="0" animBg="1"/>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二、寄存器寻址</a:t>
            </a:r>
            <a:endParaRPr lang="zh-CN" altLang="en-US" sz="4000" dirty="0">
              <a:solidFill>
                <a:srgbClr val="C00000"/>
              </a:solidFill>
              <a:latin typeface="隶书" pitchFamily="49" charset="-122"/>
              <a:ea typeface="隶书" pitchFamily="49" charset="-122"/>
            </a:endParaRPr>
          </a:p>
        </p:txBody>
      </p:sp>
      <p:sp>
        <p:nvSpPr>
          <p:cNvPr id="4" name="Rectangle 3"/>
          <p:cNvSpPr txBox="1">
            <a:spLocks noChangeArrowheads="1"/>
          </p:cNvSpPr>
          <p:nvPr/>
        </p:nvSpPr>
        <p:spPr>
          <a:xfrm>
            <a:off x="1182688" y="2017713"/>
            <a:ext cx="7772400" cy="28956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rgbClr val="000000"/>
                </a:solidFill>
                <a:latin typeface="Arial" charset="0"/>
              </a:defRPr>
            </a:lvl2pPr>
            <a:lvl3pPr marL="1143000" indent="-228600" algn="l" rtl="0" eaLnBrk="1" fontAlgn="base" hangingPunct="1">
              <a:spcBef>
                <a:spcPct val="20000"/>
              </a:spcBef>
              <a:spcAft>
                <a:spcPct val="0"/>
              </a:spcAft>
              <a:buClr>
                <a:schemeClr val="tx1"/>
              </a:buClr>
              <a:buChar char="•"/>
              <a:defRPr sz="2200">
                <a:solidFill>
                  <a:srgbClr val="000000"/>
                </a:solidFill>
                <a:latin typeface="Arial" charset="0"/>
              </a:defRPr>
            </a:lvl3pPr>
            <a:lvl4pPr marL="1600200" indent="-228600" algn="l" rtl="0" eaLnBrk="1" fontAlgn="base" hangingPunct="1">
              <a:spcBef>
                <a:spcPct val="20000"/>
              </a:spcBef>
              <a:spcAft>
                <a:spcPct val="0"/>
              </a:spcAft>
              <a:buChar char="–"/>
              <a:defRPr sz="2000">
                <a:solidFill>
                  <a:srgbClr val="000000"/>
                </a:solidFill>
                <a:latin typeface="Arial" charset="0"/>
              </a:defRPr>
            </a:lvl4pPr>
            <a:lvl5pPr marL="2057400" indent="-228600" algn="l" rtl="0" eaLnBrk="1" fontAlgn="base" hangingPunct="1">
              <a:spcBef>
                <a:spcPct val="20000"/>
              </a:spcBef>
              <a:spcAft>
                <a:spcPct val="0"/>
              </a:spcAft>
              <a:buChar char="»"/>
              <a:defRPr sz="2000">
                <a:solidFill>
                  <a:srgbClr val="000000"/>
                </a:solidFill>
                <a:latin typeface="Arial" charset="0"/>
              </a:defRPr>
            </a:lvl5pPr>
            <a:lvl6pPr marL="2514600" indent="-228600" algn="l" rtl="0" eaLnBrk="1" fontAlgn="base" hangingPunct="1">
              <a:spcBef>
                <a:spcPct val="20000"/>
              </a:spcBef>
              <a:spcAft>
                <a:spcPct val="0"/>
              </a:spcAft>
              <a:buChar char="»"/>
              <a:defRPr sz="2000">
                <a:solidFill>
                  <a:srgbClr val="000000"/>
                </a:solidFill>
                <a:latin typeface="Arial" charset="0"/>
              </a:defRPr>
            </a:lvl6pPr>
            <a:lvl7pPr marL="2971800" indent="-228600" algn="l" rtl="0" eaLnBrk="1" fontAlgn="base" hangingPunct="1">
              <a:spcBef>
                <a:spcPct val="20000"/>
              </a:spcBef>
              <a:spcAft>
                <a:spcPct val="0"/>
              </a:spcAft>
              <a:buChar char="»"/>
              <a:defRPr sz="2000">
                <a:solidFill>
                  <a:srgbClr val="000000"/>
                </a:solidFill>
                <a:latin typeface="Arial" charset="0"/>
              </a:defRPr>
            </a:lvl7pPr>
            <a:lvl8pPr marL="3429000" indent="-228600" algn="l" rtl="0" eaLnBrk="1" fontAlgn="base" hangingPunct="1">
              <a:spcBef>
                <a:spcPct val="20000"/>
              </a:spcBef>
              <a:spcAft>
                <a:spcPct val="0"/>
              </a:spcAft>
              <a:buChar char="»"/>
              <a:defRPr sz="2000">
                <a:solidFill>
                  <a:srgbClr val="000000"/>
                </a:solidFill>
                <a:latin typeface="Arial" charset="0"/>
              </a:defRPr>
            </a:lvl8pPr>
            <a:lvl9pPr marL="3886200" indent="-228600" algn="l" rtl="0" eaLnBrk="1" fontAlgn="base" hangingPunct="1">
              <a:spcBef>
                <a:spcPct val="20000"/>
              </a:spcBef>
              <a:spcAft>
                <a:spcPct val="0"/>
              </a:spcAft>
              <a:buChar char="»"/>
              <a:defRPr sz="2000">
                <a:solidFill>
                  <a:srgbClr val="000000"/>
                </a:solidFill>
                <a:latin typeface="Arial" charset="0"/>
              </a:defRPr>
            </a:lvl9pPr>
          </a:lstStyle>
          <a:p>
            <a:r>
              <a:rPr lang="zh-CN" altLang="en-US" dirty="0" smtClean="0"/>
              <a:t>参加操作的操作数在</a:t>
            </a:r>
            <a:r>
              <a:rPr lang="en-US" altLang="zh-CN" dirty="0" smtClean="0"/>
              <a:t>CPU</a:t>
            </a:r>
            <a:r>
              <a:rPr lang="zh-CN" altLang="en-US" dirty="0" smtClean="0"/>
              <a:t>的通用寄存器中。</a:t>
            </a:r>
          </a:p>
          <a:p>
            <a:r>
              <a:rPr lang="zh-CN" altLang="en-US" dirty="0" smtClean="0"/>
              <a:t>例：</a:t>
            </a:r>
            <a:r>
              <a:rPr lang="en-US" altLang="zh-CN" dirty="0" smtClean="0"/>
              <a:t>MOV  AX，BX</a:t>
            </a:r>
            <a:endParaRPr lang="en-US" altLang="zh-CN" dirty="0"/>
          </a:p>
        </p:txBody>
      </p:sp>
      <p:sp>
        <p:nvSpPr>
          <p:cNvPr id="5" name="Rectangle 27"/>
          <p:cNvSpPr>
            <a:spLocks noChangeArrowheads="1"/>
          </p:cNvSpPr>
          <p:nvPr/>
        </p:nvSpPr>
        <p:spPr bwMode="auto">
          <a:xfrm>
            <a:off x="2208213" y="3140968"/>
            <a:ext cx="1752600" cy="608012"/>
          </a:xfrm>
          <a:prstGeom prst="rect">
            <a:avLst/>
          </a:prstGeom>
          <a:solidFill>
            <a:schemeClr val="tx1">
              <a:lumMod val="20000"/>
              <a:lumOff val="80000"/>
            </a:schemeClr>
          </a:solidFill>
          <a:ln w="25400" cap="sq">
            <a:solidFill>
              <a:srgbClr val="339966"/>
            </a:solidFill>
            <a:miter lim="800000"/>
            <a:headEnd type="none" w="sm" len="sm"/>
            <a:tailEnd type="none" w="lg" len="lg"/>
          </a:ln>
          <a:effectLst/>
        </p:spPr>
        <p:txBody>
          <a:bodyPr wrap="none" anchor="ctr"/>
          <a:lstStyle/>
          <a:p>
            <a:endParaRPr lang="zh-CN" altLang="en-US"/>
          </a:p>
        </p:txBody>
      </p:sp>
      <p:sp>
        <p:nvSpPr>
          <p:cNvPr id="6" name="Rectangle 28"/>
          <p:cNvSpPr>
            <a:spLocks noChangeArrowheads="1"/>
          </p:cNvSpPr>
          <p:nvPr/>
        </p:nvSpPr>
        <p:spPr bwMode="auto">
          <a:xfrm>
            <a:off x="4724400" y="3142555"/>
            <a:ext cx="1752600" cy="608013"/>
          </a:xfrm>
          <a:prstGeom prst="rect">
            <a:avLst/>
          </a:prstGeom>
          <a:solidFill>
            <a:schemeClr val="tx1">
              <a:lumMod val="20000"/>
              <a:lumOff val="80000"/>
            </a:schemeClr>
          </a:solidFill>
          <a:ln w="25400" cap="sq">
            <a:solidFill>
              <a:srgbClr val="339966"/>
            </a:solidFill>
            <a:miter lim="800000"/>
            <a:headEnd type="none" w="sm" len="sm"/>
            <a:tailEnd type="none" w="lg" len="lg"/>
          </a:ln>
          <a:effectLst/>
        </p:spPr>
        <p:txBody>
          <a:bodyPr wrap="none" anchor="ctr"/>
          <a:lstStyle/>
          <a:p>
            <a:endParaRPr lang="zh-CN" altLang="en-US"/>
          </a:p>
        </p:txBody>
      </p:sp>
      <p:sp>
        <p:nvSpPr>
          <p:cNvPr id="7" name="Text Box 29"/>
          <p:cNvSpPr txBox="1">
            <a:spLocks noChangeArrowheads="1"/>
          </p:cNvSpPr>
          <p:nvPr/>
        </p:nvSpPr>
        <p:spPr bwMode="auto">
          <a:xfrm>
            <a:off x="2590800" y="3218755"/>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dirty="0">
                <a:latin typeface="Times New Roman" pitchFamily="18" charset="0"/>
              </a:rPr>
              <a:t>   </a:t>
            </a:r>
            <a:r>
              <a:rPr kumimoji="1" lang="en-US" altLang="zh-CN" sz="2400" b="1" dirty="0">
                <a:solidFill>
                  <a:srgbClr val="C00000"/>
                </a:solidFill>
                <a:latin typeface="Times New Roman" pitchFamily="18" charset="0"/>
              </a:rPr>
              <a:t>AX</a:t>
            </a:r>
          </a:p>
        </p:txBody>
      </p:sp>
      <p:sp>
        <p:nvSpPr>
          <p:cNvPr id="8" name="Text Box 30"/>
          <p:cNvSpPr txBox="1">
            <a:spLocks noChangeArrowheads="1"/>
          </p:cNvSpPr>
          <p:nvPr/>
        </p:nvSpPr>
        <p:spPr bwMode="auto">
          <a:xfrm>
            <a:off x="5029200" y="3218755"/>
            <a:ext cx="1066800" cy="45720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25400" cap="sq">
                <a:solidFill>
                  <a:srgbClr val="339966"/>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dirty="0">
                <a:latin typeface="Times New Roman" pitchFamily="18" charset="0"/>
              </a:rPr>
              <a:t>   </a:t>
            </a:r>
            <a:r>
              <a:rPr kumimoji="1" lang="en-US" altLang="zh-CN" sz="2400" b="1" dirty="0">
                <a:solidFill>
                  <a:srgbClr val="C00000"/>
                </a:solidFill>
                <a:latin typeface="Times New Roman" pitchFamily="18" charset="0"/>
              </a:rPr>
              <a:t>BX</a:t>
            </a:r>
          </a:p>
        </p:txBody>
      </p:sp>
      <p:sp>
        <p:nvSpPr>
          <p:cNvPr id="9" name="Line 37"/>
          <p:cNvSpPr>
            <a:spLocks noChangeShapeType="1"/>
          </p:cNvSpPr>
          <p:nvPr/>
        </p:nvSpPr>
        <p:spPr bwMode="auto">
          <a:xfrm>
            <a:off x="5562600" y="3752155"/>
            <a:ext cx="0" cy="609600"/>
          </a:xfrm>
          <a:prstGeom prst="line">
            <a:avLst/>
          </a:prstGeom>
          <a:noFill/>
          <a:ln w="25400" cap="sq">
            <a:solidFill>
              <a:srgbClr val="FF660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38"/>
          <p:cNvSpPr>
            <a:spLocks noChangeShapeType="1"/>
          </p:cNvSpPr>
          <p:nvPr/>
        </p:nvSpPr>
        <p:spPr bwMode="auto">
          <a:xfrm flipH="1">
            <a:off x="3124200" y="4361755"/>
            <a:ext cx="2438400" cy="0"/>
          </a:xfrm>
          <a:prstGeom prst="line">
            <a:avLst/>
          </a:prstGeom>
          <a:noFill/>
          <a:ln w="25400" cap="sq">
            <a:solidFill>
              <a:srgbClr val="FF660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39"/>
          <p:cNvSpPr>
            <a:spLocks noChangeShapeType="1"/>
          </p:cNvSpPr>
          <p:nvPr/>
        </p:nvSpPr>
        <p:spPr bwMode="auto">
          <a:xfrm flipV="1">
            <a:off x="3124200" y="3752155"/>
            <a:ext cx="0" cy="609600"/>
          </a:xfrm>
          <a:prstGeom prst="line">
            <a:avLst/>
          </a:prstGeom>
          <a:noFill/>
          <a:ln w="25400"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圆角矩形 17"/>
          <p:cNvSpPr/>
          <p:nvPr/>
        </p:nvSpPr>
        <p:spPr>
          <a:xfrm>
            <a:off x="683568" y="4797152"/>
            <a:ext cx="7920880" cy="144016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C00000"/>
                </a:solidFill>
              </a:rPr>
              <a:t>使用寄存器寻址一定要注意数据长短匹配一致，</a:t>
            </a:r>
            <a:endParaRPr lang="en-US" altLang="zh-CN" sz="2800" b="1" dirty="0" smtClean="0">
              <a:solidFill>
                <a:srgbClr val="C00000"/>
              </a:solidFill>
            </a:endParaRPr>
          </a:p>
          <a:p>
            <a:pPr algn="ctr"/>
            <a:r>
              <a:rPr lang="zh-CN" altLang="en-US" sz="2800" b="1" dirty="0" smtClean="0">
                <a:solidFill>
                  <a:srgbClr val="C00000"/>
                </a:solidFill>
              </a:rPr>
              <a:t>即数据类型保持一致</a:t>
            </a:r>
            <a:endParaRPr lang="en-US" altLang="zh-CN" sz="2800" b="1" dirty="0" smtClean="0">
              <a:solidFill>
                <a:srgbClr val="C00000"/>
              </a:solidFill>
            </a:endParaRPr>
          </a:p>
          <a:p>
            <a:pPr algn="ctr"/>
            <a:r>
              <a:rPr lang="en-US" altLang="zh-CN" sz="2800" b="1" dirty="0" smtClean="0">
                <a:solidFill>
                  <a:srgbClr val="C00000"/>
                </a:solidFill>
              </a:rPr>
              <a:t>CS  </a:t>
            </a:r>
            <a:r>
              <a:rPr lang="zh-CN" altLang="en-US" sz="2800" b="1" dirty="0" smtClean="0">
                <a:solidFill>
                  <a:srgbClr val="C00000"/>
                </a:solidFill>
              </a:rPr>
              <a:t>不能作为目的操作数</a:t>
            </a:r>
            <a:endParaRPr lang="zh-CN" altLang="en-US" sz="2800" b="1" dirty="0">
              <a:solidFill>
                <a:srgbClr val="C00000"/>
              </a:solidFill>
            </a:endParaRPr>
          </a:p>
        </p:txBody>
      </p:sp>
      <p:sp>
        <p:nvSpPr>
          <p:cNvPr id="13" name="TextBox 12"/>
          <p:cNvSpPr txBox="1"/>
          <p:nvPr/>
        </p:nvSpPr>
        <p:spPr>
          <a:xfrm>
            <a:off x="4026913" y="1340768"/>
            <a:ext cx="3660481" cy="369332"/>
          </a:xfrm>
          <a:prstGeom prst="rect">
            <a:avLst/>
          </a:prstGeom>
          <a:noFill/>
        </p:spPr>
        <p:txBody>
          <a:bodyPr wrap="square" rtlCol="0">
            <a:spAutoFit/>
          </a:bodyPr>
          <a:lstStyle/>
          <a:p>
            <a:r>
              <a:rPr lang="en-US" dirty="0" smtClean="0"/>
              <a:t>Register Addressing</a:t>
            </a:r>
            <a:endParaRPr lang="en-US" dirty="0"/>
          </a:p>
        </p:txBody>
      </p:sp>
    </p:spTree>
    <p:extLst>
      <p:ext uri="{BB962C8B-B14F-4D97-AF65-F5344CB8AC3E}">
        <p14:creationId xmlns:p14="http://schemas.microsoft.com/office/powerpoint/2010/main" val="352221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Righ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trips(downRigh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18" presetClass="entr" presetSubtype="12"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Left)">
                                      <p:cBhvr>
                                        <p:cTn id="34" dur="500"/>
                                        <p:tgtEl>
                                          <p:spTgt spid="9"/>
                                        </p:tgtEl>
                                      </p:cBhvr>
                                    </p:animEffect>
                                  </p:childTnLst>
                                </p:cTn>
                              </p:par>
                            </p:childTnLst>
                          </p:cTn>
                        </p:par>
                        <p:par>
                          <p:cTn id="35" fill="hold">
                            <p:stCondLst>
                              <p:cond delay="1000"/>
                            </p:stCondLst>
                            <p:childTnLst>
                              <p:par>
                                <p:cTn id="36" presetID="18" presetClass="entr" presetSubtype="12"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strips(downLeft)">
                                      <p:cBhvr>
                                        <p:cTn id="38" dur="500"/>
                                        <p:tgtEl>
                                          <p:spTgt spid="10"/>
                                        </p:tgtEl>
                                      </p:cBhvr>
                                    </p:animEffect>
                                  </p:childTnLst>
                                </p:cTn>
                              </p:par>
                            </p:childTnLst>
                          </p:cTn>
                        </p:par>
                        <p:par>
                          <p:cTn id="39" fill="hold">
                            <p:stCondLst>
                              <p:cond delay="1500"/>
                            </p:stCondLst>
                            <p:childTnLst>
                              <p:par>
                                <p:cTn id="40" presetID="18" presetClass="entr" presetSubtype="3"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trips(upRigh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7" grpId="0"/>
      <p:bldP spid="8" grpId="0"/>
      <p:bldP spid="9" grpId="0" animBg="1"/>
      <p:bldP spid="10" grpId="0" animBg="1"/>
      <p:bldP spid="11" grpId="0" animBg="1"/>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数据址</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的寻址方式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4" name="TextBox 3"/>
          <p:cNvSpPr txBox="1"/>
          <p:nvPr/>
        </p:nvSpPr>
        <p:spPr>
          <a:xfrm>
            <a:off x="4211960" y="1268760"/>
            <a:ext cx="4392488" cy="461665"/>
          </a:xfrm>
          <a:prstGeom prst="rect">
            <a:avLst/>
          </a:prstGeom>
          <a:noFill/>
        </p:spPr>
        <p:txBody>
          <a:bodyPr wrap="square" rtlCol="0">
            <a:spAutoFit/>
          </a:bodyPr>
          <a:lstStyle/>
          <a:p>
            <a:r>
              <a:rPr lang="en-US" altLang="zh-CN" sz="2400" b="1" dirty="0" smtClean="0"/>
              <a:t>3.1     </a:t>
            </a:r>
            <a:r>
              <a:rPr lang="zh-CN" altLang="en-US" sz="2400" b="1" dirty="0" smtClean="0"/>
              <a:t>直接寻址</a:t>
            </a:r>
            <a:r>
              <a:rPr lang="en-US" altLang="zh-CN" sz="2400" b="1" dirty="0" smtClean="0"/>
              <a:t> </a:t>
            </a:r>
            <a:endParaRPr lang="zh-CN" altLang="en-US" sz="2400" b="1" dirty="0"/>
          </a:p>
        </p:txBody>
      </p:sp>
      <p:sp>
        <p:nvSpPr>
          <p:cNvPr id="5" name="Rectangle 6"/>
          <p:cNvSpPr>
            <a:spLocks noChangeArrowheads="1"/>
          </p:cNvSpPr>
          <p:nvPr/>
        </p:nvSpPr>
        <p:spPr bwMode="auto">
          <a:xfrm>
            <a:off x="589989" y="2060848"/>
            <a:ext cx="8001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000" b="1" dirty="0">
                <a:solidFill>
                  <a:srgbClr val="000000"/>
                </a:solidFill>
              </a:rPr>
              <a:t>    </a:t>
            </a:r>
            <a:r>
              <a:rPr lang="zh-CN" altLang="en-US" sz="2800" b="1" dirty="0">
                <a:solidFill>
                  <a:srgbClr val="000000"/>
                </a:solidFill>
              </a:rPr>
              <a:t>这类寻址方式，</a:t>
            </a:r>
            <a:r>
              <a:rPr lang="zh-CN" altLang="en-US" sz="2800" b="1" dirty="0">
                <a:solidFill>
                  <a:srgbClr val="FF0000"/>
                </a:solidFill>
              </a:rPr>
              <a:t>操作数在存储器中</a:t>
            </a:r>
            <a:r>
              <a:rPr lang="zh-CN" altLang="en-US" sz="2800" b="1" dirty="0">
                <a:solidFill>
                  <a:srgbClr val="000000"/>
                </a:solidFill>
              </a:rPr>
              <a:t>，而</a:t>
            </a:r>
            <a:r>
              <a:rPr lang="zh-CN" altLang="en-US" sz="2800" b="1" dirty="0"/>
              <a:t>存储器单元的地址由以下</a:t>
            </a:r>
            <a:r>
              <a:rPr lang="zh-CN" altLang="en-US" sz="2800" b="1" dirty="0">
                <a:solidFill>
                  <a:srgbClr val="FF0101"/>
                </a:solidFill>
              </a:rPr>
              <a:t>五种</a:t>
            </a:r>
            <a:r>
              <a:rPr lang="zh-CN" altLang="en-US" sz="2800" b="1" dirty="0"/>
              <a:t>寻址方式的任何一种均可以找到</a:t>
            </a:r>
            <a:r>
              <a:rPr lang="zh-CN" altLang="en-US" sz="2800" b="1" dirty="0">
                <a:solidFill>
                  <a:srgbClr val="000000"/>
                </a:solidFill>
              </a:rPr>
              <a:t>。但在指令中给出的只是要寻找的操作数所在单元的段内偏移地址，而操作数所在单元的段地址除非指令中用段前缀特别指明，否则是默认的</a:t>
            </a:r>
            <a:r>
              <a:rPr lang="en-US" altLang="zh-CN" sz="2800" b="1" dirty="0">
                <a:solidFill>
                  <a:srgbClr val="000000"/>
                </a:solidFill>
              </a:rPr>
              <a:t>DS</a:t>
            </a:r>
            <a:r>
              <a:rPr lang="zh-CN" altLang="en-US" sz="2800" b="1" dirty="0">
                <a:solidFill>
                  <a:srgbClr val="000000"/>
                </a:solidFill>
              </a:rPr>
              <a:t>。</a:t>
            </a:r>
          </a:p>
        </p:txBody>
      </p:sp>
    </p:spTree>
    <p:extLst>
      <p:ext uri="{BB962C8B-B14F-4D97-AF65-F5344CB8AC3E}">
        <p14:creationId xmlns:p14="http://schemas.microsoft.com/office/powerpoint/2010/main" val="41396058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14"/>
          <p:cNvSpPr>
            <a:spLocks noChangeArrowheads="1"/>
          </p:cNvSpPr>
          <p:nvPr/>
        </p:nvSpPr>
        <p:spPr bwMode="auto">
          <a:xfrm>
            <a:off x="755576" y="1832229"/>
            <a:ext cx="712628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3.1  </a:t>
            </a:r>
            <a:r>
              <a:rPr lang="zh-CN" altLang="en-US" sz="2800" b="1" dirty="0" smtClean="0">
                <a:solidFill>
                  <a:schemeClr val="bg1"/>
                </a:solidFill>
              </a:rPr>
              <a:t>直接寻址</a:t>
            </a:r>
            <a:r>
              <a:rPr lang="zh-CN" altLang="en-US" sz="2800" b="1" dirty="0">
                <a:solidFill>
                  <a:schemeClr val="bg1"/>
                </a:solidFill>
              </a:rPr>
              <a:t>（</a:t>
            </a:r>
            <a:r>
              <a:rPr lang="en-US" altLang="zh-CN" sz="2800" b="1" dirty="0">
                <a:solidFill>
                  <a:srgbClr val="FF0101"/>
                </a:solidFill>
              </a:rPr>
              <a:t>Direct Addressing</a:t>
            </a:r>
            <a:r>
              <a:rPr lang="en-US" altLang="zh-CN" sz="2800" b="1" dirty="0"/>
              <a:t> </a:t>
            </a:r>
            <a:r>
              <a:rPr lang="zh-CN" altLang="en-US" sz="2800" b="1" dirty="0">
                <a:solidFill>
                  <a:schemeClr val="bg1"/>
                </a:solidFill>
              </a:rPr>
              <a:t>）</a:t>
            </a:r>
          </a:p>
        </p:txBody>
      </p:sp>
      <p:sp>
        <p:nvSpPr>
          <p:cNvPr id="6" name="Rectangle 6"/>
          <p:cNvSpPr>
            <a:spLocks noChangeArrowheads="1"/>
          </p:cNvSpPr>
          <p:nvPr/>
        </p:nvSpPr>
        <p:spPr bwMode="auto">
          <a:xfrm>
            <a:off x="318220" y="2454086"/>
            <a:ext cx="8430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rgbClr val="000000"/>
                </a:solidFill>
              </a:rPr>
              <a:t>    </a:t>
            </a:r>
            <a:r>
              <a:rPr lang="zh-CN" altLang="en-US" sz="2400" b="1" dirty="0"/>
              <a:t>指令中直接给出了要寻找操作数所在单元的</a:t>
            </a:r>
            <a:r>
              <a:rPr lang="en-US" altLang="zh-CN" sz="2400" b="1" dirty="0"/>
              <a:t>16</a:t>
            </a:r>
            <a:r>
              <a:rPr lang="zh-CN" altLang="en-US" sz="2400" b="1" dirty="0"/>
              <a:t>位偏移地址。</a:t>
            </a:r>
          </a:p>
        </p:txBody>
      </p:sp>
      <p:sp>
        <p:nvSpPr>
          <p:cNvPr id="7" name="Rectangle 52"/>
          <p:cNvSpPr>
            <a:spLocks noChangeArrowheads="1"/>
          </p:cNvSpPr>
          <p:nvPr/>
        </p:nvSpPr>
        <p:spPr bwMode="auto">
          <a:xfrm>
            <a:off x="516521" y="3706986"/>
            <a:ext cx="403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smtClean="0">
                <a:solidFill>
                  <a:srgbClr val="339933"/>
                </a:solidFill>
              </a:rPr>
              <a:t>例</a:t>
            </a:r>
            <a:r>
              <a:rPr lang="en-US" altLang="zh-CN" sz="2800" b="1" dirty="0" smtClean="0">
                <a:solidFill>
                  <a:srgbClr val="339933"/>
                </a:solidFill>
              </a:rPr>
              <a:t>1</a:t>
            </a:r>
            <a:r>
              <a:rPr lang="zh-CN" altLang="en-US" sz="2800" b="1" dirty="0" smtClean="0">
                <a:solidFill>
                  <a:srgbClr val="339933"/>
                </a:solidFill>
              </a:rPr>
              <a:t>：</a:t>
            </a:r>
            <a:r>
              <a:rPr lang="en-US" altLang="zh-CN" sz="2800" b="1" dirty="0" smtClean="0">
                <a:solidFill>
                  <a:srgbClr val="339933"/>
                </a:solidFill>
              </a:rPr>
              <a:t>MOV AX,  </a:t>
            </a:r>
            <a:r>
              <a:rPr lang="en-US" altLang="zh-CN" sz="2800" b="1" dirty="0" smtClean="0">
                <a:solidFill>
                  <a:srgbClr val="FF0000"/>
                </a:solidFill>
              </a:rPr>
              <a:t>[</a:t>
            </a:r>
            <a:r>
              <a:rPr lang="en-US" altLang="zh-CN" sz="2800" b="1" dirty="0" smtClean="0">
                <a:solidFill>
                  <a:srgbClr val="339933"/>
                </a:solidFill>
              </a:rPr>
              <a:t>1200H</a:t>
            </a:r>
            <a:r>
              <a:rPr lang="en-US" altLang="zh-CN" sz="2800" b="1" dirty="0" smtClean="0">
                <a:solidFill>
                  <a:srgbClr val="FF0000"/>
                </a:solidFill>
              </a:rPr>
              <a:t>]</a:t>
            </a:r>
          </a:p>
          <a:p>
            <a:pPr algn="ctr"/>
            <a:r>
              <a:rPr lang="zh-CN" altLang="en-US" sz="2800" b="1" dirty="0" smtClean="0">
                <a:solidFill>
                  <a:srgbClr val="339933"/>
                </a:solidFill>
              </a:rPr>
              <a:t>若</a:t>
            </a:r>
            <a:r>
              <a:rPr lang="en-US" altLang="zh-CN" sz="2800" b="1" dirty="0" smtClean="0">
                <a:solidFill>
                  <a:srgbClr val="339933"/>
                </a:solidFill>
              </a:rPr>
              <a:t>DS</a:t>
            </a:r>
            <a:r>
              <a:rPr lang="zh-CN" altLang="en-US" sz="2800" b="1" dirty="0" smtClean="0">
                <a:solidFill>
                  <a:srgbClr val="339933"/>
                </a:solidFill>
              </a:rPr>
              <a:t>为</a:t>
            </a:r>
            <a:r>
              <a:rPr lang="en-US" altLang="zh-CN" sz="2800" b="1" dirty="0" smtClean="0">
                <a:solidFill>
                  <a:srgbClr val="339933"/>
                </a:solidFill>
              </a:rPr>
              <a:t>3000H</a:t>
            </a:r>
            <a:r>
              <a:rPr lang="zh-CN" altLang="en-US" sz="2800" b="1" dirty="0" smtClean="0">
                <a:solidFill>
                  <a:srgbClr val="339933"/>
                </a:solidFill>
              </a:rPr>
              <a:t>，则：</a:t>
            </a:r>
            <a:endParaRPr lang="zh-CN" altLang="en-US" sz="2800" b="1" dirty="0">
              <a:solidFill>
                <a:srgbClr val="339933"/>
              </a:solidFill>
            </a:endParaRPr>
          </a:p>
        </p:txBody>
      </p:sp>
      <p:sp>
        <p:nvSpPr>
          <p:cNvPr id="8" name="矩形 7"/>
          <p:cNvSpPr/>
          <p:nvPr/>
        </p:nvSpPr>
        <p:spPr>
          <a:xfrm>
            <a:off x="755576" y="2952012"/>
            <a:ext cx="7920880" cy="517065"/>
          </a:xfrm>
          <a:prstGeom prst="rect">
            <a:avLst/>
          </a:prstGeom>
        </p:spPr>
        <p:txBody>
          <a:bodyPr wrap="square">
            <a:spAutoFit/>
          </a:bodyPr>
          <a:lstStyle/>
          <a:p>
            <a:pPr>
              <a:lnSpc>
                <a:spcPct val="115000"/>
              </a:lnSpc>
              <a:spcAft>
                <a:spcPct val="15000"/>
              </a:spcAft>
            </a:pPr>
            <a:r>
              <a:rPr lang="zh-CN" altLang="en-US" sz="2400" dirty="0">
                <a:solidFill>
                  <a:schemeClr val="accent2">
                    <a:lumMod val="75000"/>
                  </a:schemeClr>
                </a:solidFill>
                <a:latin typeface="隶书" pitchFamily="49" charset="-122"/>
                <a:ea typeface="隶书" pitchFamily="49" charset="-122"/>
              </a:rPr>
              <a:t>直接寻址方式下，操作数的段地址默认为</a:t>
            </a:r>
            <a:r>
              <a:rPr lang="zh-CN" altLang="en-US" sz="2400" dirty="0" smtClean="0">
                <a:solidFill>
                  <a:schemeClr val="accent2">
                    <a:lumMod val="75000"/>
                  </a:schemeClr>
                </a:solidFill>
                <a:latin typeface="隶书" pitchFamily="49" charset="-122"/>
                <a:ea typeface="隶书" pitchFamily="49" charset="-122"/>
              </a:rPr>
              <a:t>数据段</a:t>
            </a:r>
            <a:endParaRPr lang="zh-CN" altLang="en-US" sz="2400" dirty="0">
              <a:solidFill>
                <a:schemeClr val="accent2">
                  <a:lumMod val="75000"/>
                </a:schemeClr>
              </a:solidFill>
              <a:latin typeface="隶书" pitchFamily="49" charset="-122"/>
              <a:ea typeface="隶书" pitchFamily="49"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121" y="3546798"/>
            <a:ext cx="440192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395536" y="5022962"/>
            <a:ext cx="3528392" cy="523220"/>
          </a:xfrm>
          <a:prstGeom prst="rect">
            <a:avLst/>
          </a:prstGeom>
          <a:noFill/>
        </p:spPr>
        <p:txBody>
          <a:bodyPr wrap="square" rtlCol="0">
            <a:spAutoFit/>
          </a:bodyPr>
          <a:lstStyle/>
          <a:p>
            <a:r>
              <a:rPr lang="zh-CN" altLang="en-US" sz="2800" b="1" dirty="0" smtClean="0"/>
              <a:t>结果：  </a:t>
            </a:r>
            <a:r>
              <a:rPr lang="en-US" altLang="zh-CN" sz="2800" b="1" dirty="0" smtClean="0"/>
              <a:t>AX</a:t>
            </a:r>
            <a:r>
              <a:rPr lang="zh-CN" altLang="en-US" sz="2800" b="1" dirty="0" smtClean="0"/>
              <a:t>： </a:t>
            </a:r>
            <a:r>
              <a:rPr lang="en-US" altLang="zh-CN" sz="2800" b="1" dirty="0" smtClean="0"/>
              <a:t>1122H</a:t>
            </a:r>
            <a:endParaRPr lang="zh-CN" altLang="en-US" sz="2800" b="1" dirty="0"/>
          </a:p>
        </p:txBody>
      </p:sp>
      <p:cxnSp>
        <p:nvCxnSpPr>
          <p:cNvPr id="38" name="直接连接符 37"/>
          <p:cNvCxnSpPr/>
          <p:nvPr/>
        </p:nvCxnSpPr>
        <p:spPr>
          <a:xfrm>
            <a:off x="971600" y="4653136"/>
            <a:ext cx="7920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14"/>
          <p:cNvSpPr>
            <a:spLocks noChangeArrowheads="1"/>
          </p:cNvSpPr>
          <p:nvPr/>
        </p:nvSpPr>
        <p:spPr bwMode="auto">
          <a:xfrm>
            <a:off x="755576" y="1832229"/>
            <a:ext cx="712628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3.1  </a:t>
            </a:r>
            <a:r>
              <a:rPr lang="zh-CN" altLang="en-US" sz="2800" b="1" dirty="0" smtClean="0">
                <a:solidFill>
                  <a:schemeClr val="bg1"/>
                </a:solidFill>
              </a:rPr>
              <a:t>直接寻址</a:t>
            </a:r>
            <a:r>
              <a:rPr lang="zh-CN" altLang="en-US" sz="2800" b="1" dirty="0">
                <a:solidFill>
                  <a:schemeClr val="bg1"/>
                </a:solidFill>
              </a:rPr>
              <a:t>（</a:t>
            </a:r>
            <a:r>
              <a:rPr lang="en-US" altLang="zh-CN" sz="2800" b="1" dirty="0">
                <a:solidFill>
                  <a:srgbClr val="FF0101"/>
                </a:solidFill>
              </a:rPr>
              <a:t>Direct Addressing</a:t>
            </a:r>
            <a:r>
              <a:rPr lang="en-US" altLang="zh-CN" sz="2800" b="1" dirty="0"/>
              <a:t> </a:t>
            </a:r>
            <a:r>
              <a:rPr lang="zh-CN" altLang="en-US" sz="2800" b="1" dirty="0">
                <a:solidFill>
                  <a:schemeClr val="bg1"/>
                </a:solidFill>
              </a:rPr>
              <a:t>）</a:t>
            </a:r>
          </a:p>
        </p:txBody>
      </p:sp>
      <p:sp>
        <p:nvSpPr>
          <p:cNvPr id="4" name="矩形 3"/>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矩形 4"/>
          <p:cNvSpPr/>
          <p:nvPr/>
        </p:nvSpPr>
        <p:spPr>
          <a:xfrm>
            <a:off x="787034" y="2497100"/>
            <a:ext cx="7745405" cy="941796"/>
          </a:xfrm>
          <a:prstGeom prst="rect">
            <a:avLst/>
          </a:prstGeom>
        </p:spPr>
        <p:txBody>
          <a:bodyPr wrap="square">
            <a:spAutoFit/>
          </a:bodyPr>
          <a:lstStyle/>
          <a:p>
            <a:pPr>
              <a:lnSpc>
                <a:spcPct val="115000"/>
              </a:lnSpc>
              <a:spcAft>
                <a:spcPct val="15000"/>
              </a:spcAft>
            </a:pPr>
            <a:r>
              <a:rPr lang="zh-CN" altLang="en-US" sz="2400" b="1" dirty="0"/>
              <a:t>直接寻址方式下，操作数的段地址默认为数据段，但允许段重设，即由指令定义段。</a:t>
            </a:r>
          </a:p>
        </p:txBody>
      </p:sp>
      <p:sp>
        <p:nvSpPr>
          <p:cNvPr id="6" name="矩形 5"/>
          <p:cNvSpPr/>
          <p:nvPr/>
        </p:nvSpPr>
        <p:spPr>
          <a:xfrm>
            <a:off x="683567" y="3438896"/>
            <a:ext cx="4233659" cy="461665"/>
          </a:xfrm>
          <a:prstGeom prst="rect">
            <a:avLst/>
          </a:prstGeom>
        </p:spPr>
        <p:txBody>
          <a:bodyPr wrap="none">
            <a:spAutoFit/>
          </a:bodyPr>
          <a:lstStyle/>
          <a:p>
            <a:r>
              <a:rPr lang="zh-CN" altLang="en-US" sz="2400" b="1" dirty="0"/>
              <a:t>例：</a:t>
            </a:r>
            <a:r>
              <a:rPr lang="en-US" altLang="zh-CN" sz="2400" b="1" dirty="0"/>
              <a:t>MOV  AX，ES：[1200H]</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291" y="3929796"/>
            <a:ext cx="65627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87624" y="4581128"/>
            <a:ext cx="7704856" cy="1815882"/>
          </a:xfrm>
          <a:prstGeom prst="rect">
            <a:avLst/>
          </a:prstGeom>
          <a:noFill/>
        </p:spPr>
        <p:txBody>
          <a:bodyPr wrap="square" rtlCol="0">
            <a:spAutoFit/>
          </a:bodyPr>
          <a:lstStyle/>
          <a:p>
            <a:r>
              <a:rPr lang="zh-CN" altLang="en-US" sz="2800" b="1" dirty="0" smtClean="0"/>
              <a:t>若   </a:t>
            </a:r>
            <a:r>
              <a:rPr lang="en-US" altLang="zh-CN" sz="2800" b="1" dirty="0" smtClean="0"/>
              <a:t>ES= 1500H</a:t>
            </a:r>
            <a:r>
              <a:rPr lang="zh-CN" altLang="en-US" sz="2800" b="1" dirty="0" smtClean="0"/>
              <a:t>，</a:t>
            </a:r>
            <a:endParaRPr lang="en-US" altLang="zh-CN" sz="2800" b="1" dirty="0" smtClean="0"/>
          </a:p>
          <a:p>
            <a:r>
              <a:rPr lang="zh-CN" altLang="en-US" sz="2800" b="1" dirty="0" smtClean="0"/>
              <a:t>则向</a:t>
            </a:r>
            <a:r>
              <a:rPr lang="en-US" altLang="zh-CN" sz="2800" b="1" dirty="0" smtClean="0"/>
              <a:t>AX</a:t>
            </a:r>
            <a:r>
              <a:rPr lang="zh-CN" altLang="en-US" sz="2800" b="1" dirty="0" smtClean="0"/>
              <a:t>传送的数据来自存储器</a:t>
            </a:r>
            <a:endParaRPr lang="en-US" altLang="zh-CN" sz="2800" b="1" dirty="0" smtClean="0"/>
          </a:p>
          <a:p>
            <a:r>
              <a:rPr lang="en-US" altLang="zh-CN" sz="2800" b="1" dirty="0" smtClean="0"/>
              <a:t>1500H:1200H = 1500H * 16 + 1200H </a:t>
            </a:r>
          </a:p>
          <a:p>
            <a:r>
              <a:rPr lang="en-US" sz="2800" b="1" dirty="0"/>
              <a:t> </a:t>
            </a:r>
            <a:r>
              <a:rPr lang="en-US" sz="2800" b="1" dirty="0" smtClean="0"/>
              <a:t>                       = 15000H + 1200H = 16200H</a:t>
            </a:r>
            <a:endParaRPr lang="en-US" sz="2800" b="1" dirty="0"/>
          </a:p>
        </p:txBody>
      </p:sp>
    </p:spTree>
    <p:extLst>
      <p:ext uri="{BB962C8B-B14F-4D97-AF65-F5344CB8AC3E}">
        <p14:creationId xmlns:p14="http://schemas.microsoft.com/office/powerpoint/2010/main" val="15930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7"/>
          <p:cNvSpPr>
            <a:spLocks noChangeArrowheads="1"/>
          </p:cNvSpPr>
          <p:nvPr/>
        </p:nvSpPr>
        <p:spPr bwMode="auto">
          <a:xfrm>
            <a:off x="292294" y="3284984"/>
            <a:ext cx="84561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rgbClr val="000000"/>
                </a:solidFill>
              </a:rPr>
              <a:t>所以</a:t>
            </a:r>
            <a:r>
              <a:rPr lang="zh-CN" altLang="en-US" sz="2800" b="1" dirty="0">
                <a:solidFill>
                  <a:srgbClr val="000000"/>
                </a:solidFill>
              </a:rPr>
              <a:t>在实际的汇编语言程序设计中，常常采用给存放数据的单元，定义一个符号地址名，即</a:t>
            </a:r>
            <a:r>
              <a:rPr lang="zh-CN" altLang="en-US" sz="2800" b="1" dirty="0"/>
              <a:t>变量名</a:t>
            </a:r>
            <a:r>
              <a:rPr lang="en-US" altLang="zh-CN" sz="2800" b="1" dirty="0"/>
              <a:t>/</a:t>
            </a:r>
            <a:r>
              <a:rPr lang="zh-CN" altLang="en-US" sz="2800" b="1" dirty="0"/>
              <a:t>变量</a:t>
            </a:r>
            <a:r>
              <a:rPr lang="zh-CN" altLang="en-US" sz="2800" b="1" dirty="0">
                <a:solidFill>
                  <a:srgbClr val="000000"/>
                </a:solidFill>
              </a:rPr>
              <a:t>。</a:t>
            </a:r>
          </a:p>
        </p:txBody>
      </p:sp>
      <p:sp>
        <p:nvSpPr>
          <p:cNvPr id="4" name="矩形 3"/>
          <p:cNvSpPr/>
          <p:nvPr/>
        </p:nvSpPr>
        <p:spPr>
          <a:xfrm>
            <a:off x="325070" y="1556792"/>
            <a:ext cx="4233659" cy="461665"/>
          </a:xfrm>
          <a:prstGeom prst="rect">
            <a:avLst/>
          </a:prstGeom>
        </p:spPr>
        <p:txBody>
          <a:bodyPr wrap="none">
            <a:spAutoFit/>
          </a:bodyPr>
          <a:lstStyle/>
          <a:p>
            <a:r>
              <a:rPr lang="zh-CN" altLang="en-US" sz="2400" b="1" dirty="0"/>
              <a:t>例：</a:t>
            </a:r>
            <a:r>
              <a:rPr lang="en-US" altLang="zh-CN" sz="2400" b="1" dirty="0"/>
              <a:t>MOV  AX，ES：[1200H]</a:t>
            </a:r>
          </a:p>
        </p:txBody>
      </p:sp>
      <p:sp>
        <p:nvSpPr>
          <p:cNvPr id="5" name="圆角矩形标注 4"/>
          <p:cNvSpPr/>
          <p:nvPr/>
        </p:nvSpPr>
        <p:spPr>
          <a:xfrm>
            <a:off x="5292080" y="1916832"/>
            <a:ext cx="3456384" cy="1368152"/>
          </a:xfrm>
          <a:prstGeom prst="wedgeRoundRectCallout">
            <a:avLst>
              <a:gd name="adj1" fmla="val -75198"/>
              <a:gd name="adj2" fmla="val -48632"/>
              <a:gd name="adj3" fmla="val 16667"/>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需要人自己记忆，</a:t>
            </a:r>
            <a:endParaRPr lang="en-US" altLang="zh-CN" sz="2400" b="1" dirty="0" smtClean="0">
              <a:solidFill>
                <a:srgbClr val="FF0000"/>
              </a:solidFill>
            </a:endParaRPr>
          </a:p>
          <a:p>
            <a:pPr algn="ctr"/>
            <a:r>
              <a:rPr lang="zh-CN" altLang="en-US" sz="2400" b="1" dirty="0" smtClean="0">
                <a:solidFill>
                  <a:srgbClr val="FF0000"/>
                </a:solidFill>
              </a:rPr>
              <a:t>复杂，困难，应用不便</a:t>
            </a:r>
            <a:endParaRPr lang="zh-CN" altLang="en-US" sz="2400" b="1" dirty="0">
              <a:solidFill>
                <a:srgbClr val="FF000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982" y="2420888"/>
            <a:ext cx="6159176" cy="294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p:cNvSpPr>
            <a:spLocks noChangeArrowheads="1"/>
          </p:cNvSpPr>
          <p:nvPr/>
        </p:nvSpPr>
        <p:spPr bwMode="auto">
          <a:xfrm>
            <a:off x="1066800" y="5334000"/>
            <a:ext cx="7543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    </a:t>
            </a:r>
            <a:r>
              <a:rPr lang="zh-CN" altLang="en-US" sz="2800" b="1">
                <a:solidFill>
                  <a:srgbClr val="000000"/>
                </a:solidFill>
              </a:rPr>
              <a:t>这样，在程序设计中就可以用这个变量名代替原来的存储器单元的实际地址。</a:t>
            </a:r>
          </a:p>
        </p:txBody>
      </p:sp>
      <p:sp>
        <p:nvSpPr>
          <p:cNvPr id="8" name="Rectangle 14"/>
          <p:cNvSpPr>
            <a:spLocks noChangeArrowheads="1"/>
          </p:cNvSpPr>
          <p:nvPr/>
        </p:nvSpPr>
        <p:spPr bwMode="auto">
          <a:xfrm>
            <a:off x="325070" y="980728"/>
            <a:ext cx="712628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3.1  </a:t>
            </a:r>
            <a:r>
              <a:rPr lang="zh-CN" altLang="en-US" sz="2800" b="1" dirty="0" smtClean="0">
                <a:solidFill>
                  <a:schemeClr val="bg1"/>
                </a:solidFill>
              </a:rPr>
              <a:t>直接寻址</a:t>
            </a:r>
            <a:r>
              <a:rPr lang="zh-CN" altLang="en-US" sz="2800" b="1" dirty="0">
                <a:solidFill>
                  <a:schemeClr val="bg1"/>
                </a:solidFill>
              </a:rPr>
              <a:t>（</a:t>
            </a:r>
            <a:r>
              <a:rPr lang="en-US" altLang="zh-CN" sz="2800" b="1" dirty="0">
                <a:solidFill>
                  <a:srgbClr val="FF0101"/>
                </a:solidFill>
              </a:rPr>
              <a:t>Direct Addressing</a:t>
            </a:r>
            <a:r>
              <a:rPr lang="en-US" altLang="zh-CN" sz="2800" b="1" dirty="0"/>
              <a:t> </a:t>
            </a:r>
            <a:r>
              <a:rPr lang="zh-CN" altLang="en-US" sz="2800" b="1" dirty="0">
                <a:solidFill>
                  <a:schemeClr val="bg1"/>
                </a:solidFill>
              </a:rPr>
              <a:t>）</a:t>
            </a:r>
          </a:p>
        </p:txBody>
      </p:sp>
    </p:spTree>
    <p:extLst>
      <p:ext uri="{BB962C8B-B14F-4D97-AF65-F5344CB8AC3E}">
        <p14:creationId xmlns:p14="http://schemas.microsoft.com/office/powerpoint/2010/main" val="32203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8.33333E-7 3.7037E-7 L -0.00208 -0.30046 " pathEditMode="relative" rAng="0" ptsTypes="AA">
                                      <p:cBhvr>
                                        <p:cTn id="10" dur="500" fill="hold"/>
                                        <p:tgtEl>
                                          <p:spTgt spid="3"/>
                                        </p:tgtEl>
                                        <p:attrNameLst>
                                          <p:attrName>ppt_x</p:attrName>
                                          <p:attrName>ppt_y</p:attrName>
                                        </p:attrNameLst>
                                      </p:cBhvr>
                                      <p:rCtr x="-104" y="-15023"/>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 calcmode="lin" valueType="num">
                                      <p:cBhvr additive="base">
                                        <p:cTn id="15" dur="500" fill="hold"/>
                                        <p:tgtEl>
                                          <p:spTgt spid="5122"/>
                                        </p:tgtEl>
                                        <p:attrNameLst>
                                          <p:attrName>ppt_x</p:attrName>
                                        </p:attrNameLst>
                                      </p:cBhvr>
                                      <p:tavLst>
                                        <p:tav tm="0">
                                          <p:val>
                                            <p:strVal val="#ppt_x"/>
                                          </p:val>
                                        </p:tav>
                                        <p:tav tm="100000">
                                          <p:val>
                                            <p:strVal val="#ppt_x"/>
                                          </p:val>
                                        </p:tav>
                                      </p:tavLst>
                                    </p:anim>
                                    <p:anim calcmode="lin" valueType="num">
                                      <p:cBhvr additive="base">
                                        <p:cTn id="1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p:bldP spid="8"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7"/>
          <p:cNvSpPr>
            <a:spLocks noChangeArrowheads="1"/>
          </p:cNvSpPr>
          <p:nvPr/>
        </p:nvSpPr>
        <p:spPr bwMode="auto">
          <a:xfrm>
            <a:off x="5724128" y="1844824"/>
            <a:ext cx="30815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339933"/>
                </a:solidFill>
              </a:rPr>
              <a:t>例</a:t>
            </a:r>
            <a:r>
              <a:rPr lang="en-US" altLang="zh-CN" sz="2400" dirty="0">
                <a:solidFill>
                  <a:srgbClr val="339933"/>
                </a:solidFill>
              </a:rPr>
              <a:t>4</a:t>
            </a:r>
            <a:r>
              <a:rPr lang="zh-CN" altLang="en-US" sz="2400" dirty="0">
                <a:solidFill>
                  <a:srgbClr val="339933"/>
                </a:solidFill>
              </a:rPr>
              <a:t>：</a:t>
            </a:r>
            <a:r>
              <a:rPr lang="zh-CN" altLang="en-US" sz="2400" dirty="0" smtClean="0">
                <a:solidFill>
                  <a:srgbClr val="339933"/>
                </a:solidFill>
              </a:rPr>
              <a:t>若</a:t>
            </a:r>
            <a:r>
              <a:rPr lang="en-US" altLang="zh-CN" sz="2400" dirty="0" smtClean="0">
                <a:solidFill>
                  <a:srgbClr val="339933"/>
                </a:solidFill>
              </a:rPr>
              <a:t>(DS</a:t>
            </a:r>
            <a:r>
              <a:rPr lang="en-US" altLang="zh-CN" sz="2400" dirty="0">
                <a:solidFill>
                  <a:srgbClr val="339933"/>
                </a:solidFill>
              </a:rPr>
              <a:t>)=1500H,TABLE</a:t>
            </a:r>
            <a:r>
              <a:rPr lang="zh-CN" altLang="en-US" sz="2400" dirty="0">
                <a:solidFill>
                  <a:srgbClr val="339933"/>
                </a:solidFill>
              </a:rPr>
              <a:t>为在</a:t>
            </a:r>
            <a:r>
              <a:rPr lang="en-US" altLang="zh-CN" sz="2400" dirty="0">
                <a:solidFill>
                  <a:srgbClr val="339933"/>
                </a:solidFill>
              </a:rPr>
              <a:t>DS</a:t>
            </a:r>
            <a:r>
              <a:rPr lang="zh-CN" altLang="en-US" sz="2400" dirty="0">
                <a:solidFill>
                  <a:srgbClr val="339933"/>
                </a:solidFill>
              </a:rPr>
              <a:t>段定义的一个字变量，且偏移地址为</a:t>
            </a:r>
            <a:r>
              <a:rPr lang="en-US" altLang="zh-CN" sz="2400" dirty="0">
                <a:solidFill>
                  <a:srgbClr val="339933"/>
                </a:solidFill>
              </a:rPr>
              <a:t>0004H</a:t>
            </a:r>
            <a:r>
              <a:rPr lang="zh-CN" altLang="en-US" sz="2400" dirty="0">
                <a:solidFill>
                  <a:srgbClr val="339933"/>
                </a:solidFill>
              </a:rPr>
              <a:t>。则</a:t>
            </a:r>
            <a:r>
              <a:rPr lang="en-US" altLang="zh-CN" sz="2400" dirty="0">
                <a:solidFill>
                  <a:srgbClr val="339933"/>
                </a:solidFill>
              </a:rPr>
              <a:t>CPU</a:t>
            </a:r>
            <a:r>
              <a:rPr lang="zh-CN" altLang="en-US" sz="2400" dirty="0">
                <a:solidFill>
                  <a:srgbClr val="339933"/>
                </a:solidFill>
              </a:rPr>
              <a:t>执行 </a:t>
            </a:r>
            <a:r>
              <a:rPr lang="en-US" altLang="zh-CN" sz="2400" dirty="0">
                <a:solidFill>
                  <a:srgbClr val="000000"/>
                </a:solidFill>
              </a:rPr>
              <a:t>MOV AX ,TABLE </a:t>
            </a:r>
            <a:r>
              <a:rPr lang="zh-CN" altLang="en-US" sz="2400" dirty="0">
                <a:solidFill>
                  <a:srgbClr val="339933"/>
                </a:solidFill>
              </a:rPr>
              <a:t>指令完成的操作如下：</a:t>
            </a:r>
          </a:p>
        </p:txBody>
      </p:sp>
      <p:sp>
        <p:nvSpPr>
          <p:cNvPr id="4" name="Rectangle 16"/>
          <p:cNvSpPr>
            <a:spLocks noChangeArrowheads="1"/>
          </p:cNvSpPr>
          <p:nvPr/>
        </p:nvSpPr>
        <p:spPr bwMode="auto">
          <a:xfrm>
            <a:off x="1447800" y="2590800"/>
            <a:ext cx="2549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rgbClr val="000000"/>
                </a:solidFill>
              </a:rPr>
              <a:t>1 5 0 0 0 H</a:t>
            </a:r>
            <a:r>
              <a:rPr lang="en-US" altLang="zh-CN" sz="2800">
                <a:solidFill>
                  <a:schemeClr val="bg1"/>
                </a:solidFill>
              </a:rPr>
              <a:t> </a:t>
            </a:r>
            <a:r>
              <a:rPr lang="en-US" altLang="zh-CN" sz="2800">
                <a:solidFill>
                  <a:srgbClr val="0A0A0A"/>
                </a:solidFill>
              </a:rPr>
              <a:t> </a:t>
            </a:r>
          </a:p>
        </p:txBody>
      </p:sp>
      <p:sp>
        <p:nvSpPr>
          <p:cNvPr id="5" name="Line 17"/>
          <p:cNvSpPr>
            <a:spLocks noChangeShapeType="1"/>
          </p:cNvSpPr>
          <p:nvPr/>
        </p:nvSpPr>
        <p:spPr bwMode="auto">
          <a:xfrm>
            <a:off x="858838" y="3733800"/>
            <a:ext cx="3560762" cy="0"/>
          </a:xfrm>
          <a:prstGeom prst="line">
            <a:avLst/>
          </a:prstGeom>
          <a:noFill/>
          <a:ln w="38100">
            <a:solidFill>
              <a:srgbClr val="000000"/>
            </a:solidFill>
            <a:round/>
            <a:headEnd/>
            <a:tailEnd/>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sz="2800"/>
          </a:p>
        </p:txBody>
      </p:sp>
      <p:sp>
        <p:nvSpPr>
          <p:cNvPr id="6" name="Rectangle 18"/>
          <p:cNvSpPr>
            <a:spLocks noChangeArrowheads="1"/>
          </p:cNvSpPr>
          <p:nvPr/>
        </p:nvSpPr>
        <p:spPr bwMode="auto">
          <a:xfrm>
            <a:off x="685800" y="3124200"/>
            <a:ext cx="10779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rgbClr val="000000"/>
                </a:solidFill>
              </a:rPr>
              <a:t>+</a:t>
            </a:r>
          </a:p>
        </p:txBody>
      </p:sp>
      <p:sp>
        <p:nvSpPr>
          <p:cNvPr id="7" name="Rectangle 19"/>
          <p:cNvSpPr>
            <a:spLocks noChangeArrowheads="1"/>
          </p:cNvSpPr>
          <p:nvPr/>
        </p:nvSpPr>
        <p:spPr bwMode="auto">
          <a:xfrm>
            <a:off x="533400" y="2590800"/>
            <a:ext cx="1077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a:solidFill>
                  <a:srgbClr val="000000"/>
                </a:solidFill>
              </a:rPr>
              <a:t>DS</a:t>
            </a:r>
          </a:p>
        </p:txBody>
      </p:sp>
      <p:sp>
        <p:nvSpPr>
          <p:cNvPr id="8" name="Line 20"/>
          <p:cNvSpPr>
            <a:spLocks noChangeShapeType="1"/>
          </p:cNvSpPr>
          <p:nvPr/>
        </p:nvSpPr>
        <p:spPr bwMode="auto">
          <a:xfrm>
            <a:off x="4648200" y="4343400"/>
            <a:ext cx="0" cy="228600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9" name="Rectangle 22"/>
          <p:cNvSpPr>
            <a:spLocks noChangeArrowheads="1"/>
          </p:cNvSpPr>
          <p:nvPr/>
        </p:nvSpPr>
        <p:spPr bwMode="auto">
          <a:xfrm>
            <a:off x="4711978" y="4114800"/>
            <a:ext cx="1415772" cy="1447800"/>
          </a:xfrm>
          <a:prstGeom prst="rect">
            <a:avLst/>
          </a:prstGeom>
          <a:noFill/>
          <a:ln w="9525">
            <a:noFill/>
            <a:miter lim="800000"/>
            <a:headEnd/>
            <a:tailEnd/>
          </a:ln>
          <a:effectLst>
            <a:outerShdw dist="35921" dir="2700000" algn="ctr" rotWithShape="0">
              <a:schemeClr val="bg2"/>
            </a:outerShdw>
          </a:effectLst>
        </p:spPr>
        <p:txBody>
          <a:bodyPr vert="eaVert">
            <a:spAutoFit/>
          </a:bodyPr>
          <a:lstStyle/>
          <a:p>
            <a:pPr algn="ctr">
              <a:defRPr/>
            </a:pPr>
            <a:r>
              <a:rPr lang="en-US" altLang="zh-CN" sz="8000">
                <a:solidFill>
                  <a:srgbClr val="27182A"/>
                </a:solidFill>
                <a:latin typeface="Courier New"/>
                <a:ea typeface="宋体" pitchFamily="2" charset="-122"/>
              </a:rPr>
              <a:t>……</a:t>
            </a:r>
            <a:endParaRPr lang="en-US" altLang="zh-CN" sz="8000">
              <a:solidFill>
                <a:srgbClr val="27182A"/>
              </a:solidFill>
              <a:latin typeface="宋体" pitchFamily="2" charset="-122"/>
              <a:ea typeface="宋体" pitchFamily="2" charset="-122"/>
            </a:endParaRPr>
          </a:p>
        </p:txBody>
      </p:sp>
      <p:sp>
        <p:nvSpPr>
          <p:cNvPr id="10" name="Line 23"/>
          <p:cNvSpPr>
            <a:spLocks noChangeShapeType="1"/>
          </p:cNvSpPr>
          <p:nvPr/>
        </p:nvSpPr>
        <p:spPr bwMode="auto">
          <a:xfrm>
            <a:off x="6324600" y="4343400"/>
            <a:ext cx="0" cy="228600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1" name="Rectangle 24"/>
          <p:cNvSpPr>
            <a:spLocks noChangeArrowheads="1"/>
          </p:cNvSpPr>
          <p:nvPr/>
        </p:nvSpPr>
        <p:spPr bwMode="auto">
          <a:xfrm>
            <a:off x="4953089" y="6278563"/>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a:solidFill>
                  <a:srgbClr val="000000"/>
                </a:solidFill>
              </a:rPr>
              <a:t>存储器</a:t>
            </a:r>
          </a:p>
        </p:txBody>
      </p:sp>
      <p:sp>
        <p:nvSpPr>
          <p:cNvPr id="12" name="Rectangle 26"/>
          <p:cNvSpPr>
            <a:spLocks noChangeArrowheads="1"/>
          </p:cNvSpPr>
          <p:nvPr/>
        </p:nvSpPr>
        <p:spPr bwMode="auto">
          <a:xfrm>
            <a:off x="7889304" y="5486400"/>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dirty="0">
                <a:solidFill>
                  <a:srgbClr val="339933"/>
                </a:solidFill>
              </a:rPr>
              <a:t>数据段</a:t>
            </a:r>
          </a:p>
        </p:txBody>
      </p:sp>
      <p:sp>
        <p:nvSpPr>
          <p:cNvPr id="13" name="AutoShape 27"/>
          <p:cNvSpPr>
            <a:spLocks/>
          </p:cNvSpPr>
          <p:nvPr/>
        </p:nvSpPr>
        <p:spPr bwMode="auto">
          <a:xfrm rot="10800000">
            <a:off x="6324600" y="5410200"/>
            <a:ext cx="469900" cy="914400"/>
          </a:xfrm>
          <a:prstGeom prst="leftBrace">
            <a:avLst>
              <a:gd name="adj1" fmla="val 16216"/>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14" name="Line 32"/>
          <p:cNvSpPr>
            <a:spLocks noChangeShapeType="1"/>
          </p:cNvSpPr>
          <p:nvPr/>
        </p:nvSpPr>
        <p:spPr bwMode="auto">
          <a:xfrm>
            <a:off x="4648200" y="54102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5" name="Line 33"/>
          <p:cNvSpPr>
            <a:spLocks noChangeShapeType="1"/>
          </p:cNvSpPr>
          <p:nvPr/>
        </p:nvSpPr>
        <p:spPr bwMode="auto">
          <a:xfrm>
            <a:off x="4648200" y="58674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6" name="Line 34"/>
          <p:cNvSpPr>
            <a:spLocks noChangeShapeType="1"/>
          </p:cNvSpPr>
          <p:nvPr/>
        </p:nvSpPr>
        <p:spPr bwMode="auto">
          <a:xfrm>
            <a:off x="4648200" y="6324600"/>
            <a:ext cx="167640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7" name="Arc 38"/>
          <p:cNvSpPr>
            <a:spLocks/>
          </p:cNvSpPr>
          <p:nvPr/>
        </p:nvSpPr>
        <p:spPr bwMode="auto">
          <a:xfrm rot="10800000" flipH="1">
            <a:off x="3657600" y="4038600"/>
            <a:ext cx="938213" cy="1827213"/>
          </a:xfrm>
          <a:custGeom>
            <a:avLst/>
            <a:gdLst>
              <a:gd name="T0" fmla="*/ 938213 w 21188"/>
              <a:gd name="T1" fmla="*/ 364574 h 21035"/>
              <a:gd name="T2" fmla="*/ 217372 w 21188"/>
              <a:gd name="T3" fmla="*/ 1827213 h 21035"/>
              <a:gd name="T4" fmla="*/ 0 w 21188"/>
              <a:gd name="T5" fmla="*/ 0 h 21035"/>
              <a:gd name="T6" fmla="*/ 0 60000 65536"/>
              <a:gd name="T7" fmla="*/ 0 60000 65536"/>
              <a:gd name="T8" fmla="*/ 0 60000 65536"/>
              <a:gd name="T9" fmla="*/ 0 w 21188"/>
              <a:gd name="T10" fmla="*/ 0 h 21035"/>
              <a:gd name="T11" fmla="*/ 21188 w 21188"/>
              <a:gd name="T12" fmla="*/ 21035 h 21035"/>
            </a:gdLst>
            <a:ahLst/>
            <a:cxnLst>
              <a:cxn ang="T6">
                <a:pos x="T0" y="T1"/>
              </a:cxn>
              <a:cxn ang="T7">
                <a:pos x="T2" y="T3"/>
              </a:cxn>
              <a:cxn ang="T8">
                <a:pos x="T4" y="T5"/>
              </a:cxn>
            </a:cxnLst>
            <a:rect l="T9" t="T10" r="T11" b="T12"/>
            <a:pathLst>
              <a:path w="21188" h="21035" fill="none" extrusionOk="0">
                <a:moveTo>
                  <a:pt x="21188" y="4197"/>
                </a:moveTo>
                <a:cubicBezTo>
                  <a:pt x="19539" y="12519"/>
                  <a:pt x="13171" y="19106"/>
                  <a:pt x="4908" y="21034"/>
                </a:cubicBezTo>
              </a:path>
              <a:path w="21188" h="21035" stroke="0" extrusionOk="0">
                <a:moveTo>
                  <a:pt x="21188" y="4197"/>
                </a:moveTo>
                <a:cubicBezTo>
                  <a:pt x="19539" y="12519"/>
                  <a:pt x="13171" y="19106"/>
                  <a:pt x="4908" y="21034"/>
                </a:cubicBezTo>
                <a:lnTo>
                  <a:pt x="0" y="0"/>
                </a:lnTo>
                <a:close/>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18" name="Rectangle 44"/>
          <p:cNvSpPr>
            <a:spLocks noChangeArrowheads="1"/>
          </p:cNvSpPr>
          <p:nvPr/>
        </p:nvSpPr>
        <p:spPr bwMode="auto">
          <a:xfrm>
            <a:off x="1447800" y="3124200"/>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rgbClr val="000000"/>
                </a:solidFill>
              </a:rPr>
              <a:t>  0 0 0 4 H</a:t>
            </a:r>
            <a:r>
              <a:rPr lang="en-US" altLang="zh-CN" sz="2800">
                <a:solidFill>
                  <a:schemeClr val="bg1"/>
                </a:solidFill>
              </a:rPr>
              <a:t> </a:t>
            </a:r>
            <a:r>
              <a:rPr lang="en-US" altLang="zh-CN" sz="2800">
                <a:solidFill>
                  <a:srgbClr val="0A0A0A"/>
                </a:solidFill>
              </a:rPr>
              <a:t> </a:t>
            </a:r>
          </a:p>
        </p:txBody>
      </p:sp>
      <p:sp>
        <p:nvSpPr>
          <p:cNvPr id="19" name="Rectangle 45"/>
          <p:cNvSpPr>
            <a:spLocks noChangeArrowheads="1"/>
          </p:cNvSpPr>
          <p:nvPr/>
        </p:nvSpPr>
        <p:spPr bwMode="auto">
          <a:xfrm>
            <a:off x="838200" y="3733800"/>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rgbClr val="000000"/>
                </a:solidFill>
              </a:rPr>
              <a:t>PA=1 5 0 0 4 H</a:t>
            </a:r>
            <a:r>
              <a:rPr lang="en-US" altLang="zh-CN" sz="2800">
                <a:solidFill>
                  <a:schemeClr val="bg1"/>
                </a:solidFill>
              </a:rPr>
              <a:t> </a:t>
            </a:r>
            <a:r>
              <a:rPr lang="en-US" altLang="zh-CN" sz="2800">
                <a:solidFill>
                  <a:srgbClr val="0A0A0A"/>
                </a:solidFill>
              </a:rPr>
              <a:t> </a:t>
            </a:r>
          </a:p>
        </p:txBody>
      </p:sp>
      <p:grpSp>
        <p:nvGrpSpPr>
          <p:cNvPr id="20" name="Group 51"/>
          <p:cNvGrpSpPr>
            <a:grpSpLocks/>
          </p:cNvGrpSpPr>
          <p:nvPr/>
        </p:nvGrpSpPr>
        <p:grpSpPr bwMode="auto">
          <a:xfrm>
            <a:off x="838200" y="4724400"/>
            <a:ext cx="1562100" cy="527050"/>
            <a:chOff x="2356" y="2642"/>
            <a:chExt cx="828" cy="342"/>
          </a:xfrm>
        </p:grpSpPr>
        <p:sp>
          <p:nvSpPr>
            <p:cNvPr id="21" name="Freeform 52"/>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2" name="Freeform 53"/>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3" name="Rectangle 54"/>
            <p:cNvSpPr>
              <a:spLocks noChangeArrowheads="1"/>
            </p:cNvSpPr>
            <p:nvPr/>
          </p:nvSpPr>
          <p:spPr bwMode="auto">
            <a:xfrm>
              <a:off x="2356" y="2675"/>
              <a:ext cx="795" cy="30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p>
          </p:txBody>
        </p:sp>
      </p:grpSp>
      <p:sp>
        <p:nvSpPr>
          <p:cNvPr id="24" name="Rectangle 55"/>
          <p:cNvSpPr>
            <a:spLocks noChangeArrowheads="1"/>
          </p:cNvSpPr>
          <p:nvPr/>
        </p:nvSpPr>
        <p:spPr bwMode="auto">
          <a:xfrm>
            <a:off x="1258888" y="4724400"/>
            <a:ext cx="960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bg1"/>
                </a:solidFill>
              </a:rPr>
              <a:t>A H</a:t>
            </a:r>
            <a:r>
              <a:rPr lang="en-US" altLang="zh-CN" sz="2800">
                <a:solidFill>
                  <a:srgbClr val="0A0A0A"/>
                </a:solidFill>
              </a:rPr>
              <a:t> </a:t>
            </a:r>
          </a:p>
        </p:txBody>
      </p:sp>
      <p:sp>
        <p:nvSpPr>
          <p:cNvPr id="25" name="Line 56"/>
          <p:cNvSpPr>
            <a:spLocks noChangeShapeType="1"/>
          </p:cNvSpPr>
          <p:nvPr/>
        </p:nvSpPr>
        <p:spPr bwMode="auto">
          <a:xfrm rot="16200000">
            <a:off x="1063625" y="5711825"/>
            <a:ext cx="920750" cy="0"/>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sz="2800"/>
          </a:p>
        </p:txBody>
      </p:sp>
      <p:sp>
        <p:nvSpPr>
          <p:cNvPr id="26" name="Line 57"/>
          <p:cNvSpPr>
            <a:spLocks noChangeShapeType="1"/>
          </p:cNvSpPr>
          <p:nvPr/>
        </p:nvSpPr>
        <p:spPr bwMode="auto">
          <a:xfrm>
            <a:off x="1524000" y="6172200"/>
            <a:ext cx="3886200" cy="0"/>
          </a:xfrm>
          <a:prstGeom prst="line">
            <a:avLst/>
          </a:prstGeom>
          <a:noFill/>
          <a:ln w="381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sz="2800"/>
          </a:p>
        </p:txBody>
      </p:sp>
      <p:grpSp>
        <p:nvGrpSpPr>
          <p:cNvPr id="27" name="Group 58"/>
          <p:cNvGrpSpPr>
            <a:grpSpLocks/>
          </p:cNvGrpSpPr>
          <p:nvPr/>
        </p:nvGrpSpPr>
        <p:grpSpPr bwMode="auto">
          <a:xfrm>
            <a:off x="2362200" y="4724400"/>
            <a:ext cx="1562100" cy="527050"/>
            <a:chOff x="2356" y="2642"/>
            <a:chExt cx="828" cy="342"/>
          </a:xfrm>
        </p:grpSpPr>
        <p:sp>
          <p:nvSpPr>
            <p:cNvPr id="28" name="Freeform 59"/>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9" name="Freeform 60"/>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0" name="Rectangle 61"/>
            <p:cNvSpPr>
              <a:spLocks noChangeArrowheads="1"/>
            </p:cNvSpPr>
            <p:nvPr/>
          </p:nvSpPr>
          <p:spPr bwMode="auto">
            <a:xfrm>
              <a:off x="2356" y="2675"/>
              <a:ext cx="795" cy="30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p>
          </p:txBody>
        </p:sp>
      </p:grpSp>
      <p:sp>
        <p:nvSpPr>
          <p:cNvPr id="31" name="Rectangle 62"/>
          <p:cNvSpPr>
            <a:spLocks noChangeArrowheads="1"/>
          </p:cNvSpPr>
          <p:nvPr/>
        </p:nvSpPr>
        <p:spPr bwMode="auto">
          <a:xfrm>
            <a:off x="2843213" y="4724400"/>
            <a:ext cx="960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bg1"/>
                </a:solidFill>
              </a:rPr>
              <a:t>A L</a:t>
            </a:r>
            <a:r>
              <a:rPr lang="en-US" altLang="zh-CN" sz="2800">
                <a:solidFill>
                  <a:srgbClr val="0A0A0A"/>
                </a:solidFill>
              </a:rPr>
              <a:t> </a:t>
            </a:r>
          </a:p>
        </p:txBody>
      </p:sp>
      <p:sp>
        <p:nvSpPr>
          <p:cNvPr id="32" name="Line 63"/>
          <p:cNvSpPr>
            <a:spLocks noChangeShapeType="1"/>
          </p:cNvSpPr>
          <p:nvPr/>
        </p:nvSpPr>
        <p:spPr bwMode="auto">
          <a:xfrm rot="16200000">
            <a:off x="2855912" y="5481638"/>
            <a:ext cx="460375" cy="0"/>
          </a:xfrm>
          <a:prstGeom prst="line">
            <a:avLst/>
          </a:prstGeom>
          <a:noFill/>
          <a:ln w="38100">
            <a:solidFill>
              <a:srgbClr val="0000FF"/>
            </a:solidFill>
            <a:round/>
            <a:headEnd/>
            <a:tail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a:lstStyle/>
          <a:p>
            <a:endParaRPr lang="zh-CN" altLang="en-US" sz="2800"/>
          </a:p>
        </p:txBody>
      </p:sp>
      <p:sp>
        <p:nvSpPr>
          <p:cNvPr id="33" name="Line 64"/>
          <p:cNvSpPr>
            <a:spLocks noChangeShapeType="1"/>
          </p:cNvSpPr>
          <p:nvPr/>
        </p:nvSpPr>
        <p:spPr bwMode="auto">
          <a:xfrm>
            <a:off x="3086100" y="5711825"/>
            <a:ext cx="2324100" cy="3175"/>
          </a:xfrm>
          <a:prstGeom prst="line">
            <a:avLst/>
          </a:prstGeom>
          <a:noFill/>
          <a:ln w="38100">
            <a:solidFill>
              <a:srgbClr val="0000FF"/>
            </a:solidFill>
            <a:round/>
            <a:headEnd/>
            <a:tailEnd/>
          </a:ln>
          <a:effectLst>
            <a:prstShdw prst="shdw17" dist="17961" dir="2700000">
              <a:srgbClr val="000099"/>
            </a:prstShdw>
          </a:effectLst>
          <a:extLst>
            <a:ext uri="{909E8E84-426E-40DD-AFC4-6F175D3DCCD1}">
              <a14:hiddenFill xmlns:a14="http://schemas.microsoft.com/office/drawing/2010/main">
                <a:noFill/>
              </a14:hiddenFill>
            </a:ext>
          </a:extLst>
        </p:spPr>
        <p:txBody>
          <a:bodyPr/>
          <a:lstStyle/>
          <a:p>
            <a:endParaRPr lang="zh-CN" altLang="en-US" sz="2800"/>
          </a:p>
        </p:txBody>
      </p:sp>
      <p:sp>
        <p:nvSpPr>
          <p:cNvPr id="34" name="Rectangle 65"/>
          <p:cNvSpPr>
            <a:spLocks noChangeArrowheads="1"/>
          </p:cNvSpPr>
          <p:nvPr/>
        </p:nvSpPr>
        <p:spPr bwMode="auto">
          <a:xfrm>
            <a:off x="3186898" y="5257800"/>
            <a:ext cx="1446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rgbClr val="000000"/>
                </a:solidFill>
              </a:rPr>
              <a:t>15004H</a:t>
            </a:r>
          </a:p>
        </p:txBody>
      </p:sp>
      <p:sp>
        <p:nvSpPr>
          <p:cNvPr id="35" name="Rectangle 66"/>
          <p:cNvSpPr>
            <a:spLocks noChangeArrowheads="1"/>
          </p:cNvSpPr>
          <p:nvPr/>
        </p:nvSpPr>
        <p:spPr bwMode="auto">
          <a:xfrm>
            <a:off x="3186898" y="5715000"/>
            <a:ext cx="1446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rgbClr val="000000"/>
                </a:solidFill>
              </a:rPr>
              <a:t>15005H</a:t>
            </a:r>
          </a:p>
        </p:txBody>
      </p:sp>
      <p:sp>
        <p:nvSpPr>
          <p:cNvPr id="36" name="Rectangle 67"/>
          <p:cNvSpPr>
            <a:spLocks noChangeArrowheads="1"/>
          </p:cNvSpPr>
          <p:nvPr/>
        </p:nvSpPr>
        <p:spPr bwMode="auto">
          <a:xfrm>
            <a:off x="6444208" y="5410200"/>
            <a:ext cx="13190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dirty="0">
                <a:solidFill>
                  <a:srgbClr val="000000"/>
                </a:solidFill>
              </a:rPr>
              <a:t>TABLE</a:t>
            </a:r>
          </a:p>
        </p:txBody>
      </p:sp>
      <p:sp>
        <p:nvSpPr>
          <p:cNvPr id="37" name="AutoShape 68"/>
          <p:cNvSpPr>
            <a:spLocks/>
          </p:cNvSpPr>
          <p:nvPr/>
        </p:nvSpPr>
        <p:spPr bwMode="auto">
          <a:xfrm rot="10800000">
            <a:off x="7432104" y="4953000"/>
            <a:ext cx="469900" cy="1600200"/>
          </a:xfrm>
          <a:prstGeom prst="leftBrace">
            <a:avLst>
              <a:gd name="adj1" fmla="val 28378"/>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38" name="Rectangle 14"/>
          <p:cNvSpPr>
            <a:spLocks noChangeArrowheads="1"/>
          </p:cNvSpPr>
          <p:nvPr/>
        </p:nvSpPr>
        <p:spPr bwMode="auto">
          <a:xfrm>
            <a:off x="240506" y="1196044"/>
            <a:ext cx="712628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3.1  </a:t>
            </a:r>
            <a:r>
              <a:rPr lang="zh-CN" altLang="en-US" sz="2800" b="1" dirty="0" smtClean="0">
                <a:solidFill>
                  <a:schemeClr val="bg1"/>
                </a:solidFill>
              </a:rPr>
              <a:t>直接寻址</a:t>
            </a:r>
            <a:r>
              <a:rPr lang="zh-CN" altLang="en-US" sz="2800" b="1" dirty="0">
                <a:solidFill>
                  <a:schemeClr val="bg1"/>
                </a:solidFill>
              </a:rPr>
              <a:t>（</a:t>
            </a:r>
            <a:r>
              <a:rPr lang="en-US" altLang="zh-CN" sz="2800" b="1" dirty="0">
                <a:solidFill>
                  <a:srgbClr val="FF0101"/>
                </a:solidFill>
              </a:rPr>
              <a:t>Direct Addressing</a:t>
            </a:r>
            <a:r>
              <a:rPr lang="en-US" altLang="zh-CN" sz="2800" b="1" dirty="0"/>
              <a:t> </a:t>
            </a:r>
            <a:r>
              <a:rPr lang="zh-CN" altLang="en-US" sz="2800" b="1" dirty="0">
                <a:solidFill>
                  <a:schemeClr val="bg1"/>
                </a:solidFill>
              </a:rPr>
              <a:t>）</a:t>
            </a:r>
          </a:p>
        </p:txBody>
      </p:sp>
    </p:spTree>
    <p:extLst>
      <p:ext uri="{BB962C8B-B14F-4D97-AF65-F5344CB8AC3E}">
        <p14:creationId xmlns:p14="http://schemas.microsoft.com/office/powerpoint/2010/main" val="17620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3"/>
          <p:cNvSpPr>
            <a:spLocks noChangeArrowheads="1"/>
          </p:cNvSpPr>
          <p:nvPr/>
        </p:nvSpPr>
        <p:spPr bwMode="auto">
          <a:xfrm>
            <a:off x="395536" y="1484784"/>
            <a:ext cx="835292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000000"/>
                </a:solidFill>
              </a:rPr>
              <a:t>例</a:t>
            </a:r>
            <a:r>
              <a:rPr lang="en-US" altLang="zh-CN" sz="2800" b="1" dirty="0">
                <a:solidFill>
                  <a:srgbClr val="000000"/>
                </a:solidFill>
              </a:rPr>
              <a:t>5</a:t>
            </a:r>
            <a:r>
              <a:rPr lang="zh-CN" altLang="en-US" sz="2800" b="1" dirty="0">
                <a:solidFill>
                  <a:srgbClr val="000000"/>
                </a:solidFill>
              </a:rPr>
              <a:t>：若</a:t>
            </a:r>
            <a:r>
              <a:rPr lang="en-US" altLang="zh-CN" sz="2800" b="1" dirty="0">
                <a:solidFill>
                  <a:srgbClr val="000000"/>
                </a:solidFill>
              </a:rPr>
              <a:t>VAR1</a:t>
            </a:r>
            <a:r>
              <a:rPr lang="zh-CN" altLang="en-US" sz="2800" b="1" dirty="0">
                <a:solidFill>
                  <a:srgbClr val="000000"/>
                </a:solidFill>
              </a:rPr>
              <a:t>为字变量， </a:t>
            </a:r>
            <a:r>
              <a:rPr lang="en-US" altLang="zh-CN" sz="2800" b="1" dirty="0">
                <a:solidFill>
                  <a:srgbClr val="000000"/>
                </a:solidFill>
              </a:rPr>
              <a:t>VAR2</a:t>
            </a:r>
            <a:r>
              <a:rPr lang="zh-CN" altLang="en-US" sz="2800" b="1" dirty="0">
                <a:solidFill>
                  <a:srgbClr val="000000"/>
                </a:solidFill>
              </a:rPr>
              <a:t>和</a:t>
            </a:r>
            <a:r>
              <a:rPr lang="en-US" altLang="zh-CN" sz="2800" b="1" dirty="0">
                <a:solidFill>
                  <a:srgbClr val="000000"/>
                </a:solidFill>
              </a:rPr>
              <a:t>VAR3</a:t>
            </a:r>
            <a:r>
              <a:rPr lang="zh-CN" altLang="en-US" sz="2800" b="1" dirty="0">
                <a:solidFill>
                  <a:srgbClr val="000000"/>
                </a:solidFill>
              </a:rPr>
              <a:t>为字节变量，判断下列指令的书写格式是否正确，正确的说出</a:t>
            </a:r>
            <a:r>
              <a:rPr lang="en-US" altLang="zh-CN" sz="2800" b="1" dirty="0">
                <a:solidFill>
                  <a:srgbClr val="000000"/>
                </a:solidFill>
              </a:rPr>
              <a:t>SRC</a:t>
            </a:r>
            <a:r>
              <a:rPr lang="zh-CN" altLang="en-US" sz="2800" b="1" dirty="0">
                <a:solidFill>
                  <a:srgbClr val="000000"/>
                </a:solidFill>
              </a:rPr>
              <a:t>和</a:t>
            </a:r>
            <a:r>
              <a:rPr lang="en-US" altLang="zh-CN" sz="2800" b="1" dirty="0">
                <a:solidFill>
                  <a:srgbClr val="000000"/>
                </a:solidFill>
              </a:rPr>
              <a:t>DST</a:t>
            </a:r>
            <a:r>
              <a:rPr lang="zh-CN" altLang="en-US" sz="2800" b="1" dirty="0">
                <a:solidFill>
                  <a:srgbClr val="000000"/>
                </a:solidFill>
              </a:rPr>
              <a:t>的寻址方式，不正确说出错误原因。</a:t>
            </a:r>
          </a:p>
        </p:txBody>
      </p:sp>
      <p:sp>
        <p:nvSpPr>
          <p:cNvPr id="4" name="Rectangle 39"/>
          <p:cNvSpPr>
            <a:spLocks noChangeArrowheads="1"/>
          </p:cNvSpPr>
          <p:nvPr/>
        </p:nvSpPr>
        <p:spPr bwMode="auto">
          <a:xfrm>
            <a:off x="595494" y="2880412"/>
            <a:ext cx="791722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rgbClr val="000000"/>
                </a:solidFill>
              </a:rPr>
              <a:t>   MOV AX  , VAR1   </a:t>
            </a:r>
            <a:r>
              <a:rPr lang="en-US" altLang="zh-CN" sz="2800" b="1" dirty="0">
                <a:solidFill>
                  <a:srgbClr val="FF0000"/>
                </a:solidFill>
              </a:rPr>
              <a:t>√ </a:t>
            </a:r>
            <a:r>
              <a:rPr lang="en-US" altLang="zh-CN" sz="2800" b="1" dirty="0"/>
              <a:t>SRC</a:t>
            </a:r>
            <a:r>
              <a:rPr lang="zh-CN" altLang="en-US" sz="2800" b="1" dirty="0"/>
              <a:t>为直接寻址</a:t>
            </a:r>
          </a:p>
          <a:p>
            <a:r>
              <a:rPr lang="zh-CN" altLang="en-US" sz="2800" b="1" dirty="0"/>
              <a:t>                       </a:t>
            </a:r>
            <a:r>
              <a:rPr lang="en-US" altLang="zh-CN" sz="2800" b="1" dirty="0"/>
              <a:t>DST</a:t>
            </a:r>
            <a:r>
              <a:rPr lang="zh-CN" altLang="en-US" sz="2800" b="1" dirty="0"/>
              <a:t>为寄存器寻址</a:t>
            </a:r>
          </a:p>
          <a:p>
            <a:r>
              <a:rPr lang="zh-CN" altLang="en-US" sz="2800" b="1" dirty="0">
                <a:solidFill>
                  <a:srgbClr val="000000"/>
                </a:solidFill>
              </a:rPr>
              <a:t>   </a:t>
            </a:r>
            <a:r>
              <a:rPr lang="en-US" altLang="zh-CN" sz="2800" b="1" dirty="0">
                <a:solidFill>
                  <a:srgbClr val="000000"/>
                </a:solidFill>
              </a:rPr>
              <a:t>MOV AX  , VAR2  </a:t>
            </a:r>
            <a:r>
              <a:rPr lang="en-US" altLang="zh-CN" sz="2800" b="1" dirty="0">
                <a:solidFill>
                  <a:srgbClr val="FF0000"/>
                </a:solidFill>
              </a:rPr>
              <a:t>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类型不一致</a:t>
            </a:r>
          </a:p>
          <a:p>
            <a:endParaRPr lang="zh-CN" altLang="en-US" sz="2800" b="1" dirty="0"/>
          </a:p>
          <a:p>
            <a:r>
              <a:rPr lang="zh-CN" altLang="en-US" sz="2800" b="1" dirty="0">
                <a:solidFill>
                  <a:srgbClr val="000000"/>
                </a:solidFill>
              </a:rPr>
              <a:t>   </a:t>
            </a:r>
            <a:r>
              <a:rPr lang="en-US" altLang="zh-CN" sz="2800" b="1" dirty="0">
                <a:solidFill>
                  <a:srgbClr val="000000"/>
                </a:solidFill>
              </a:rPr>
              <a:t>MOV VAR2, VAR3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两存储器单元之间不 </a:t>
            </a:r>
          </a:p>
          <a:p>
            <a:r>
              <a:rPr lang="zh-CN" altLang="en-US" sz="2800" b="1" dirty="0"/>
              <a:t>                       能直接传送数据</a:t>
            </a:r>
          </a:p>
          <a:p>
            <a:r>
              <a:rPr lang="zh-CN" altLang="en-US" sz="2800" b="1" dirty="0">
                <a:solidFill>
                  <a:srgbClr val="000000"/>
                </a:solidFill>
              </a:rPr>
              <a:t>   </a:t>
            </a:r>
            <a:r>
              <a:rPr lang="en-US" altLang="zh-CN" sz="2800" b="1" dirty="0">
                <a:solidFill>
                  <a:srgbClr val="000000"/>
                </a:solidFill>
              </a:rPr>
              <a:t>MOV [0200H] ,12H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类型不明确</a:t>
            </a:r>
          </a:p>
        </p:txBody>
      </p:sp>
    </p:spTree>
    <p:extLst>
      <p:ext uri="{BB962C8B-B14F-4D97-AF65-F5344CB8AC3E}">
        <p14:creationId xmlns:p14="http://schemas.microsoft.com/office/powerpoint/2010/main" val="2033722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3" name="Rectangle 6"/>
          <p:cNvSpPr>
            <a:spLocks noChangeArrowheads="1"/>
          </p:cNvSpPr>
          <p:nvPr/>
        </p:nvSpPr>
        <p:spPr bwMode="auto">
          <a:xfrm>
            <a:off x="539552" y="1213991"/>
            <a:ext cx="80121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1D528D"/>
                </a:solidFill>
                <a:latin typeface="Arial" charset="0"/>
              </a:rPr>
              <a:t>优点：</a:t>
            </a:r>
            <a:r>
              <a:rPr lang="zh-CN" altLang="en-US" sz="3200" b="1" dirty="0">
                <a:solidFill>
                  <a:srgbClr val="000000"/>
                </a:solidFill>
                <a:latin typeface="Arial" charset="0"/>
              </a:rPr>
              <a:t>要比一串二进制代码清晰多了，书写</a:t>
            </a:r>
          </a:p>
          <a:p>
            <a:pPr fontAlgn="base">
              <a:spcBef>
                <a:spcPct val="0"/>
              </a:spcBef>
              <a:spcAft>
                <a:spcPct val="0"/>
              </a:spcAft>
            </a:pPr>
            <a:r>
              <a:rPr lang="zh-CN" altLang="en-US" sz="3200" b="1" dirty="0">
                <a:solidFill>
                  <a:srgbClr val="000000"/>
                </a:solidFill>
                <a:latin typeface="Arial" charset="0"/>
              </a:rPr>
              <a:t>     容易，记忆也方便。</a:t>
            </a:r>
          </a:p>
        </p:txBody>
      </p:sp>
      <p:sp>
        <p:nvSpPr>
          <p:cNvPr id="4" name="Rectangle 7"/>
          <p:cNvSpPr>
            <a:spLocks noChangeArrowheads="1"/>
          </p:cNvSpPr>
          <p:nvPr/>
        </p:nvSpPr>
        <p:spPr bwMode="auto">
          <a:xfrm>
            <a:off x="523565" y="2252008"/>
            <a:ext cx="846738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1D528D"/>
                </a:solidFill>
                <a:latin typeface="Arial" charset="0"/>
              </a:rPr>
              <a:t>缺点：</a:t>
            </a:r>
            <a:r>
              <a:rPr lang="en-US" altLang="zh-CN" sz="3200" b="1" dirty="0">
                <a:solidFill>
                  <a:srgbClr val="000000"/>
                </a:solidFill>
                <a:latin typeface="Arial" charset="0"/>
              </a:rPr>
              <a:t>CPU</a:t>
            </a:r>
            <a:r>
              <a:rPr lang="zh-CN" altLang="en-US" sz="3200" b="1" dirty="0">
                <a:solidFill>
                  <a:srgbClr val="000000"/>
                </a:solidFill>
                <a:latin typeface="Arial" charset="0"/>
              </a:rPr>
              <a:t>不能直接执行。用汇编语言编写的</a:t>
            </a:r>
          </a:p>
          <a:p>
            <a:pPr fontAlgn="base">
              <a:spcBef>
                <a:spcPct val="0"/>
              </a:spcBef>
              <a:spcAft>
                <a:spcPct val="0"/>
              </a:spcAft>
            </a:pPr>
            <a:r>
              <a:rPr lang="zh-CN" altLang="en-US" sz="3200" b="1" dirty="0">
                <a:solidFill>
                  <a:srgbClr val="000000"/>
                </a:solidFill>
                <a:latin typeface="Arial" charset="0"/>
              </a:rPr>
              <a:t>     汇编语言源程序必须经过汇编，将其翻</a:t>
            </a:r>
          </a:p>
          <a:p>
            <a:pPr fontAlgn="base">
              <a:spcBef>
                <a:spcPct val="0"/>
              </a:spcBef>
              <a:spcAft>
                <a:spcPct val="0"/>
              </a:spcAft>
            </a:pPr>
            <a:r>
              <a:rPr lang="zh-CN" altLang="en-US" sz="3200" b="1" dirty="0">
                <a:solidFill>
                  <a:srgbClr val="000000"/>
                </a:solidFill>
                <a:latin typeface="Arial" charset="0"/>
              </a:rPr>
              <a:t>     译成机器语言格式， </a:t>
            </a:r>
            <a:r>
              <a:rPr lang="en-US" altLang="zh-CN" sz="3200" b="1" dirty="0">
                <a:solidFill>
                  <a:srgbClr val="000000"/>
                </a:solidFill>
                <a:latin typeface="Arial" charset="0"/>
              </a:rPr>
              <a:t>CPU</a:t>
            </a:r>
            <a:r>
              <a:rPr lang="zh-CN" altLang="en-US" sz="3200" b="1" dirty="0">
                <a:solidFill>
                  <a:srgbClr val="000000"/>
                </a:solidFill>
                <a:latin typeface="Arial" charset="0"/>
              </a:rPr>
              <a:t>才能执行。</a:t>
            </a:r>
          </a:p>
        </p:txBody>
      </p:sp>
      <p:sp>
        <p:nvSpPr>
          <p:cNvPr id="5" name="Rectangle 6"/>
          <p:cNvSpPr>
            <a:spLocks noChangeArrowheads="1"/>
          </p:cNvSpPr>
          <p:nvPr/>
        </p:nvSpPr>
        <p:spPr bwMode="auto">
          <a:xfrm>
            <a:off x="478904" y="3986766"/>
            <a:ext cx="2386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000" b="1" dirty="0" smtClean="0">
                <a:solidFill>
                  <a:srgbClr val="FF0000"/>
                </a:solidFill>
                <a:latin typeface="华文琥珀" pitchFamily="2" charset="-122"/>
                <a:ea typeface="华文琥珀" pitchFamily="2" charset="-122"/>
              </a:rPr>
              <a:t>汇编</a:t>
            </a:r>
            <a:endParaRPr lang="zh-CN" altLang="en-US" sz="4000" b="1" dirty="0">
              <a:solidFill>
                <a:srgbClr val="FF0000"/>
              </a:solidFill>
              <a:latin typeface="华文琥珀" pitchFamily="2" charset="-122"/>
              <a:ea typeface="华文琥珀" pitchFamily="2" charset="-122"/>
            </a:endParaRPr>
          </a:p>
        </p:txBody>
      </p:sp>
      <p:sp>
        <p:nvSpPr>
          <p:cNvPr id="7" name="Rectangle 8"/>
          <p:cNvSpPr>
            <a:spLocks noChangeArrowheads="1"/>
          </p:cNvSpPr>
          <p:nvPr/>
        </p:nvSpPr>
        <p:spPr bwMode="auto">
          <a:xfrm>
            <a:off x="539552" y="4730420"/>
            <a:ext cx="777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dirty="0">
                <a:solidFill>
                  <a:srgbClr val="000000"/>
                </a:solidFill>
                <a:latin typeface="Arial" charset="0"/>
              </a:rPr>
              <a:t>      </a:t>
            </a:r>
            <a:r>
              <a:rPr lang="zh-CN" altLang="en-US" sz="3600" b="1" dirty="0">
                <a:solidFill>
                  <a:srgbClr val="7030A0"/>
                </a:solidFill>
                <a:latin typeface="Arial" charset="0"/>
              </a:rPr>
              <a:t>把汇编语言源程序翻译成机器语言程序的过程称为汇编。</a:t>
            </a:r>
          </a:p>
        </p:txBody>
      </p:sp>
      <p:sp>
        <p:nvSpPr>
          <p:cNvPr id="6" name="燕尾形箭头 5"/>
          <p:cNvSpPr/>
          <p:nvPr/>
        </p:nvSpPr>
        <p:spPr>
          <a:xfrm rot="10800000">
            <a:off x="1907704" y="4162184"/>
            <a:ext cx="1080120" cy="35083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endParaRPr>
          </a:p>
        </p:txBody>
      </p:sp>
      <p:sp>
        <p:nvSpPr>
          <p:cNvPr id="8" name="矩形 7"/>
          <p:cNvSpPr/>
          <p:nvPr/>
        </p:nvSpPr>
        <p:spPr>
          <a:xfrm>
            <a:off x="3029064" y="4009924"/>
            <a:ext cx="5961884" cy="5682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800" b="1" dirty="0" smtClean="0">
                <a:solidFill>
                  <a:srgbClr val="1D528D"/>
                </a:solidFill>
              </a:rPr>
              <a:t>翻译官：把助记符翻译成机器语言</a:t>
            </a:r>
            <a:endParaRPr lang="zh-CN" altLang="en-US" sz="2800" b="1" dirty="0">
              <a:solidFill>
                <a:srgbClr val="1D528D"/>
              </a:solidFill>
            </a:endParaRPr>
          </a:p>
        </p:txBody>
      </p:sp>
    </p:spTree>
    <p:extLst>
      <p:ext uri="{BB962C8B-B14F-4D97-AF65-F5344CB8AC3E}">
        <p14:creationId xmlns:p14="http://schemas.microsoft.com/office/powerpoint/2010/main" val="22678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
          <p:cNvSpPr>
            <a:spLocks noChangeArrowheads="1"/>
          </p:cNvSpPr>
          <p:nvPr/>
        </p:nvSpPr>
        <p:spPr bwMode="auto">
          <a:xfrm>
            <a:off x="609600" y="1412776"/>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000000"/>
                </a:solidFill>
              </a:rPr>
              <a:t>例</a:t>
            </a:r>
            <a:r>
              <a:rPr lang="en-US" altLang="zh-CN" sz="2800" b="1">
                <a:solidFill>
                  <a:srgbClr val="000000"/>
                </a:solidFill>
              </a:rPr>
              <a:t>6</a:t>
            </a:r>
            <a:r>
              <a:rPr lang="zh-CN" altLang="en-US" sz="2800" b="1">
                <a:solidFill>
                  <a:srgbClr val="000000"/>
                </a:solidFill>
              </a:rPr>
              <a:t>：将例</a:t>
            </a:r>
            <a:r>
              <a:rPr lang="en-US" altLang="zh-CN" sz="2800" b="1">
                <a:solidFill>
                  <a:srgbClr val="000000"/>
                </a:solidFill>
              </a:rPr>
              <a:t>5</a:t>
            </a:r>
            <a:r>
              <a:rPr lang="zh-CN" altLang="en-US" sz="2800" b="1">
                <a:solidFill>
                  <a:srgbClr val="000000"/>
                </a:solidFill>
              </a:rPr>
              <a:t>中语法不正确的语句改对。</a:t>
            </a:r>
          </a:p>
        </p:txBody>
      </p:sp>
      <p:sp>
        <p:nvSpPr>
          <p:cNvPr id="4" name="Rectangle 4"/>
          <p:cNvSpPr>
            <a:spLocks noChangeArrowheads="1"/>
          </p:cNvSpPr>
          <p:nvPr/>
        </p:nvSpPr>
        <p:spPr bwMode="auto">
          <a:xfrm>
            <a:off x="762000" y="2022376"/>
            <a:ext cx="77724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rgbClr val="000000"/>
                </a:solidFill>
              </a:rPr>
              <a:t>   MOV AX  , VAR2  </a:t>
            </a:r>
            <a:r>
              <a:rPr lang="en-US" altLang="zh-CN" sz="2800" b="1" dirty="0">
                <a:solidFill>
                  <a:srgbClr val="FF0000"/>
                </a:solidFill>
              </a:rPr>
              <a:t>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类型不一致</a:t>
            </a:r>
          </a:p>
          <a:p>
            <a:r>
              <a:rPr lang="zh-CN" altLang="en-US" sz="2800" b="1" dirty="0"/>
              <a:t>   改：</a:t>
            </a:r>
            <a:r>
              <a:rPr lang="en-US" altLang="zh-CN" sz="2800" b="1" dirty="0"/>
              <a:t>MOV AL , VAR2</a:t>
            </a:r>
          </a:p>
          <a:p>
            <a:r>
              <a:rPr lang="en-US" altLang="zh-CN" sz="2800" b="1" dirty="0">
                <a:solidFill>
                  <a:srgbClr val="000000"/>
                </a:solidFill>
              </a:rPr>
              <a:t>   MOV VAR2, VAR3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两存储器单元之间不 </a:t>
            </a:r>
          </a:p>
          <a:p>
            <a:r>
              <a:rPr lang="zh-CN" altLang="en-US" sz="2800" b="1" dirty="0"/>
              <a:t>   改</a:t>
            </a:r>
            <a:r>
              <a:rPr lang="zh-CN" altLang="en-US" sz="2800" b="1" dirty="0" smtClean="0"/>
              <a:t>：   </a:t>
            </a:r>
            <a:r>
              <a:rPr lang="en-US" altLang="zh-CN" sz="2800" b="1" dirty="0" smtClean="0"/>
              <a:t>MOV </a:t>
            </a:r>
            <a:r>
              <a:rPr lang="en-US" altLang="zh-CN" sz="2800" b="1" dirty="0"/>
              <a:t>AL ,VAR3    </a:t>
            </a:r>
            <a:r>
              <a:rPr lang="zh-CN" altLang="en-US" sz="2800" b="1" dirty="0"/>
              <a:t>能直接传送数据</a:t>
            </a:r>
          </a:p>
          <a:p>
            <a:r>
              <a:rPr lang="zh-CN" altLang="en-US" sz="2800" b="1" dirty="0"/>
              <a:t>       </a:t>
            </a:r>
            <a:r>
              <a:rPr lang="zh-CN" altLang="en-US" sz="2800" b="1" dirty="0" smtClean="0"/>
              <a:t>      </a:t>
            </a:r>
            <a:r>
              <a:rPr lang="en-US" altLang="zh-CN" sz="2800" b="1" dirty="0" smtClean="0"/>
              <a:t>MOV </a:t>
            </a:r>
            <a:r>
              <a:rPr lang="en-US" altLang="zh-CN" sz="2800" b="1" dirty="0"/>
              <a:t>VAR2 ,AL</a:t>
            </a:r>
            <a:endParaRPr lang="en-US" altLang="zh-CN" sz="2800" b="1" dirty="0">
              <a:solidFill>
                <a:srgbClr val="000000"/>
              </a:solidFill>
            </a:endParaRPr>
          </a:p>
          <a:p>
            <a:r>
              <a:rPr lang="en-US" altLang="zh-CN" sz="2800" b="1" dirty="0">
                <a:solidFill>
                  <a:srgbClr val="000000"/>
                </a:solidFill>
              </a:rPr>
              <a:t>   MOV [0200H] ,12H </a:t>
            </a:r>
            <a:r>
              <a:rPr lang="en-US" altLang="zh-CN" sz="2400" b="1" dirty="0">
                <a:solidFill>
                  <a:srgbClr val="FF0000"/>
                </a:solidFill>
                <a:ea typeface="方正舒体" pitchFamily="2" charset="-122"/>
              </a:rPr>
              <a:t>╳</a:t>
            </a:r>
            <a:r>
              <a:rPr lang="en-US" altLang="zh-CN" sz="2800" b="1" dirty="0">
                <a:solidFill>
                  <a:srgbClr val="FF0000"/>
                </a:solidFill>
                <a:ea typeface="方正舒体" pitchFamily="2" charset="-122"/>
              </a:rPr>
              <a:t> </a:t>
            </a:r>
            <a:r>
              <a:rPr lang="zh-CN" altLang="en-US" sz="2800" b="1" dirty="0"/>
              <a:t>类型不明确</a:t>
            </a:r>
          </a:p>
          <a:p>
            <a:r>
              <a:rPr lang="zh-CN" altLang="en-US" sz="2800" b="1" dirty="0"/>
              <a:t>   改：</a:t>
            </a:r>
            <a:r>
              <a:rPr lang="en-US" altLang="zh-CN" sz="2800" b="1" dirty="0"/>
              <a:t>MOV BYTE PTR [0200H] ,12H</a:t>
            </a:r>
          </a:p>
          <a:p>
            <a:r>
              <a:rPr lang="en-US" altLang="zh-CN" sz="2800" b="1" dirty="0"/>
              <a:t>   </a:t>
            </a:r>
            <a:r>
              <a:rPr lang="zh-CN" altLang="en-US" sz="2800" b="1" dirty="0"/>
              <a:t>或者：</a:t>
            </a:r>
            <a:r>
              <a:rPr lang="en-US" altLang="zh-CN" sz="2800" b="1" dirty="0"/>
              <a:t>MOV WORD PTR [0200H] ,12H</a:t>
            </a:r>
          </a:p>
        </p:txBody>
      </p:sp>
      <p:sp>
        <p:nvSpPr>
          <p:cNvPr id="5" name="AutoShape 5"/>
          <p:cNvSpPr>
            <a:spLocks/>
          </p:cNvSpPr>
          <p:nvPr/>
        </p:nvSpPr>
        <p:spPr bwMode="auto">
          <a:xfrm>
            <a:off x="1905000" y="3470176"/>
            <a:ext cx="152400" cy="609600"/>
          </a:xfrm>
          <a:prstGeom prst="leftBrace">
            <a:avLst>
              <a:gd name="adj1" fmla="val 33333"/>
              <a:gd name="adj2" fmla="val 50000"/>
            </a:avLst>
          </a:prstGeom>
          <a:noFill/>
          <a:ln w="4445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6" name="Rectangle 6"/>
          <p:cNvSpPr>
            <a:spLocks noChangeArrowheads="1"/>
          </p:cNvSpPr>
          <p:nvPr/>
        </p:nvSpPr>
        <p:spPr bwMode="auto">
          <a:xfrm>
            <a:off x="576366" y="5469632"/>
            <a:ext cx="4870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solidFill>
                  <a:srgbClr val="FF0000"/>
                </a:solidFill>
              </a:rPr>
              <a:t>注：</a:t>
            </a:r>
            <a:r>
              <a:rPr lang="en-US" altLang="zh-CN" sz="2800" b="1" dirty="0">
                <a:solidFill>
                  <a:srgbClr val="FF0000"/>
                </a:solidFill>
              </a:rPr>
              <a:t>PTR</a:t>
            </a:r>
            <a:r>
              <a:rPr lang="zh-CN" altLang="en-US" sz="2800" b="1" dirty="0">
                <a:solidFill>
                  <a:srgbClr val="FF0000"/>
                </a:solidFill>
              </a:rPr>
              <a:t>为临时属性修改符。</a:t>
            </a:r>
          </a:p>
        </p:txBody>
      </p:sp>
    </p:spTree>
    <p:extLst>
      <p:ext uri="{BB962C8B-B14F-4D97-AF65-F5344CB8AC3E}">
        <p14:creationId xmlns:p14="http://schemas.microsoft.com/office/powerpoint/2010/main" val="6301443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4"/>
          <p:cNvSpPr>
            <a:spLocks noChangeArrowheads="1"/>
          </p:cNvSpPr>
          <p:nvPr/>
        </p:nvSpPr>
        <p:spPr bwMode="auto">
          <a:xfrm>
            <a:off x="323528" y="2027312"/>
            <a:ext cx="8424936"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3.2   </a:t>
            </a:r>
            <a:r>
              <a:rPr lang="zh-CN" altLang="en-US" sz="2800" b="1" dirty="0" smtClean="0">
                <a:solidFill>
                  <a:schemeClr val="bg1"/>
                </a:solidFill>
              </a:rPr>
              <a:t>寄存器</a:t>
            </a:r>
            <a:r>
              <a:rPr lang="zh-CN" altLang="en-US" sz="2800" b="1" dirty="0">
                <a:solidFill>
                  <a:schemeClr val="bg1"/>
                </a:solidFill>
              </a:rPr>
              <a:t>间接寻址</a:t>
            </a:r>
            <a:r>
              <a:rPr lang="en-US" altLang="zh-CN" sz="2800" b="1" dirty="0">
                <a:solidFill>
                  <a:srgbClr val="FF0101"/>
                </a:solidFill>
              </a:rPr>
              <a:t>Register Indirect Addressing</a:t>
            </a:r>
            <a:endParaRPr lang="en-US" altLang="zh-CN" sz="2000" b="1" dirty="0">
              <a:solidFill>
                <a:schemeClr val="bg1"/>
              </a:solidFill>
            </a:endParaRPr>
          </a:p>
        </p:txBody>
      </p:sp>
      <p:sp>
        <p:nvSpPr>
          <p:cNvPr id="5" name="Rectangle 6"/>
          <p:cNvSpPr>
            <a:spLocks noChangeArrowheads="1"/>
          </p:cNvSpPr>
          <p:nvPr/>
        </p:nvSpPr>
        <p:spPr bwMode="auto">
          <a:xfrm>
            <a:off x="467544" y="2780928"/>
            <a:ext cx="8496944"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rgbClr val="000000"/>
                </a:solidFill>
              </a:rPr>
              <a:t>    </a:t>
            </a:r>
            <a:r>
              <a:rPr lang="zh-CN" altLang="en-US" sz="2800" b="1" dirty="0">
                <a:solidFill>
                  <a:srgbClr val="000000"/>
                </a:solidFill>
              </a:rPr>
              <a:t>这种寻址方式，要寻找的</a:t>
            </a:r>
            <a:r>
              <a:rPr lang="zh-CN" altLang="en-US" sz="2800" b="1" dirty="0">
                <a:solidFill>
                  <a:schemeClr val="accent2">
                    <a:lumMod val="75000"/>
                  </a:schemeClr>
                </a:solidFill>
              </a:rPr>
              <a:t>操作数在某存储器单元中</a:t>
            </a:r>
            <a:r>
              <a:rPr lang="zh-CN" altLang="en-US" sz="2800" b="1" dirty="0">
                <a:solidFill>
                  <a:srgbClr val="000000"/>
                </a:solidFill>
              </a:rPr>
              <a:t>，</a:t>
            </a:r>
            <a:r>
              <a:rPr lang="zh-CN" altLang="en-US" sz="2800" b="1" dirty="0">
                <a:solidFill>
                  <a:srgbClr val="FF0000"/>
                </a:solidFill>
              </a:rPr>
              <a:t>该存储器单元地址的段内</a:t>
            </a:r>
            <a:r>
              <a:rPr lang="en-US" altLang="zh-CN" sz="2800" b="1" dirty="0">
                <a:solidFill>
                  <a:srgbClr val="FF0000"/>
                </a:solidFill>
              </a:rPr>
              <a:t>16</a:t>
            </a:r>
            <a:r>
              <a:rPr lang="zh-CN" altLang="en-US" sz="2800" b="1" dirty="0">
                <a:solidFill>
                  <a:srgbClr val="FF0000"/>
                </a:solidFill>
              </a:rPr>
              <a:t>位偏移地址在指令中以</a:t>
            </a:r>
            <a:r>
              <a:rPr lang="en-US" altLang="zh-CN" sz="2800" b="1" dirty="0">
                <a:solidFill>
                  <a:srgbClr val="FF0000"/>
                </a:solidFill>
              </a:rPr>
              <a:t>BX</a:t>
            </a:r>
            <a:r>
              <a:rPr lang="zh-CN" altLang="en-US" sz="2800" b="1" dirty="0">
                <a:solidFill>
                  <a:srgbClr val="FF0000"/>
                </a:solidFill>
              </a:rPr>
              <a:t>、</a:t>
            </a:r>
            <a:r>
              <a:rPr lang="en-US" altLang="zh-CN" sz="2800" b="1" dirty="0">
                <a:solidFill>
                  <a:srgbClr val="FF0000"/>
                </a:solidFill>
              </a:rPr>
              <a:t>SI</a:t>
            </a:r>
            <a:r>
              <a:rPr lang="zh-CN" altLang="en-US" sz="2800" b="1" dirty="0">
                <a:solidFill>
                  <a:srgbClr val="FF0000"/>
                </a:solidFill>
              </a:rPr>
              <a:t>、</a:t>
            </a:r>
            <a:r>
              <a:rPr lang="en-US" altLang="zh-CN" sz="2800" b="1" dirty="0" smtClean="0">
                <a:solidFill>
                  <a:srgbClr val="FF0000"/>
                </a:solidFill>
              </a:rPr>
              <a:t>DI</a:t>
            </a:r>
            <a:r>
              <a:rPr lang="zh-CN" altLang="en-US" sz="2800" b="1" dirty="0" smtClean="0">
                <a:solidFill>
                  <a:srgbClr val="FF0000"/>
                </a:solidFill>
              </a:rPr>
              <a:t>、</a:t>
            </a:r>
            <a:r>
              <a:rPr lang="en-US" altLang="zh-CN" sz="2800" b="1" dirty="0" smtClean="0">
                <a:solidFill>
                  <a:srgbClr val="FF0000"/>
                </a:solidFill>
              </a:rPr>
              <a:t>BP</a:t>
            </a:r>
            <a:r>
              <a:rPr lang="zh-CN" altLang="en-US" sz="2800" b="1" dirty="0" smtClean="0">
                <a:solidFill>
                  <a:srgbClr val="FF0000"/>
                </a:solidFill>
              </a:rPr>
              <a:t>某</a:t>
            </a:r>
            <a:r>
              <a:rPr lang="zh-CN" altLang="en-US" sz="2800" b="1" dirty="0">
                <a:solidFill>
                  <a:srgbClr val="FF0000"/>
                </a:solidFill>
              </a:rPr>
              <a:t>一个寄存器给出</a:t>
            </a:r>
            <a:r>
              <a:rPr lang="zh-CN" altLang="en-US" sz="2800" b="1" dirty="0">
                <a:solidFill>
                  <a:srgbClr val="000000"/>
                </a:solidFill>
              </a:rPr>
              <a:t>。其段地址默认在</a:t>
            </a:r>
            <a:r>
              <a:rPr lang="en-US" altLang="zh-CN" sz="2800" b="1" dirty="0">
                <a:solidFill>
                  <a:srgbClr val="000000"/>
                </a:solidFill>
              </a:rPr>
              <a:t>DS</a:t>
            </a:r>
            <a:r>
              <a:rPr lang="zh-CN" altLang="en-US" sz="2800" b="1" dirty="0">
                <a:solidFill>
                  <a:srgbClr val="000000"/>
                </a:solidFill>
              </a:rPr>
              <a:t>段。</a:t>
            </a:r>
          </a:p>
        </p:txBody>
      </p:sp>
      <p:sp>
        <p:nvSpPr>
          <p:cNvPr id="6" name="Rectangle 7"/>
          <p:cNvSpPr>
            <a:spLocks noChangeArrowheads="1"/>
          </p:cNvSpPr>
          <p:nvPr/>
        </p:nvSpPr>
        <p:spPr bwMode="auto">
          <a:xfrm>
            <a:off x="2460799" y="4797152"/>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rgbClr val="000000"/>
                </a:solidFill>
              </a:rPr>
              <a:t>SI</a:t>
            </a:r>
          </a:p>
        </p:txBody>
      </p:sp>
      <p:sp>
        <p:nvSpPr>
          <p:cNvPr id="7" name="Rectangle 8"/>
          <p:cNvSpPr>
            <a:spLocks noChangeArrowheads="1"/>
          </p:cNvSpPr>
          <p:nvPr/>
        </p:nvSpPr>
        <p:spPr bwMode="auto">
          <a:xfrm>
            <a:off x="2460799" y="5157192"/>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rgbClr val="000000"/>
                </a:solidFill>
              </a:rPr>
              <a:t>DI</a:t>
            </a:r>
          </a:p>
        </p:txBody>
      </p:sp>
      <p:sp>
        <p:nvSpPr>
          <p:cNvPr id="8" name="Rectangle 9"/>
          <p:cNvSpPr>
            <a:spLocks noChangeArrowheads="1"/>
          </p:cNvSpPr>
          <p:nvPr/>
        </p:nvSpPr>
        <p:spPr bwMode="auto">
          <a:xfrm>
            <a:off x="2460799" y="4437112"/>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rgbClr val="000000"/>
                </a:solidFill>
              </a:rPr>
              <a:t>BX</a:t>
            </a:r>
          </a:p>
        </p:txBody>
      </p:sp>
      <p:sp>
        <p:nvSpPr>
          <p:cNvPr id="9" name="Rectangle 10"/>
          <p:cNvSpPr>
            <a:spLocks noChangeArrowheads="1"/>
          </p:cNvSpPr>
          <p:nvPr/>
        </p:nvSpPr>
        <p:spPr bwMode="auto">
          <a:xfrm>
            <a:off x="1187624" y="5036591"/>
            <a:ext cx="911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600" dirty="0"/>
              <a:t>EA</a:t>
            </a:r>
            <a:r>
              <a:rPr lang="en-US" altLang="zh-CN" sz="3600" dirty="0">
                <a:latin typeface="Arial" charset="0"/>
              </a:rPr>
              <a:t>=</a:t>
            </a:r>
          </a:p>
        </p:txBody>
      </p:sp>
      <p:sp>
        <p:nvSpPr>
          <p:cNvPr id="10" name="AutoShape 21"/>
          <p:cNvSpPr>
            <a:spLocks/>
          </p:cNvSpPr>
          <p:nvPr/>
        </p:nvSpPr>
        <p:spPr bwMode="auto">
          <a:xfrm>
            <a:off x="2254424" y="4731791"/>
            <a:ext cx="152400" cy="1371600"/>
          </a:xfrm>
          <a:prstGeom prst="leftBracket">
            <a:avLst>
              <a:gd name="adj" fmla="val 75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矩形 11"/>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4" name="圆角矩形 3"/>
          <p:cNvSpPr/>
          <p:nvPr/>
        </p:nvSpPr>
        <p:spPr>
          <a:xfrm>
            <a:off x="5838564" y="4874913"/>
            <a:ext cx="3305436" cy="1235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只能用这几个寄存器</a:t>
            </a:r>
            <a:endParaRPr lang="en-US" altLang="zh-CN" sz="2400" b="1" dirty="0" smtClean="0"/>
          </a:p>
          <a:p>
            <a:pPr algn="ctr"/>
            <a:r>
              <a:rPr lang="zh-CN" altLang="en-US" sz="2400" b="1" dirty="0" smtClean="0"/>
              <a:t>否则会无法通过编译</a:t>
            </a:r>
            <a:endParaRPr lang="en-US" sz="2400" b="1" dirty="0"/>
          </a:p>
        </p:txBody>
      </p:sp>
      <p:sp>
        <p:nvSpPr>
          <p:cNvPr id="13" name="Rectangle 8"/>
          <p:cNvSpPr>
            <a:spLocks noChangeArrowheads="1"/>
          </p:cNvSpPr>
          <p:nvPr/>
        </p:nvSpPr>
        <p:spPr bwMode="auto">
          <a:xfrm>
            <a:off x="2422462" y="5718199"/>
            <a:ext cx="662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smtClean="0">
                <a:solidFill>
                  <a:srgbClr val="000000"/>
                </a:solidFill>
              </a:rPr>
              <a:t>BP</a:t>
            </a:r>
            <a:endParaRPr lang="en-US" altLang="zh-CN" sz="2800" dirty="0">
              <a:solidFill>
                <a:srgbClr val="000000"/>
              </a:solidFill>
            </a:endParaRPr>
          </a:p>
        </p:txBody>
      </p:sp>
      <p:sp>
        <p:nvSpPr>
          <p:cNvPr id="14" name="右大括号 13"/>
          <p:cNvSpPr/>
          <p:nvPr/>
        </p:nvSpPr>
        <p:spPr>
          <a:xfrm>
            <a:off x="3084823" y="4581153"/>
            <a:ext cx="335049" cy="8364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 Box 8"/>
          <p:cNvSpPr txBox="1">
            <a:spLocks noChangeArrowheads="1"/>
          </p:cNvSpPr>
          <p:nvPr/>
        </p:nvSpPr>
        <p:spPr bwMode="auto">
          <a:xfrm>
            <a:off x="3491880" y="4669878"/>
            <a:ext cx="30241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en-US"/>
            </a:defPPr>
            <a:lvl1pPr algn="l" rtl="0" fontAlgn="base">
              <a:spcBef>
                <a:spcPct val="0"/>
              </a:spcBef>
              <a:spcAft>
                <a:spcPct val="0"/>
              </a:spcAft>
              <a:defRPr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a:lstStyle>
          <a:p>
            <a:pPr>
              <a:spcBef>
                <a:spcPct val="50000"/>
              </a:spcBef>
            </a:pPr>
            <a:r>
              <a:rPr lang="zh-CN" altLang="en-US" sz="2800" b="1" dirty="0">
                <a:solidFill>
                  <a:schemeClr val="tx2"/>
                </a:solidFill>
              </a:rPr>
              <a:t>默认在数据段</a:t>
            </a:r>
          </a:p>
        </p:txBody>
      </p:sp>
      <p:sp>
        <p:nvSpPr>
          <p:cNvPr id="17" name="Text Box 8"/>
          <p:cNvSpPr txBox="1">
            <a:spLocks noChangeArrowheads="1"/>
          </p:cNvSpPr>
          <p:nvPr/>
        </p:nvSpPr>
        <p:spPr bwMode="auto">
          <a:xfrm>
            <a:off x="3402323" y="5599060"/>
            <a:ext cx="3024187"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en-US"/>
            </a:defPPr>
            <a:lvl1pPr algn="l" rtl="0" fontAlgn="base">
              <a:spcBef>
                <a:spcPct val="0"/>
              </a:spcBef>
              <a:spcAft>
                <a:spcPct val="0"/>
              </a:spcAft>
              <a:defRPr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a:lstStyle>
          <a:p>
            <a:pPr>
              <a:spcBef>
                <a:spcPct val="50000"/>
              </a:spcBef>
            </a:pPr>
            <a:r>
              <a:rPr lang="zh-CN" altLang="en-US" sz="2800" b="1" dirty="0">
                <a:solidFill>
                  <a:schemeClr val="tx2"/>
                </a:solidFill>
              </a:rPr>
              <a:t>默认</a:t>
            </a:r>
            <a:r>
              <a:rPr lang="zh-CN" altLang="en-US" sz="2800" b="1" dirty="0" smtClean="0">
                <a:solidFill>
                  <a:schemeClr val="tx2"/>
                </a:solidFill>
              </a:rPr>
              <a:t>在堆栈段</a:t>
            </a:r>
            <a:endParaRPr lang="zh-CN" altLang="en-US" sz="2800" b="1" dirty="0">
              <a:solidFill>
                <a:schemeClr val="tx2"/>
              </a:solidFill>
            </a:endParaRPr>
          </a:p>
        </p:txBody>
      </p:sp>
    </p:spTree>
    <p:extLst>
      <p:ext uri="{BB962C8B-B14F-4D97-AF65-F5344CB8AC3E}">
        <p14:creationId xmlns:p14="http://schemas.microsoft.com/office/powerpoint/2010/main" val="39125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4"/>
          <p:cNvSpPr>
            <a:spLocks noChangeArrowheads="1"/>
          </p:cNvSpPr>
          <p:nvPr/>
        </p:nvSpPr>
        <p:spPr bwMode="auto">
          <a:xfrm>
            <a:off x="313609" y="1844824"/>
            <a:ext cx="871296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3.2  </a:t>
            </a:r>
            <a:r>
              <a:rPr lang="zh-CN" altLang="en-US" sz="2800" b="1" dirty="0" smtClean="0">
                <a:solidFill>
                  <a:schemeClr val="bg1"/>
                </a:solidFill>
              </a:rPr>
              <a:t>寄存器</a:t>
            </a:r>
            <a:r>
              <a:rPr lang="zh-CN" altLang="en-US" sz="2800" b="1" dirty="0">
                <a:solidFill>
                  <a:schemeClr val="bg1"/>
                </a:solidFill>
              </a:rPr>
              <a:t>间接寻址</a:t>
            </a:r>
            <a:r>
              <a:rPr lang="en-US" altLang="zh-CN" sz="2800" b="1" dirty="0">
                <a:solidFill>
                  <a:srgbClr val="FF0101"/>
                </a:solidFill>
              </a:rPr>
              <a:t>Register Indirect Addressing</a:t>
            </a:r>
            <a:endParaRPr lang="en-US" altLang="zh-CN" sz="2000" b="1" dirty="0">
              <a:solidFill>
                <a:schemeClr val="bg1"/>
              </a:solidFill>
            </a:endParaRPr>
          </a:p>
        </p:txBody>
      </p:sp>
      <p:sp>
        <p:nvSpPr>
          <p:cNvPr id="4" name="Rectangle 3"/>
          <p:cNvSpPr>
            <a:spLocks noChangeArrowheads="1"/>
          </p:cNvSpPr>
          <p:nvPr/>
        </p:nvSpPr>
        <p:spPr bwMode="auto">
          <a:xfrm>
            <a:off x="892214" y="2492896"/>
            <a:ext cx="8153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rPr>
              <a:t>例</a:t>
            </a:r>
            <a:r>
              <a:rPr lang="en-US" altLang="zh-CN" sz="2400" b="1" dirty="0">
                <a:solidFill>
                  <a:srgbClr val="000000"/>
                </a:solidFill>
              </a:rPr>
              <a:t>1</a:t>
            </a:r>
            <a:r>
              <a:rPr lang="zh-CN" altLang="en-US" sz="2400" b="1" dirty="0">
                <a:solidFill>
                  <a:srgbClr val="000000"/>
                </a:solidFill>
              </a:rPr>
              <a:t>：</a:t>
            </a:r>
            <a:r>
              <a:rPr lang="en-US" altLang="zh-CN" sz="2400" b="1" dirty="0">
                <a:solidFill>
                  <a:srgbClr val="000000"/>
                </a:solidFill>
              </a:rPr>
              <a:t>MOV  AX , [BX]</a:t>
            </a:r>
          </a:p>
          <a:p>
            <a:r>
              <a:rPr lang="en-US" altLang="zh-CN" sz="2400" b="1" dirty="0">
                <a:solidFill>
                  <a:srgbClr val="000000"/>
                </a:solidFill>
              </a:rPr>
              <a:t>     </a:t>
            </a:r>
            <a:r>
              <a:rPr lang="zh-CN" altLang="en-US" sz="2400" b="1" dirty="0">
                <a:solidFill>
                  <a:srgbClr val="000000"/>
                </a:solidFill>
              </a:rPr>
              <a:t>其</a:t>
            </a:r>
            <a:r>
              <a:rPr lang="en-US" altLang="zh-CN" sz="2400" b="1" dirty="0">
                <a:solidFill>
                  <a:srgbClr val="000000"/>
                </a:solidFill>
              </a:rPr>
              <a:t>SRC</a:t>
            </a:r>
            <a:r>
              <a:rPr lang="zh-CN" altLang="en-US" sz="2400" b="1" dirty="0">
                <a:solidFill>
                  <a:srgbClr val="000000"/>
                </a:solidFill>
              </a:rPr>
              <a:t>为寄存器间接寻址；</a:t>
            </a:r>
          </a:p>
          <a:p>
            <a:r>
              <a:rPr lang="zh-CN" altLang="en-US" sz="2400" b="1" dirty="0">
                <a:solidFill>
                  <a:srgbClr val="000000"/>
                </a:solidFill>
              </a:rPr>
              <a:t>       </a:t>
            </a:r>
            <a:r>
              <a:rPr lang="en-US" altLang="zh-CN" sz="2400" b="1" dirty="0">
                <a:solidFill>
                  <a:srgbClr val="000000"/>
                </a:solidFill>
              </a:rPr>
              <a:t>DST</a:t>
            </a:r>
            <a:r>
              <a:rPr lang="zh-CN" altLang="en-US" sz="2400" b="1" dirty="0">
                <a:solidFill>
                  <a:srgbClr val="000000"/>
                </a:solidFill>
              </a:rPr>
              <a:t>为寄存器寻址；</a:t>
            </a:r>
          </a:p>
          <a:p>
            <a:r>
              <a:rPr lang="zh-CN" altLang="en-US" sz="2400" b="1" dirty="0">
                <a:solidFill>
                  <a:srgbClr val="000000"/>
                </a:solidFill>
              </a:rPr>
              <a:t>    </a:t>
            </a:r>
            <a:endParaRPr lang="en-US" altLang="zh-CN" sz="2400" b="1" dirty="0" smtClean="0">
              <a:solidFill>
                <a:srgbClr val="000000"/>
              </a:solidFill>
            </a:endParaRPr>
          </a:p>
          <a:p>
            <a:r>
              <a:rPr lang="zh-CN" altLang="en-US" sz="2400" b="1" dirty="0" smtClean="0">
                <a:solidFill>
                  <a:srgbClr val="000000"/>
                </a:solidFill>
              </a:rPr>
              <a:t> </a:t>
            </a:r>
            <a:r>
              <a:rPr lang="zh-CN" altLang="en-US" sz="2400" b="1" dirty="0">
                <a:solidFill>
                  <a:srgbClr val="000000"/>
                </a:solidFill>
              </a:rPr>
              <a:t>指令完成的功能为</a:t>
            </a:r>
            <a:r>
              <a:rPr lang="zh-CN" altLang="en-US" sz="2400" b="1" dirty="0" smtClean="0">
                <a:solidFill>
                  <a:srgbClr val="000000"/>
                </a:solidFill>
              </a:rPr>
              <a:t>：</a:t>
            </a:r>
            <a:r>
              <a:rPr lang="en-US" altLang="zh-CN" sz="2400" b="1" dirty="0" smtClean="0">
                <a:solidFill>
                  <a:srgbClr val="000000"/>
                </a:solidFill>
              </a:rPr>
              <a:t>AX     </a:t>
            </a:r>
            <a:r>
              <a:rPr lang="en-US" altLang="zh-CN" sz="2400" b="1" dirty="0">
                <a:solidFill>
                  <a:srgbClr val="000000"/>
                </a:solidFill>
              </a:rPr>
              <a:t>(DS</a:t>
            </a:r>
            <a:r>
              <a:rPr lang="en-US" altLang="zh-CN" sz="2400" b="1" dirty="0">
                <a:solidFill>
                  <a:srgbClr val="000000"/>
                </a:solidFill>
                <a:sym typeface="Wingdings" pitchFamily="2" charset="2"/>
              </a:rPr>
              <a:t>:(BX)</a:t>
            </a:r>
            <a:r>
              <a:rPr lang="en-US" altLang="zh-CN" sz="2400" b="1" dirty="0">
                <a:solidFill>
                  <a:srgbClr val="000000"/>
                </a:solidFill>
              </a:rPr>
              <a:t>)</a:t>
            </a:r>
          </a:p>
          <a:p>
            <a:r>
              <a:rPr lang="en-US" altLang="zh-CN" sz="2400" b="1" dirty="0">
                <a:solidFill>
                  <a:srgbClr val="000000"/>
                </a:solidFill>
              </a:rPr>
              <a:t>     </a:t>
            </a:r>
            <a:r>
              <a:rPr lang="zh-CN" altLang="en-US" sz="2400" b="1" dirty="0">
                <a:solidFill>
                  <a:srgbClr val="000000"/>
                </a:solidFill>
              </a:rPr>
              <a:t>若：</a:t>
            </a:r>
            <a:r>
              <a:rPr lang="en-US" altLang="zh-CN" sz="2400" b="1" dirty="0">
                <a:solidFill>
                  <a:srgbClr val="000000"/>
                </a:solidFill>
              </a:rPr>
              <a:t>DS=3000H , BX=1050H</a:t>
            </a:r>
          </a:p>
          <a:p>
            <a:r>
              <a:rPr lang="en-US" altLang="zh-CN" sz="2400" b="1" dirty="0">
                <a:solidFill>
                  <a:srgbClr val="000000"/>
                </a:solidFill>
              </a:rPr>
              <a:t>     </a:t>
            </a:r>
            <a:r>
              <a:rPr lang="zh-CN" altLang="en-US" sz="2400" b="1" dirty="0">
                <a:solidFill>
                  <a:srgbClr val="000000"/>
                </a:solidFill>
              </a:rPr>
              <a:t>则：</a:t>
            </a:r>
            <a:r>
              <a:rPr lang="en-US" altLang="zh-CN" sz="2400" b="1" dirty="0">
                <a:solidFill>
                  <a:srgbClr val="000000"/>
                </a:solidFill>
              </a:rPr>
              <a:t>SRC</a:t>
            </a:r>
            <a:r>
              <a:rPr lang="zh-CN" altLang="en-US" sz="2400" b="1" dirty="0">
                <a:solidFill>
                  <a:srgbClr val="000000"/>
                </a:solidFill>
              </a:rPr>
              <a:t>所在单元的物理地址为：</a:t>
            </a:r>
          </a:p>
        </p:txBody>
      </p:sp>
      <p:sp>
        <p:nvSpPr>
          <p:cNvPr id="5" name="Rectangle 4"/>
          <p:cNvSpPr>
            <a:spLocks noChangeArrowheads="1"/>
          </p:cNvSpPr>
          <p:nvPr/>
        </p:nvSpPr>
        <p:spPr bwMode="auto">
          <a:xfrm>
            <a:off x="2964904" y="5157192"/>
            <a:ext cx="4343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t>PA=(DS) </a:t>
            </a:r>
            <a:r>
              <a:rPr lang="en-US" altLang="zh-CN" sz="2800" b="1" dirty="0">
                <a:latin typeface="Times New Roman" pitchFamily="18" charset="0"/>
              </a:rPr>
              <a:t>×</a:t>
            </a:r>
            <a:r>
              <a:rPr lang="en-US" altLang="zh-CN" sz="2800" b="1" dirty="0"/>
              <a:t> 16+(BX)</a:t>
            </a:r>
          </a:p>
          <a:p>
            <a:r>
              <a:rPr lang="en-US" altLang="zh-CN" sz="2800" b="1" dirty="0"/>
              <a:t>  =30000H+1050H</a:t>
            </a:r>
          </a:p>
          <a:p>
            <a:r>
              <a:rPr lang="en-US" altLang="zh-CN" sz="2800" b="1" dirty="0"/>
              <a:t>  =31050H</a:t>
            </a:r>
          </a:p>
        </p:txBody>
      </p:sp>
      <p:sp>
        <p:nvSpPr>
          <p:cNvPr id="6" name="矩形 5"/>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Tree>
    <p:extLst>
      <p:ext uri="{BB962C8B-B14F-4D97-AF65-F5344CB8AC3E}">
        <p14:creationId xmlns:p14="http://schemas.microsoft.com/office/powerpoint/2010/main" val="20046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4"/>
          <p:cNvSpPr>
            <a:spLocks noChangeArrowheads="1"/>
          </p:cNvSpPr>
          <p:nvPr/>
        </p:nvSpPr>
        <p:spPr bwMode="auto">
          <a:xfrm>
            <a:off x="312987" y="1772816"/>
            <a:ext cx="835292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3.2  </a:t>
            </a:r>
            <a:r>
              <a:rPr lang="zh-CN" altLang="en-US" sz="2800" b="1" dirty="0" smtClean="0">
                <a:solidFill>
                  <a:schemeClr val="bg1"/>
                </a:solidFill>
              </a:rPr>
              <a:t>寄存器</a:t>
            </a:r>
            <a:r>
              <a:rPr lang="zh-CN" altLang="en-US" sz="2800" b="1" dirty="0">
                <a:solidFill>
                  <a:schemeClr val="bg1"/>
                </a:solidFill>
              </a:rPr>
              <a:t>间接寻址</a:t>
            </a:r>
            <a:r>
              <a:rPr lang="en-US" altLang="zh-CN" sz="2800" b="1" dirty="0">
                <a:solidFill>
                  <a:srgbClr val="FF0101"/>
                </a:solidFill>
              </a:rPr>
              <a:t>Register Indirect Addressing</a:t>
            </a:r>
            <a:endParaRPr lang="en-US" altLang="zh-CN" sz="2000" b="1" dirty="0">
              <a:solidFill>
                <a:schemeClr val="bg1"/>
              </a:solidFill>
            </a:endParaRPr>
          </a:p>
        </p:txBody>
      </p:sp>
      <p:sp>
        <p:nvSpPr>
          <p:cNvPr id="4" name="Rectangle 26"/>
          <p:cNvSpPr>
            <a:spLocks noChangeArrowheads="1"/>
          </p:cNvSpPr>
          <p:nvPr/>
        </p:nvSpPr>
        <p:spPr bwMode="auto">
          <a:xfrm>
            <a:off x="766192" y="2348880"/>
            <a:ext cx="74676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a:t>
            </a:r>
            <a:r>
              <a:rPr lang="en-US" altLang="zh-CN" sz="2800" dirty="0">
                <a:solidFill>
                  <a:srgbClr val="000000"/>
                </a:solidFill>
              </a:rPr>
              <a:t>2</a:t>
            </a:r>
            <a:r>
              <a:rPr lang="zh-CN" altLang="en-US" sz="2800" dirty="0">
                <a:solidFill>
                  <a:srgbClr val="000000"/>
                </a:solidFill>
              </a:rPr>
              <a:t>：</a:t>
            </a:r>
            <a:r>
              <a:rPr lang="en-US" altLang="zh-CN" sz="2800" dirty="0">
                <a:solidFill>
                  <a:srgbClr val="000000"/>
                </a:solidFill>
              </a:rPr>
              <a:t>MOV ES:[SI] , AL</a:t>
            </a:r>
          </a:p>
          <a:p>
            <a:pPr eaLnBrk="1" hangingPunct="1"/>
            <a:r>
              <a:rPr lang="en-US" altLang="zh-CN" sz="2800" dirty="0">
                <a:solidFill>
                  <a:srgbClr val="000000"/>
                </a:solidFill>
              </a:rPr>
              <a:t>     </a:t>
            </a:r>
            <a:r>
              <a:rPr lang="zh-CN" altLang="en-US" sz="2800" dirty="0">
                <a:solidFill>
                  <a:srgbClr val="000000"/>
                </a:solidFill>
              </a:rPr>
              <a:t>指令完成的功能为：</a:t>
            </a:r>
          </a:p>
          <a:p>
            <a:pPr eaLnBrk="1" hangingPunct="1"/>
            <a:r>
              <a:rPr lang="zh-CN" altLang="en-US" sz="2800" dirty="0">
                <a:solidFill>
                  <a:srgbClr val="000000"/>
                </a:solidFill>
              </a:rPr>
              <a:t>     </a:t>
            </a:r>
            <a:r>
              <a:rPr lang="en-US" altLang="zh-CN" sz="2800" dirty="0">
                <a:solidFill>
                  <a:srgbClr val="000000"/>
                </a:solidFill>
              </a:rPr>
              <a:t>(ES:(SI))     (AL)</a:t>
            </a:r>
          </a:p>
          <a:p>
            <a:pPr eaLnBrk="1" hangingPunct="1"/>
            <a:r>
              <a:rPr lang="en-US" altLang="zh-CN" sz="2800" dirty="0">
                <a:solidFill>
                  <a:srgbClr val="000000"/>
                </a:solidFill>
              </a:rPr>
              <a:t>  </a:t>
            </a:r>
            <a:r>
              <a:rPr lang="zh-CN" altLang="en-US" sz="2800" dirty="0">
                <a:solidFill>
                  <a:srgbClr val="000000"/>
                </a:solidFill>
              </a:rPr>
              <a:t>若：</a:t>
            </a:r>
            <a:r>
              <a:rPr lang="en-US" altLang="zh-CN" sz="2800" dirty="0">
                <a:solidFill>
                  <a:srgbClr val="000000"/>
                </a:solidFill>
              </a:rPr>
              <a:t>ES=4000H , SI=1234H,(AL)=23H</a:t>
            </a:r>
          </a:p>
          <a:p>
            <a:pPr eaLnBrk="1" hangingPunct="1"/>
            <a:r>
              <a:rPr lang="en-US" altLang="zh-CN" sz="2800" dirty="0">
                <a:solidFill>
                  <a:srgbClr val="000000"/>
                </a:solidFill>
              </a:rPr>
              <a:t>  </a:t>
            </a:r>
            <a:r>
              <a:rPr lang="zh-CN" altLang="en-US" sz="2800" dirty="0">
                <a:solidFill>
                  <a:srgbClr val="000000"/>
                </a:solidFill>
              </a:rPr>
              <a:t>则：</a:t>
            </a:r>
            <a:r>
              <a:rPr lang="en-US" altLang="zh-CN" sz="2800" dirty="0">
                <a:solidFill>
                  <a:srgbClr val="000000"/>
                </a:solidFill>
              </a:rPr>
              <a:t>DST</a:t>
            </a:r>
            <a:r>
              <a:rPr lang="zh-CN" altLang="en-US" sz="2800" dirty="0">
                <a:solidFill>
                  <a:srgbClr val="000000"/>
                </a:solidFill>
              </a:rPr>
              <a:t>所在单元的物理地址为：</a:t>
            </a:r>
          </a:p>
          <a:p>
            <a:pPr eaLnBrk="1" hangingPunct="1"/>
            <a:r>
              <a:rPr lang="zh-CN" altLang="en-US" sz="2800" dirty="0"/>
              <a:t>     </a:t>
            </a:r>
            <a:r>
              <a:rPr lang="en-US" altLang="zh-CN" sz="2800" dirty="0"/>
              <a:t>PA=(ES)</a:t>
            </a:r>
            <a:r>
              <a:rPr lang="en-US" altLang="zh-CN" sz="2800" dirty="0">
                <a:latin typeface="Times New Roman" pitchFamily="18" charset="0"/>
              </a:rPr>
              <a:t>×</a:t>
            </a:r>
            <a:r>
              <a:rPr lang="en-US" altLang="zh-CN" sz="2800" dirty="0"/>
              <a:t>16+(SI)</a:t>
            </a:r>
          </a:p>
          <a:p>
            <a:pPr eaLnBrk="1" hangingPunct="1"/>
            <a:r>
              <a:rPr lang="en-US" altLang="zh-CN" sz="2800" dirty="0"/>
              <a:t>       =40000H+1234H</a:t>
            </a:r>
          </a:p>
          <a:p>
            <a:pPr eaLnBrk="1" hangingPunct="1"/>
            <a:r>
              <a:rPr lang="en-US" altLang="zh-CN" sz="2800" dirty="0"/>
              <a:t>       =41234H</a:t>
            </a:r>
          </a:p>
          <a:p>
            <a:pPr eaLnBrk="1" hangingPunct="1"/>
            <a:r>
              <a:rPr lang="en-US" altLang="zh-CN" sz="2800" dirty="0"/>
              <a:t>     </a:t>
            </a:r>
            <a:r>
              <a:rPr lang="en-US" altLang="zh-CN" sz="2800" dirty="0">
                <a:solidFill>
                  <a:srgbClr val="000000"/>
                </a:solidFill>
                <a:ea typeface="方正舒体" pitchFamily="2" charset="-122"/>
              </a:rPr>
              <a:t>∴</a:t>
            </a:r>
            <a:r>
              <a:rPr lang="zh-CN" altLang="en-US" sz="2800" dirty="0">
                <a:solidFill>
                  <a:srgbClr val="000000"/>
                </a:solidFill>
              </a:rPr>
              <a:t>指令执行后</a:t>
            </a:r>
            <a:r>
              <a:rPr lang="en-US" altLang="zh-CN" sz="2800" dirty="0">
                <a:solidFill>
                  <a:srgbClr val="000000"/>
                </a:solidFill>
                <a:ea typeface="方正舒体" pitchFamily="2" charset="-122"/>
              </a:rPr>
              <a:t>(41234H)=23H.</a:t>
            </a:r>
            <a:endParaRPr lang="en-US" altLang="zh-CN" sz="2800" dirty="0">
              <a:solidFill>
                <a:srgbClr val="000000"/>
              </a:solidFill>
            </a:endParaRPr>
          </a:p>
          <a:p>
            <a:pPr eaLnBrk="1" hangingPunct="1"/>
            <a:endParaRPr lang="en-US" altLang="zh-CN" sz="2800" dirty="0"/>
          </a:p>
        </p:txBody>
      </p:sp>
      <p:sp>
        <p:nvSpPr>
          <p:cNvPr id="5" name="矩形 4"/>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Tree>
    <p:extLst>
      <p:ext uri="{BB962C8B-B14F-4D97-AF65-F5344CB8AC3E}">
        <p14:creationId xmlns:p14="http://schemas.microsoft.com/office/powerpoint/2010/main" val="114008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24"/>
          <p:cNvSpPr>
            <a:spLocks noChangeArrowheads="1"/>
          </p:cNvSpPr>
          <p:nvPr/>
        </p:nvSpPr>
        <p:spPr bwMode="auto">
          <a:xfrm>
            <a:off x="312987" y="1772816"/>
            <a:ext cx="8352928" cy="609600"/>
          </a:xfrm>
          <a:prstGeom prst="rect">
            <a:avLst/>
          </a:prstGeom>
          <a:solidFill>
            <a:srgbClr val="9900CC"/>
          </a:solidFill>
          <a:ln w="9525">
            <a:solidFill>
              <a:srgbClr val="FFFFCC"/>
            </a:solidFill>
            <a:prstDash val="sysDot"/>
            <a:miter lim="800000"/>
            <a:headEnd/>
            <a:tailEnd/>
          </a:ln>
        </p:spPr>
        <p:txBody>
          <a:bodyPr anchor="ctr"/>
          <a:lstStyle/>
          <a:p>
            <a:r>
              <a:rPr lang="en-US" altLang="zh-CN" sz="2800" b="1" dirty="0" smtClean="0">
                <a:solidFill>
                  <a:schemeClr val="bg1"/>
                </a:solidFill>
              </a:rPr>
              <a:t>3.2  </a:t>
            </a:r>
            <a:r>
              <a:rPr lang="zh-CN" altLang="en-US" sz="2800" b="1" dirty="0" smtClean="0">
                <a:solidFill>
                  <a:schemeClr val="bg1"/>
                </a:solidFill>
              </a:rPr>
              <a:t>寄存器</a:t>
            </a:r>
            <a:r>
              <a:rPr lang="zh-CN" altLang="en-US" sz="2800" b="1" dirty="0">
                <a:solidFill>
                  <a:schemeClr val="bg1"/>
                </a:solidFill>
              </a:rPr>
              <a:t>间接寻址</a:t>
            </a:r>
            <a:r>
              <a:rPr lang="en-US" altLang="zh-CN" sz="2800" b="1" dirty="0">
                <a:solidFill>
                  <a:srgbClr val="FF0101"/>
                </a:solidFill>
              </a:rPr>
              <a:t>Register Indirect Addressing</a:t>
            </a:r>
            <a:endParaRPr lang="en-US" altLang="zh-CN" sz="2000" b="1" dirty="0">
              <a:solidFill>
                <a:schemeClr val="bg1"/>
              </a:solidFill>
            </a:endParaRPr>
          </a:p>
        </p:txBody>
      </p:sp>
      <p:sp>
        <p:nvSpPr>
          <p:cNvPr id="4" name="矩形 3"/>
          <p:cNvSpPr/>
          <p:nvPr/>
        </p:nvSpPr>
        <p:spPr>
          <a:xfrm>
            <a:off x="251520" y="1124744"/>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5"/>
          <p:cNvSpPr>
            <a:spLocks noChangeArrowheads="1"/>
          </p:cNvSpPr>
          <p:nvPr/>
        </p:nvSpPr>
        <p:spPr bwMode="auto">
          <a:xfrm>
            <a:off x="685800" y="2420302"/>
            <a:ext cx="80772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400" dirty="0">
                <a:solidFill>
                  <a:srgbClr val="000000"/>
                </a:solidFill>
              </a:rPr>
              <a:t>例</a:t>
            </a:r>
            <a:r>
              <a:rPr lang="en-US" altLang="zh-CN" sz="2400" dirty="0">
                <a:solidFill>
                  <a:srgbClr val="000000"/>
                </a:solidFill>
              </a:rPr>
              <a:t>3</a:t>
            </a:r>
            <a:r>
              <a:rPr lang="zh-CN" altLang="en-US" sz="2400" dirty="0">
                <a:solidFill>
                  <a:srgbClr val="000000"/>
                </a:solidFill>
              </a:rPr>
              <a:t>：判断下列指令的书写格式是否正确，正确的说出</a:t>
            </a:r>
            <a:r>
              <a:rPr lang="en-US" altLang="zh-CN" sz="2400" dirty="0">
                <a:solidFill>
                  <a:srgbClr val="000000"/>
                </a:solidFill>
              </a:rPr>
              <a:t>SRC</a:t>
            </a:r>
            <a:r>
              <a:rPr lang="zh-CN" altLang="en-US" sz="2400" dirty="0">
                <a:solidFill>
                  <a:srgbClr val="000000"/>
                </a:solidFill>
              </a:rPr>
              <a:t>和</a:t>
            </a:r>
            <a:r>
              <a:rPr lang="en-US" altLang="zh-CN" sz="2400" dirty="0">
                <a:solidFill>
                  <a:srgbClr val="000000"/>
                </a:solidFill>
              </a:rPr>
              <a:t>DST</a:t>
            </a:r>
            <a:r>
              <a:rPr lang="zh-CN" altLang="en-US" sz="2400" dirty="0">
                <a:solidFill>
                  <a:srgbClr val="000000"/>
                </a:solidFill>
              </a:rPr>
              <a:t>的寻址方式，不正确说出错误原因，并改正。 </a:t>
            </a:r>
          </a:p>
          <a:p>
            <a:pPr eaLnBrk="1" hangingPunct="1">
              <a:spcBef>
                <a:spcPct val="50000"/>
              </a:spcBef>
            </a:pPr>
            <a:r>
              <a:rPr lang="zh-CN" altLang="en-US" sz="2400" dirty="0">
                <a:solidFill>
                  <a:srgbClr val="000000"/>
                </a:solidFill>
              </a:rPr>
              <a:t>  ① </a:t>
            </a:r>
            <a:r>
              <a:rPr lang="en-US" altLang="zh-CN" sz="2400" dirty="0">
                <a:solidFill>
                  <a:srgbClr val="000000"/>
                </a:solidFill>
              </a:rPr>
              <a:t>MOV [BX], [SI]   </a:t>
            </a:r>
            <a:r>
              <a:rPr lang="en-US" altLang="zh-CN" sz="2400" dirty="0">
                <a:solidFill>
                  <a:srgbClr val="FF0000"/>
                </a:solidFill>
                <a:latin typeface="Arial" charset="0"/>
                <a:ea typeface="方正舒体" pitchFamily="2" charset="-122"/>
              </a:rPr>
              <a:t>╳</a:t>
            </a:r>
            <a:r>
              <a:rPr lang="en-US" altLang="zh-CN" sz="2400" dirty="0">
                <a:solidFill>
                  <a:srgbClr val="FF0000"/>
                </a:solidFill>
                <a:ea typeface="方正舒体" pitchFamily="2" charset="-122"/>
              </a:rPr>
              <a:t> </a:t>
            </a:r>
            <a:r>
              <a:rPr lang="zh-CN" altLang="en-US" sz="2400" dirty="0"/>
              <a:t>两存储器单元之间不 </a:t>
            </a:r>
          </a:p>
          <a:p>
            <a:pPr eaLnBrk="1" hangingPunct="1">
              <a:spcBef>
                <a:spcPct val="50000"/>
              </a:spcBef>
            </a:pPr>
            <a:r>
              <a:rPr lang="zh-CN" altLang="en-US" sz="2400" dirty="0"/>
              <a:t>                       能直接传送数据</a:t>
            </a:r>
            <a:r>
              <a:rPr lang="en-US" altLang="zh-CN" sz="2400" dirty="0"/>
              <a:t>;</a:t>
            </a:r>
            <a:r>
              <a:rPr lang="zh-CN" altLang="en-US" sz="2400" dirty="0"/>
              <a:t>类型也 </a:t>
            </a:r>
          </a:p>
          <a:p>
            <a:pPr eaLnBrk="1" hangingPunct="1">
              <a:spcBef>
                <a:spcPct val="50000"/>
              </a:spcBef>
            </a:pPr>
            <a:r>
              <a:rPr lang="zh-CN" altLang="en-US" sz="2400" dirty="0"/>
              <a:t>                       不明确。</a:t>
            </a:r>
          </a:p>
          <a:p>
            <a:pPr eaLnBrk="1" hangingPunct="1">
              <a:spcBef>
                <a:spcPct val="50000"/>
              </a:spcBef>
            </a:pPr>
            <a:r>
              <a:rPr lang="zh-CN" altLang="en-US" sz="2400" dirty="0"/>
              <a:t>  </a:t>
            </a:r>
            <a:r>
              <a:rPr lang="zh-CN" altLang="en-US" sz="2400" dirty="0">
                <a:solidFill>
                  <a:srgbClr val="FF0000"/>
                </a:solidFill>
              </a:rPr>
              <a:t>改正：</a:t>
            </a:r>
            <a:r>
              <a:rPr lang="en-US" altLang="zh-CN" sz="2400" dirty="0">
                <a:solidFill>
                  <a:srgbClr val="FF0000"/>
                </a:solidFill>
              </a:rPr>
              <a:t>MOV AL , [SI]</a:t>
            </a:r>
          </a:p>
          <a:p>
            <a:pPr eaLnBrk="1" hangingPunct="1">
              <a:spcBef>
                <a:spcPct val="50000"/>
              </a:spcBef>
            </a:pPr>
            <a:r>
              <a:rPr lang="en-US" altLang="zh-CN" sz="2400" dirty="0">
                <a:solidFill>
                  <a:srgbClr val="FF0000"/>
                </a:solidFill>
              </a:rPr>
              <a:t>        MOV [BX] , AL</a:t>
            </a:r>
            <a:r>
              <a:rPr lang="en-US" altLang="zh-CN" sz="2400" dirty="0"/>
              <a:t> </a:t>
            </a:r>
            <a:r>
              <a:rPr lang="en-US" altLang="zh-CN" sz="2400" dirty="0">
                <a:solidFill>
                  <a:srgbClr val="000000"/>
                </a:solidFill>
              </a:rPr>
              <a:t> </a:t>
            </a:r>
            <a:endParaRPr lang="en-US" altLang="zh-CN" sz="2400" dirty="0"/>
          </a:p>
        </p:txBody>
      </p:sp>
    </p:spTree>
    <p:extLst>
      <p:ext uri="{BB962C8B-B14F-4D97-AF65-F5344CB8AC3E}">
        <p14:creationId xmlns:p14="http://schemas.microsoft.com/office/powerpoint/2010/main" val="82648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3"/>
          <p:cNvSpPr>
            <a:spLocks noChangeArrowheads="1"/>
          </p:cNvSpPr>
          <p:nvPr/>
        </p:nvSpPr>
        <p:spPr bwMode="auto">
          <a:xfrm>
            <a:off x="685800" y="1828800"/>
            <a:ext cx="8077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rgbClr val="000000"/>
                </a:solidFill>
              </a:rPr>
              <a:t>② MOV [DI] ,12H    </a:t>
            </a:r>
            <a:r>
              <a:rPr lang="en-US" altLang="zh-CN" sz="2800">
                <a:solidFill>
                  <a:srgbClr val="FF0000"/>
                </a:solidFill>
                <a:latin typeface="Arial" charset="0"/>
                <a:ea typeface="方正舒体" pitchFamily="2" charset="-122"/>
              </a:rPr>
              <a:t>╳</a:t>
            </a:r>
            <a:r>
              <a:rPr lang="en-US" altLang="zh-CN" sz="2800">
                <a:solidFill>
                  <a:srgbClr val="FF0000"/>
                </a:solidFill>
                <a:ea typeface="方正舒体" pitchFamily="2" charset="-122"/>
              </a:rPr>
              <a:t> </a:t>
            </a:r>
            <a:r>
              <a:rPr lang="zh-CN" altLang="en-US" sz="2800"/>
              <a:t>类型不明确</a:t>
            </a:r>
          </a:p>
          <a:p>
            <a:pPr eaLnBrk="1" hangingPunct="1">
              <a:spcBef>
                <a:spcPct val="50000"/>
              </a:spcBef>
            </a:pPr>
            <a:r>
              <a:rPr lang="zh-CN" altLang="en-US" sz="2800"/>
              <a:t>  </a:t>
            </a:r>
            <a:r>
              <a:rPr lang="zh-CN" altLang="en-US" sz="2800">
                <a:solidFill>
                  <a:srgbClr val="FF0000"/>
                </a:solidFill>
              </a:rPr>
              <a:t>改正：</a:t>
            </a:r>
            <a:r>
              <a:rPr lang="en-US" altLang="zh-CN" sz="2800">
                <a:solidFill>
                  <a:srgbClr val="FF0000"/>
                </a:solidFill>
              </a:rPr>
              <a:t>MOV WORD PTR [DI] , 12H</a:t>
            </a:r>
          </a:p>
        </p:txBody>
      </p:sp>
      <p:sp>
        <p:nvSpPr>
          <p:cNvPr id="4" name="Rectangle 4"/>
          <p:cNvSpPr>
            <a:spLocks noChangeArrowheads="1"/>
          </p:cNvSpPr>
          <p:nvPr/>
        </p:nvSpPr>
        <p:spPr bwMode="auto">
          <a:xfrm>
            <a:off x="685800" y="3352800"/>
            <a:ext cx="80772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rgbClr val="000000"/>
                </a:solidFill>
              </a:rPr>
              <a:t>③ MOV [SI] ,CX     </a:t>
            </a:r>
            <a:r>
              <a:rPr lang="en-US" altLang="zh-CN" sz="2800">
                <a:solidFill>
                  <a:srgbClr val="FF0000"/>
                </a:solidFill>
              </a:rPr>
              <a:t>√</a:t>
            </a:r>
          </a:p>
          <a:p>
            <a:pPr eaLnBrk="1" hangingPunct="1">
              <a:spcBef>
                <a:spcPct val="50000"/>
              </a:spcBef>
            </a:pPr>
            <a:r>
              <a:rPr lang="en-US" altLang="zh-CN">
                <a:solidFill>
                  <a:srgbClr val="000000"/>
                </a:solidFill>
              </a:rPr>
              <a:t>  </a:t>
            </a:r>
            <a:r>
              <a:rPr lang="en-US" altLang="zh-CN" sz="2800"/>
              <a:t>DST</a:t>
            </a:r>
            <a:r>
              <a:rPr lang="zh-CN" altLang="en-US" sz="2800"/>
              <a:t>为寄存器间接寻址</a:t>
            </a:r>
          </a:p>
          <a:p>
            <a:pPr eaLnBrk="1" hangingPunct="1"/>
            <a:r>
              <a:rPr lang="zh-CN" altLang="en-US" sz="2800"/>
              <a:t>  </a:t>
            </a:r>
            <a:r>
              <a:rPr lang="en-US" altLang="zh-CN" sz="2800"/>
              <a:t>SRC</a:t>
            </a:r>
            <a:r>
              <a:rPr lang="zh-CN" altLang="en-US" sz="2800"/>
              <a:t>为寄存器寻址</a:t>
            </a:r>
          </a:p>
        </p:txBody>
      </p:sp>
    </p:spTree>
    <p:extLst>
      <p:ext uri="{BB962C8B-B14F-4D97-AF65-F5344CB8AC3E}">
        <p14:creationId xmlns:p14="http://schemas.microsoft.com/office/powerpoint/2010/main" val="4067997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4" name="Rectangle 22"/>
          <p:cNvSpPr>
            <a:spLocks noChangeArrowheads="1"/>
          </p:cNvSpPr>
          <p:nvPr/>
        </p:nvSpPr>
        <p:spPr bwMode="auto">
          <a:xfrm>
            <a:off x="280516" y="1556792"/>
            <a:ext cx="8863483"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3.3</a:t>
            </a:r>
            <a:r>
              <a:rPr lang="zh-CN" altLang="en-US" dirty="0" smtClean="0">
                <a:solidFill>
                  <a:schemeClr val="bg1"/>
                </a:solidFill>
              </a:rPr>
              <a:t>寄存器</a:t>
            </a:r>
            <a:r>
              <a:rPr lang="zh-CN" altLang="en-US" dirty="0">
                <a:solidFill>
                  <a:schemeClr val="bg1"/>
                </a:solidFill>
              </a:rPr>
              <a:t>相对寻址</a:t>
            </a:r>
            <a:r>
              <a:rPr lang="en-US" altLang="zh-CN" sz="2800" dirty="0">
                <a:solidFill>
                  <a:srgbClr val="FF0101"/>
                </a:solidFill>
              </a:rPr>
              <a:t>Register Relative Addressing </a:t>
            </a:r>
          </a:p>
        </p:txBody>
      </p:sp>
      <p:sp>
        <p:nvSpPr>
          <p:cNvPr id="5" name="矩形 4"/>
          <p:cNvSpPr/>
          <p:nvPr/>
        </p:nvSpPr>
        <p:spPr>
          <a:xfrm>
            <a:off x="2195736" y="2276872"/>
            <a:ext cx="3869777" cy="461665"/>
          </a:xfrm>
          <a:prstGeom prst="rect">
            <a:avLst/>
          </a:prstGeom>
        </p:spPr>
        <p:txBody>
          <a:bodyPr wrap="none">
            <a:spAutoFit/>
          </a:bodyPr>
          <a:lstStyle/>
          <a:p>
            <a:pPr eaLnBrk="1" hangingPunct="1"/>
            <a:r>
              <a:rPr lang="en-US" altLang="zh-CN" sz="2400" b="1" dirty="0">
                <a:solidFill>
                  <a:srgbClr val="000000"/>
                </a:solidFill>
              </a:rPr>
              <a:t>MOV  AX , </a:t>
            </a:r>
            <a:r>
              <a:rPr lang="en-US" altLang="zh-CN" sz="2400" b="1" dirty="0" smtClean="0">
                <a:solidFill>
                  <a:srgbClr val="000000"/>
                </a:solidFill>
              </a:rPr>
              <a:t>   [</a:t>
            </a:r>
            <a:r>
              <a:rPr lang="en-US" altLang="zh-CN" sz="2400" b="1" dirty="0">
                <a:solidFill>
                  <a:srgbClr val="000000"/>
                </a:solidFill>
              </a:rPr>
              <a:t>BX</a:t>
            </a:r>
            <a:r>
              <a:rPr lang="en-US" altLang="zh-CN" sz="2400" b="1" dirty="0" smtClean="0">
                <a:solidFill>
                  <a:srgbClr val="000000"/>
                </a:solidFill>
              </a:rPr>
              <a:t>]   +   05H</a:t>
            </a:r>
            <a:endParaRPr lang="en-US" altLang="zh-CN" sz="2400" b="1" dirty="0">
              <a:solidFill>
                <a:srgbClr val="000000"/>
              </a:solidFill>
            </a:endParaRPr>
          </a:p>
        </p:txBody>
      </p:sp>
      <p:cxnSp>
        <p:nvCxnSpPr>
          <p:cNvPr id="7" name="直接连接符 6"/>
          <p:cNvCxnSpPr/>
          <p:nvPr/>
        </p:nvCxnSpPr>
        <p:spPr>
          <a:xfrm>
            <a:off x="4130624" y="2776709"/>
            <a:ext cx="18095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标注 7"/>
          <p:cNvSpPr/>
          <p:nvPr/>
        </p:nvSpPr>
        <p:spPr>
          <a:xfrm>
            <a:off x="2114972" y="3392996"/>
            <a:ext cx="2360776" cy="936104"/>
          </a:xfrm>
          <a:prstGeom prst="wedgeRectCallout">
            <a:avLst>
              <a:gd name="adj1" fmla="val 45318"/>
              <a:gd name="adj2" fmla="val -11749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寄存器内的地址</a:t>
            </a:r>
            <a:endParaRPr lang="en-US" sz="2400" b="1" dirty="0">
              <a:solidFill>
                <a:srgbClr val="FF0000"/>
              </a:solidFill>
            </a:endParaRPr>
          </a:p>
        </p:txBody>
      </p:sp>
      <p:sp>
        <p:nvSpPr>
          <p:cNvPr id="9" name="矩形标注 8"/>
          <p:cNvSpPr/>
          <p:nvPr/>
        </p:nvSpPr>
        <p:spPr>
          <a:xfrm>
            <a:off x="5292080" y="3392996"/>
            <a:ext cx="2736304" cy="936104"/>
          </a:xfrm>
          <a:prstGeom prst="wedgeRectCallout">
            <a:avLst>
              <a:gd name="adj1" fmla="val -38412"/>
              <a:gd name="adj2" fmla="val -11310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相对位移量 </a:t>
            </a:r>
            <a:r>
              <a:rPr lang="en-US" altLang="zh-CN" sz="2400" b="1" dirty="0" smtClean="0">
                <a:solidFill>
                  <a:srgbClr val="FF0000"/>
                </a:solidFill>
              </a:rPr>
              <a:t>DISP</a:t>
            </a:r>
            <a:endParaRPr lang="en-US" sz="2400" b="1" dirty="0">
              <a:solidFill>
                <a:srgbClr val="FF0000"/>
              </a:solidFill>
            </a:endParaRPr>
          </a:p>
        </p:txBody>
      </p:sp>
      <p:sp>
        <p:nvSpPr>
          <p:cNvPr id="10" name="矩形 9"/>
          <p:cNvSpPr/>
          <p:nvPr/>
        </p:nvSpPr>
        <p:spPr>
          <a:xfrm>
            <a:off x="4683986" y="3525573"/>
            <a:ext cx="582211" cy="646331"/>
          </a:xfrm>
          <a:prstGeom prst="rect">
            <a:avLst/>
          </a:prstGeom>
        </p:spPr>
        <p:txBody>
          <a:bodyPr wrap="none">
            <a:spAutoFit/>
          </a:bodyPr>
          <a:lstStyle/>
          <a:p>
            <a:r>
              <a:rPr lang="en-US" altLang="zh-CN" sz="3600" b="1" dirty="0">
                <a:solidFill>
                  <a:srgbClr val="000000"/>
                </a:solidFill>
              </a:rPr>
              <a:t>+ </a:t>
            </a:r>
            <a:endParaRPr lang="en-US" sz="3600" dirty="0"/>
          </a:p>
        </p:txBody>
      </p:sp>
      <p:sp>
        <p:nvSpPr>
          <p:cNvPr id="11" name="Rectangle 4"/>
          <p:cNvSpPr>
            <a:spLocks noChangeArrowheads="1"/>
          </p:cNvSpPr>
          <p:nvPr/>
        </p:nvSpPr>
        <p:spPr bwMode="auto">
          <a:xfrm>
            <a:off x="1540098" y="4931589"/>
            <a:ext cx="1311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dirty="0"/>
              <a:t>EA</a:t>
            </a:r>
            <a:r>
              <a:rPr lang="en-US" altLang="zh-CN" sz="3600" dirty="0">
                <a:latin typeface="Arial" charset="0"/>
              </a:rPr>
              <a:t>=</a:t>
            </a:r>
          </a:p>
        </p:txBody>
      </p:sp>
      <p:grpSp>
        <p:nvGrpSpPr>
          <p:cNvPr id="12" name="Group 5"/>
          <p:cNvGrpSpPr>
            <a:grpSpLocks/>
          </p:cNvGrpSpPr>
          <p:nvPr/>
        </p:nvGrpSpPr>
        <p:grpSpPr bwMode="auto">
          <a:xfrm>
            <a:off x="2938735" y="4418607"/>
            <a:ext cx="1273175" cy="1890713"/>
            <a:chOff x="2016" y="2688"/>
            <a:chExt cx="706" cy="1191"/>
          </a:xfrm>
        </p:grpSpPr>
        <p:sp>
          <p:nvSpPr>
            <p:cNvPr id="13" name="Rectangle 6"/>
            <p:cNvSpPr>
              <a:spLocks noChangeArrowheads="1"/>
            </p:cNvSpPr>
            <p:nvPr/>
          </p:nvSpPr>
          <p:spPr bwMode="auto">
            <a:xfrm>
              <a:off x="2227" y="2976"/>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BP</a:t>
              </a:r>
            </a:p>
          </p:txBody>
        </p:sp>
        <p:sp>
          <p:nvSpPr>
            <p:cNvPr id="14" name="Rectangle 7"/>
            <p:cNvSpPr>
              <a:spLocks noChangeArrowheads="1"/>
            </p:cNvSpPr>
            <p:nvPr/>
          </p:nvSpPr>
          <p:spPr bwMode="auto">
            <a:xfrm>
              <a:off x="2227" y="3264"/>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SI</a:t>
              </a:r>
            </a:p>
          </p:txBody>
        </p:sp>
        <p:sp>
          <p:nvSpPr>
            <p:cNvPr id="15" name="Rectangle 8"/>
            <p:cNvSpPr>
              <a:spLocks noChangeArrowheads="1"/>
            </p:cNvSpPr>
            <p:nvPr/>
          </p:nvSpPr>
          <p:spPr bwMode="auto">
            <a:xfrm>
              <a:off x="2227" y="2688"/>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BX</a:t>
              </a:r>
            </a:p>
          </p:txBody>
        </p:sp>
        <p:sp>
          <p:nvSpPr>
            <p:cNvPr id="16" name="AutoShape 9"/>
            <p:cNvSpPr>
              <a:spLocks/>
            </p:cNvSpPr>
            <p:nvPr/>
          </p:nvSpPr>
          <p:spPr bwMode="auto">
            <a:xfrm>
              <a:off x="2016" y="2688"/>
              <a:ext cx="144" cy="1104"/>
            </a:xfrm>
            <a:prstGeom prst="leftBracket">
              <a:avLst>
                <a:gd name="adj" fmla="val 63889"/>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7" name="AutoShape 10"/>
            <p:cNvSpPr>
              <a:spLocks/>
            </p:cNvSpPr>
            <p:nvPr/>
          </p:nvSpPr>
          <p:spPr bwMode="auto">
            <a:xfrm>
              <a:off x="2640" y="2688"/>
              <a:ext cx="82" cy="1104"/>
            </a:xfrm>
            <a:prstGeom prst="rightBracket">
              <a:avLst>
                <a:gd name="adj" fmla="val 112195"/>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8" name="Rectangle 11"/>
            <p:cNvSpPr>
              <a:spLocks noChangeArrowheads="1"/>
            </p:cNvSpPr>
            <p:nvPr/>
          </p:nvSpPr>
          <p:spPr bwMode="auto">
            <a:xfrm>
              <a:off x="2227" y="3552"/>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DI</a:t>
              </a:r>
            </a:p>
          </p:txBody>
        </p:sp>
      </p:grpSp>
      <p:grpSp>
        <p:nvGrpSpPr>
          <p:cNvPr id="19" name="Group 22"/>
          <p:cNvGrpSpPr>
            <a:grpSpLocks/>
          </p:cNvGrpSpPr>
          <p:nvPr/>
        </p:nvGrpSpPr>
        <p:grpSpPr bwMode="auto">
          <a:xfrm>
            <a:off x="5453335" y="4723407"/>
            <a:ext cx="2359025" cy="1281113"/>
            <a:chOff x="3360" y="3408"/>
            <a:chExt cx="1152" cy="807"/>
          </a:xfrm>
        </p:grpSpPr>
        <p:sp>
          <p:nvSpPr>
            <p:cNvPr id="20" name="Rectangle 12"/>
            <p:cNvSpPr>
              <a:spLocks noChangeArrowheads="1"/>
            </p:cNvSpPr>
            <p:nvPr/>
          </p:nvSpPr>
          <p:spPr bwMode="auto">
            <a:xfrm>
              <a:off x="3603" y="3408"/>
              <a:ext cx="7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8</a:t>
              </a:r>
              <a:r>
                <a:rPr lang="zh-CN" altLang="en-US" sz="2800">
                  <a:solidFill>
                    <a:srgbClr val="000000"/>
                  </a:solidFill>
                </a:rPr>
                <a:t>位</a:t>
              </a:r>
              <a:r>
                <a:rPr lang="en-US" altLang="zh-CN" sz="2800">
                  <a:solidFill>
                    <a:srgbClr val="000000"/>
                  </a:solidFill>
                </a:rPr>
                <a:t>DISP</a:t>
              </a:r>
            </a:p>
          </p:txBody>
        </p:sp>
        <p:sp>
          <p:nvSpPr>
            <p:cNvPr id="21" name="Rectangle 13"/>
            <p:cNvSpPr>
              <a:spLocks noChangeArrowheads="1"/>
            </p:cNvSpPr>
            <p:nvPr/>
          </p:nvSpPr>
          <p:spPr bwMode="auto">
            <a:xfrm>
              <a:off x="3519" y="3888"/>
              <a:ext cx="7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16</a:t>
              </a:r>
              <a:r>
                <a:rPr lang="zh-CN" altLang="en-US" sz="2800">
                  <a:solidFill>
                    <a:srgbClr val="000000"/>
                  </a:solidFill>
                </a:rPr>
                <a:t>位</a:t>
              </a:r>
              <a:r>
                <a:rPr lang="en-US" altLang="zh-CN" sz="2800">
                  <a:solidFill>
                    <a:srgbClr val="000000"/>
                  </a:solidFill>
                </a:rPr>
                <a:t>DISP</a:t>
              </a:r>
            </a:p>
          </p:txBody>
        </p:sp>
        <p:sp>
          <p:nvSpPr>
            <p:cNvPr id="22" name="AutoShape 14"/>
            <p:cNvSpPr>
              <a:spLocks/>
            </p:cNvSpPr>
            <p:nvPr/>
          </p:nvSpPr>
          <p:spPr bwMode="auto">
            <a:xfrm>
              <a:off x="3360" y="3456"/>
              <a:ext cx="96" cy="720"/>
            </a:xfrm>
            <a:prstGeom prst="lef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3" name="AutoShape 15"/>
            <p:cNvSpPr>
              <a:spLocks/>
            </p:cNvSpPr>
            <p:nvPr/>
          </p:nvSpPr>
          <p:spPr bwMode="auto">
            <a:xfrm>
              <a:off x="4416" y="3456"/>
              <a:ext cx="96" cy="720"/>
            </a:xfrm>
            <a:prstGeom prst="righ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24" name="Rectangle 16"/>
          <p:cNvSpPr>
            <a:spLocks noChangeArrowheads="1"/>
          </p:cNvSpPr>
          <p:nvPr/>
        </p:nvSpPr>
        <p:spPr bwMode="auto">
          <a:xfrm>
            <a:off x="4386535" y="4952007"/>
            <a:ext cx="911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dirty="0"/>
              <a:t>+</a:t>
            </a:r>
            <a:endParaRPr lang="en-US" altLang="zh-CN" sz="3600" dirty="0">
              <a:latin typeface="Arial" charset="0"/>
            </a:endParaRPr>
          </a:p>
        </p:txBody>
      </p:sp>
    </p:spTree>
    <p:extLst>
      <p:ext uri="{BB962C8B-B14F-4D97-AF65-F5344CB8AC3E}">
        <p14:creationId xmlns:p14="http://schemas.microsoft.com/office/powerpoint/2010/main" val="347180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4"/>
          <p:cNvSpPr>
            <a:spLocks noChangeArrowheads="1"/>
          </p:cNvSpPr>
          <p:nvPr/>
        </p:nvSpPr>
        <p:spPr bwMode="auto">
          <a:xfrm>
            <a:off x="971550" y="1766788"/>
            <a:ext cx="1311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EA</a:t>
            </a:r>
            <a:r>
              <a:rPr lang="en-US" altLang="zh-CN" sz="3600">
                <a:latin typeface="Arial" charset="0"/>
              </a:rPr>
              <a:t>=</a:t>
            </a:r>
          </a:p>
        </p:txBody>
      </p:sp>
      <p:grpSp>
        <p:nvGrpSpPr>
          <p:cNvPr id="4" name="Group 5"/>
          <p:cNvGrpSpPr>
            <a:grpSpLocks/>
          </p:cNvGrpSpPr>
          <p:nvPr/>
        </p:nvGrpSpPr>
        <p:grpSpPr bwMode="auto">
          <a:xfrm>
            <a:off x="2362200" y="1233388"/>
            <a:ext cx="1273175" cy="1890713"/>
            <a:chOff x="2016" y="2688"/>
            <a:chExt cx="706" cy="1191"/>
          </a:xfrm>
        </p:grpSpPr>
        <p:sp>
          <p:nvSpPr>
            <p:cNvPr id="5" name="Rectangle 6"/>
            <p:cNvSpPr>
              <a:spLocks noChangeArrowheads="1"/>
            </p:cNvSpPr>
            <p:nvPr/>
          </p:nvSpPr>
          <p:spPr bwMode="auto">
            <a:xfrm>
              <a:off x="2227" y="2976"/>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BP</a:t>
              </a:r>
            </a:p>
          </p:txBody>
        </p:sp>
        <p:sp>
          <p:nvSpPr>
            <p:cNvPr id="6" name="Rectangle 7"/>
            <p:cNvSpPr>
              <a:spLocks noChangeArrowheads="1"/>
            </p:cNvSpPr>
            <p:nvPr/>
          </p:nvSpPr>
          <p:spPr bwMode="auto">
            <a:xfrm>
              <a:off x="2227" y="3264"/>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SI</a:t>
              </a:r>
            </a:p>
          </p:txBody>
        </p:sp>
        <p:sp>
          <p:nvSpPr>
            <p:cNvPr id="7" name="Rectangle 8"/>
            <p:cNvSpPr>
              <a:spLocks noChangeArrowheads="1"/>
            </p:cNvSpPr>
            <p:nvPr/>
          </p:nvSpPr>
          <p:spPr bwMode="auto">
            <a:xfrm>
              <a:off x="2227" y="2688"/>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BX</a:t>
              </a:r>
            </a:p>
          </p:txBody>
        </p:sp>
        <p:sp>
          <p:nvSpPr>
            <p:cNvPr id="8" name="AutoShape 9"/>
            <p:cNvSpPr>
              <a:spLocks/>
            </p:cNvSpPr>
            <p:nvPr/>
          </p:nvSpPr>
          <p:spPr bwMode="auto">
            <a:xfrm>
              <a:off x="2016" y="2688"/>
              <a:ext cx="144" cy="1104"/>
            </a:xfrm>
            <a:prstGeom prst="leftBracket">
              <a:avLst>
                <a:gd name="adj" fmla="val 63889"/>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9" name="AutoShape 10"/>
            <p:cNvSpPr>
              <a:spLocks/>
            </p:cNvSpPr>
            <p:nvPr/>
          </p:nvSpPr>
          <p:spPr bwMode="auto">
            <a:xfrm>
              <a:off x="2640" y="2688"/>
              <a:ext cx="82" cy="1104"/>
            </a:xfrm>
            <a:prstGeom prst="rightBracket">
              <a:avLst>
                <a:gd name="adj" fmla="val 112195"/>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0" name="Rectangle 11"/>
            <p:cNvSpPr>
              <a:spLocks noChangeArrowheads="1"/>
            </p:cNvSpPr>
            <p:nvPr/>
          </p:nvSpPr>
          <p:spPr bwMode="auto">
            <a:xfrm>
              <a:off x="2227" y="3552"/>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DI</a:t>
              </a:r>
            </a:p>
          </p:txBody>
        </p:sp>
      </p:grpSp>
      <p:grpSp>
        <p:nvGrpSpPr>
          <p:cNvPr id="11" name="Group 22"/>
          <p:cNvGrpSpPr>
            <a:grpSpLocks/>
          </p:cNvGrpSpPr>
          <p:nvPr/>
        </p:nvGrpSpPr>
        <p:grpSpPr bwMode="auto">
          <a:xfrm>
            <a:off x="4876800" y="1538188"/>
            <a:ext cx="2359025" cy="1281113"/>
            <a:chOff x="3360" y="3408"/>
            <a:chExt cx="1152" cy="807"/>
          </a:xfrm>
        </p:grpSpPr>
        <p:sp>
          <p:nvSpPr>
            <p:cNvPr id="12" name="Rectangle 12"/>
            <p:cNvSpPr>
              <a:spLocks noChangeArrowheads="1"/>
            </p:cNvSpPr>
            <p:nvPr/>
          </p:nvSpPr>
          <p:spPr bwMode="auto">
            <a:xfrm>
              <a:off x="3603" y="3408"/>
              <a:ext cx="7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8</a:t>
              </a:r>
              <a:r>
                <a:rPr lang="zh-CN" altLang="en-US" sz="2800">
                  <a:solidFill>
                    <a:srgbClr val="000000"/>
                  </a:solidFill>
                </a:rPr>
                <a:t>位</a:t>
              </a:r>
              <a:r>
                <a:rPr lang="en-US" altLang="zh-CN" sz="2800">
                  <a:solidFill>
                    <a:srgbClr val="000000"/>
                  </a:solidFill>
                </a:rPr>
                <a:t>DISP</a:t>
              </a:r>
            </a:p>
          </p:txBody>
        </p:sp>
        <p:sp>
          <p:nvSpPr>
            <p:cNvPr id="13" name="Rectangle 13"/>
            <p:cNvSpPr>
              <a:spLocks noChangeArrowheads="1"/>
            </p:cNvSpPr>
            <p:nvPr/>
          </p:nvSpPr>
          <p:spPr bwMode="auto">
            <a:xfrm>
              <a:off x="3519" y="3888"/>
              <a:ext cx="7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16</a:t>
              </a:r>
              <a:r>
                <a:rPr lang="zh-CN" altLang="en-US" sz="2800">
                  <a:solidFill>
                    <a:srgbClr val="000000"/>
                  </a:solidFill>
                </a:rPr>
                <a:t>位</a:t>
              </a:r>
              <a:r>
                <a:rPr lang="en-US" altLang="zh-CN" sz="2800">
                  <a:solidFill>
                    <a:srgbClr val="000000"/>
                  </a:solidFill>
                </a:rPr>
                <a:t>DISP</a:t>
              </a:r>
            </a:p>
          </p:txBody>
        </p:sp>
        <p:sp>
          <p:nvSpPr>
            <p:cNvPr id="14" name="AutoShape 14"/>
            <p:cNvSpPr>
              <a:spLocks/>
            </p:cNvSpPr>
            <p:nvPr/>
          </p:nvSpPr>
          <p:spPr bwMode="auto">
            <a:xfrm>
              <a:off x="3360" y="3456"/>
              <a:ext cx="96" cy="720"/>
            </a:xfrm>
            <a:prstGeom prst="lef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5" name="AutoShape 15"/>
            <p:cNvSpPr>
              <a:spLocks/>
            </p:cNvSpPr>
            <p:nvPr/>
          </p:nvSpPr>
          <p:spPr bwMode="auto">
            <a:xfrm>
              <a:off x="4416" y="3456"/>
              <a:ext cx="96" cy="720"/>
            </a:xfrm>
            <a:prstGeom prst="righ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16" name="Rectangle 16"/>
          <p:cNvSpPr>
            <a:spLocks noChangeArrowheads="1"/>
          </p:cNvSpPr>
          <p:nvPr/>
        </p:nvSpPr>
        <p:spPr bwMode="auto">
          <a:xfrm>
            <a:off x="3810000" y="1766788"/>
            <a:ext cx="911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a:t>
            </a:r>
            <a:endParaRPr lang="en-US" altLang="zh-CN" sz="3600">
              <a:latin typeface="Arial" charset="0"/>
            </a:endParaRPr>
          </a:p>
        </p:txBody>
      </p:sp>
      <p:sp>
        <p:nvSpPr>
          <p:cNvPr id="17" name="Rectangle 23"/>
          <p:cNvSpPr>
            <a:spLocks noChangeArrowheads="1"/>
          </p:cNvSpPr>
          <p:nvPr/>
        </p:nvSpPr>
        <p:spPr bwMode="auto">
          <a:xfrm>
            <a:off x="179512" y="2985988"/>
            <a:ext cx="8610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FF0000"/>
                </a:solidFill>
              </a:rPr>
              <a:t>    </a:t>
            </a:r>
            <a:r>
              <a:rPr lang="zh-CN" altLang="en-US" sz="2800" dirty="0">
                <a:solidFill>
                  <a:srgbClr val="000000"/>
                </a:solidFill>
              </a:rPr>
              <a:t>在</a:t>
            </a:r>
            <a:r>
              <a:rPr lang="en-US" altLang="zh-CN" sz="2800" dirty="0">
                <a:solidFill>
                  <a:srgbClr val="000000"/>
                </a:solidFill>
              </a:rPr>
              <a:t>DISP</a:t>
            </a:r>
            <a:r>
              <a:rPr lang="zh-CN" altLang="en-US" sz="2800" dirty="0">
                <a:solidFill>
                  <a:srgbClr val="000000"/>
                </a:solidFill>
              </a:rPr>
              <a:t>为常数时，操作数所在单元的段地址以寄存器为准，若寄存器为</a:t>
            </a:r>
            <a:r>
              <a:rPr lang="en-US" altLang="zh-CN" sz="2800" dirty="0">
                <a:solidFill>
                  <a:srgbClr val="1327E7"/>
                </a:solidFill>
              </a:rPr>
              <a:t>BX</a:t>
            </a:r>
            <a:r>
              <a:rPr lang="zh-CN" altLang="en-US" sz="2800" dirty="0">
                <a:solidFill>
                  <a:srgbClr val="1327E7"/>
                </a:solidFill>
              </a:rPr>
              <a:t>、</a:t>
            </a:r>
            <a:r>
              <a:rPr lang="en-US" altLang="zh-CN" sz="2800" dirty="0">
                <a:solidFill>
                  <a:srgbClr val="1327E7"/>
                </a:solidFill>
              </a:rPr>
              <a:t>SI</a:t>
            </a:r>
            <a:r>
              <a:rPr lang="zh-CN" altLang="en-US" sz="2800" dirty="0">
                <a:solidFill>
                  <a:srgbClr val="1327E7"/>
                </a:solidFill>
              </a:rPr>
              <a:t>、</a:t>
            </a:r>
            <a:r>
              <a:rPr lang="en-US" altLang="zh-CN" sz="2800" dirty="0">
                <a:solidFill>
                  <a:srgbClr val="1327E7"/>
                </a:solidFill>
              </a:rPr>
              <a:t>DI</a:t>
            </a:r>
            <a:r>
              <a:rPr lang="zh-CN" altLang="en-US" sz="2800" dirty="0">
                <a:solidFill>
                  <a:srgbClr val="1327E7"/>
                </a:solidFill>
              </a:rPr>
              <a:t>，操作数默认在</a:t>
            </a:r>
            <a:r>
              <a:rPr lang="en-US" altLang="zh-CN" sz="2800" dirty="0">
                <a:solidFill>
                  <a:srgbClr val="1327E7"/>
                </a:solidFill>
              </a:rPr>
              <a:t>DS</a:t>
            </a:r>
            <a:r>
              <a:rPr lang="zh-CN" altLang="en-US" sz="2800" dirty="0">
                <a:solidFill>
                  <a:srgbClr val="1327E7"/>
                </a:solidFill>
              </a:rPr>
              <a:t>段中</a:t>
            </a:r>
            <a:r>
              <a:rPr lang="zh-CN" altLang="en-US" sz="2800" dirty="0">
                <a:solidFill>
                  <a:srgbClr val="000000"/>
                </a:solidFill>
              </a:rPr>
              <a:t>。若寄存器为</a:t>
            </a:r>
            <a:r>
              <a:rPr lang="en-US" altLang="zh-CN" sz="2800" dirty="0">
                <a:solidFill>
                  <a:srgbClr val="000000"/>
                </a:solidFill>
              </a:rPr>
              <a:t>BP</a:t>
            </a:r>
            <a:r>
              <a:rPr lang="zh-CN" altLang="en-US" sz="2800" dirty="0">
                <a:solidFill>
                  <a:srgbClr val="000000"/>
                </a:solidFill>
              </a:rPr>
              <a:t>，操作数默认在</a:t>
            </a:r>
            <a:r>
              <a:rPr lang="en-US" altLang="zh-CN" sz="2800" dirty="0">
                <a:solidFill>
                  <a:srgbClr val="000000"/>
                </a:solidFill>
              </a:rPr>
              <a:t>SS</a:t>
            </a:r>
            <a:r>
              <a:rPr lang="zh-CN" altLang="en-US" sz="2800" dirty="0">
                <a:solidFill>
                  <a:srgbClr val="000000"/>
                </a:solidFill>
              </a:rPr>
              <a:t>段中。</a:t>
            </a:r>
          </a:p>
          <a:p>
            <a:pPr eaLnBrk="1" hangingPunct="1"/>
            <a:r>
              <a:rPr lang="zh-CN" altLang="en-US" sz="2800" dirty="0">
                <a:solidFill>
                  <a:srgbClr val="000000"/>
                </a:solidFill>
              </a:rPr>
              <a:t>    在</a:t>
            </a:r>
            <a:r>
              <a:rPr lang="en-US" altLang="zh-CN" sz="2800" dirty="0">
                <a:solidFill>
                  <a:srgbClr val="000000"/>
                </a:solidFill>
              </a:rPr>
              <a:t>DISP</a:t>
            </a:r>
            <a:r>
              <a:rPr lang="zh-CN" altLang="en-US" sz="2800" dirty="0">
                <a:solidFill>
                  <a:srgbClr val="000000"/>
                </a:solidFill>
              </a:rPr>
              <a:t>为变量时，操作数所在单元的段地址以变量为准，变量在哪个段定义的，就取该段的段地址。</a:t>
            </a:r>
          </a:p>
        </p:txBody>
      </p:sp>
      <p:sp>
        <p:nvSpPr>
          <p:cNvPr id="18" name="Line 25"/>
          <p:cNvSpPr>
            <a:spLocks noChangeShapeType="1"/>
          </p:cNvSpPr>
          <p:nvPr/>
        </p:nvSpPr>
        <p:spPr bwMode="auto">
          <a:xfrm>
            <a:off x="1153344" y="3429000"/>
            <a:ext cx="7086600" cy="0"/>
          </a:xfrm>
          <a:prstGeom prst="line">
            <a:avLst/>
          </a:prstGeom>
          <a:noFill/>
          <a:ln w="38100">
            <a:solidFill>
              <a:srgbClr val="FF010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Line 26"/>
          <p:cNvSpPr>
            <a:spLocks noChangeShapeType="1"/>
          </p:cNvSpPr>
          <p:nvPr/>
        </p:nvSpPr>
        <p:spPr bwMode="auto">
          <a:xfrm>
            <a:off x="1153344" y="4724400"/>
            <a:ext cx="7086600" cy="0"/>
          </a:xfrm>
          <a:prstGeom prst="line">
            <a:avLst/>
          </a:prstGeom>
          <a:noFill/>
          <a:ln w="38100">
            <a:solidFill>
              <a:srgbClr val="FF010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27"/>
          <p:cNvSpPr>
            <a:spLocks noChangeShapeType="1"/>
          </p:cNvSpPr>
          <p:nvPr/>
        </p:nvSpPr>
        <p:spPr bwMode="auto">
          <a:xfrm>
            <a:off x="467544" y="3886200"/>
            <a:ext cx="16764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Line 28"/>
          <p:cNvSpPr>
            <a:spLocks noChangeShapeType="1"/>
          </p:cNvSpPr>
          <p:nvPr/>
        </p:nvSpPr>
        <p:spPr bwMode="auto">
          <a:xfrm>
            <a:off x="467544" y="5181600"/>
            <a:ext cx="1447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 name="矩形 21"/>
          <p:cNvSpPr/>
          <p:nvPr/>
        </p:nvSpPr>
        <p:spPr>
          <a:xfrm>
            <a:off x="2589107" y="5373216"/>
            <a:ext cx="2764218" cy="400110"/>
          </a:xfrm>
          <a:prstGeom prst="rect">
            <a:avLst/>
          </a:prstGeom>
        </p:spPr>
        <p:txBody>
          <a:bodyPr wrap="none">
            <a:spAutoFit/>
          </a:bodyPr>
          <a:lstStyle/>
          <a:p>
            <a:pPr eaLnBrk="1" hangingPunct="1"/>
            <a:r>
              <a:rPr lang="en-US" altLang="zh-CN" sz="2000" b="1" dirty="0">
                <a:solidFill>
                  <a:srgbClr val="FF0000"/>
                </a:solidFill>
              </a:rPr>
              <a:t>MOV AX ,TABLE [BP]</a:t>
            </a:r>
          </a:p>
        </p:txBody>
      </p:sp>
      <p:sp>
        <p:nvSpPr>
          <p:cNvPr id="23" name="矩形 22"/>
          <p:cNvSpPr/>
          <p:nvPr/>
        </p:nvSpPr>
        <p:spPr>
          <a:xfrm>
            <a:off x="2143944" y="5877272"/>
            <a:ext cx="4458465" cy="400110"/>
          </a:xfrm>
          <a:prstGeom prst="rect">
            <a:avLst/>
          </a:prstGeom>
        </p:spPr>
        <p:txBody>
          <a:bodyPr wrap="none">
            <a:spAutoFit/>
          </a:bodyPr>
          <a:lstStyle/>
          <a:p>
            <a:pPr eaLnBrk="1" hangingPunct="1"/>
            <a:r>
              <a:rPr lang="zh-CN" altLang="en-US" sz="2000" b="1" dirty="0">
                <a:solidFill>
                  <a:srgbClr val="000000"/>
                </a:solidFill>
              </a:rPr>
              <a:t>（</a:t>
            </a:r>
            <a:r>
              <a:rPr lang="en-US" altLang="zh-CN" sz="2000" b="1" dirty="0">
                <a:solidFill>
                  <a:srgbClr val="000000"/>
                </a:solidFill>
              </a:rPr>
              <a:t>AX</a:t>
            </a:r>
            <a:r>
              <a:rPr lang="zh-CN" altLang="en-US" sz="2000" b="1" dirty="0">
                <a:solidFill>
                  <a:srgbClr val="000000"/>
                </a:solidFill>
              </a:rPr>
              <a:t>）     </a:t>
            </a:r>
            <a:r>
              <a:rPr lang="en-US" altLang="zh-CN" sz="2000" b="1" dirty="0">
                <a:solidFill>
                  <a:srgbClr val="000000"/>
                </a:solidFill>
              </a:rPr>
              <a:t>(DS: </a:t>
            </a:r>
            <a:r>
              <a:rPr lang="en-US" altLang="zh-CN" sz="2000" b="1" dirty="0">
                <a:solidFill>
                  <a:srgbClr val="000000"/>
                </a:solidFill>
                <a:latin typeface="新宋体" pitchFamily="49" charset="-122"/>
                <a:ea typeface="新宋体" pitchFamily="49" charset="-122"/>
              </a:rPr>
              <a:t>OFFSET</a:t>
            </a:r>
            <a:r>
              <a:rPr lang="en-US" altLang="zh-CN" sz="2000" b="1" dirty="0">
                <a:solidFill>
                  <a:srgbClr val="000000"/>
                </a:solidFill>
              </a:rPr>
              <a:t> TABLE+(BP))</a:t>
            </a:r>
          </a:p>
        </p:txBody>
      </p:sp>
    </p:spTree>
    <p:extLst>
      <p:ext uri="{BB962C8B-B14F-4D97-AF65-F5344CB8AC3E}">
        <p14:creationId xmlns:p14="http://schemas.microsoft.com/office/powerpoint/2010/main" val="28766711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4" name="Rectangle 22"/>
          <p:cNvSpPr>
            <a:spLocks noChangeArrowheads="1"/>
          </p:cNvSpPr>
          <p:nvPr/>
        </p:nvSpPr>
        <p:spPr bwMode="auto">
          <a:xfrm>
            <a:off x="0" y="1600200"/>
            <a:ext cx="9036496"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3.3</a:t>
            </a:r>
            <a:r>
              <a:rPr lang="zh-CN" altLang="en-US" dirty="0" smtClean="0">
                <a:solidFill>
                  <a:schemeClr val="bg1"/>
                </a:solidFill>
              </a:rPr>
              <a:t>寄存器</a:t>
            </a:r>
            <a:r>
              <a:rPr lang="zh-CN" altLang="en-US" dirty="0">
                <a:solidFill>
                  <a:schemeClr val="bg1"/>
                </a:solidFill>
              </a:rPr>
              <a:t>相对寻址</a:t>
            </a:r>
            <a:r>
              <a:rPr lang="en-US" altLang="zh-CN" sz="2800" dirty="0">
                <a:solidFill>
                  <a:srgbClr val="FF0101"/>
                </a:solidFill>
              </a:rPr>
              <a:t>Register Relative Addressing </a:t>
            </a:r>
          </a:p>
        </p:txBody>
      </p:sp>
      <p:sp>
        <p:nvSpPr>
          <p:cNvPr id="7" name="Rectangle 4"/>
          <p:cNvSpPr>
            <a:spLocks noChangeArrowheads="1"/>
          </p:cNvSpPr>
          <p:nvPr/>
        </p:nvSpPr>
        <p:spPr bwMode="auto">
          <a:xfrm>
            <a:off x="685800" y="2254220"/>
            <a:ext cx="8153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例</a:t>
            </a:r>
            <a:r>
              <a:rPr lang="en-US" altLang="zh-CN" sz="2400" dirty="0">
                <a:solidFill>
                  <a:srgbClr val="000000"/>
                </a:solidFill>
              </a:rPr>
              <a:t>1</a:t>
            </a:r>
            <a:r>
              <a:rPr lang="zh-CN" altLang="en-US" sz="2400" dirty="0">
                <a:solidFill>
                  <a:srgbClr val="000000"/>
                </a:solidFill>
              </a:rPr>
              <a:t>：</a:t>
            </a:r>
            <a:r>
              <a:rPr lang="en-US" altLang="zh-CN" sz="2400" dirty="0">
                <a:solidFill>
                  <a:srgbClr val="1327E7"/>
                </a:solidFill>
              </a:rPr>
              <a:t>MOV  AX , [BX]+05H</a:t>
            </a:r>
          </a:p>
          <a:p>
            <a:pPr eaLnBrk="1" hangingPunct="1"/>
            <a:r>
              <a:rPr lang="en-US" altLang="zh-CN" sz="2400" dirty="0">
                <a:solidFill>
                  <a:srgbClr val="000000"/>
                </a:solidFill>
              </a:rPr>
              <a:t>    </a:t>
            </a:r>
            <a:r>
              <a:rPr lang="zh-CN" altLang="en-US" sz="2400" dirty="0">
                <a:solidFill>
                  <a:srgbClr val="000000"/>
                </a:solidFill>
              </a:rPr>
              <a:t>其中，</a:t>
            </a:r>
            <a:r>
              <a:rPr lang="en-US" altLang="zh-CN" sz="2400" dirty="0">
                <a:solidFill>
                  <a:srgbClr val="000000"/>
                </a:solidFill>
              </a:rPr>
              <a:t>SRC</a:t>
            </a:r>
            <a:r>
              <a:rPr lang="zh-CN" altLang="en-US" sz="2400" dirty="0">
                <a:solidFill>
                  <a:srgbClr val="000000"/>
                </a:solidFill>
              </a:rPr>
              <a:t>也可以写成：</a:t>
            </a:r>
          </a:p>
          <a:p>
            <a:pPr eaLnBrk="1" hangingPunct="1"/>
            <a:endParaRPr lang="zh-CN" altLang="en-US" sz="2400" dirty="0">
              <a:solidFill>
                <a:srgbClr val="000000"/>
              </a:solidFill>
            </a:endParaRPr>
          </a:p>
          <a:p>
            <a:pPr eaLnBrk="1" hangingPunct="1"/>
            <a:endParaRPr lang="zh-CN" altLang="en-US" sz="2400" dirty="0">
              <a:solidFill>
                <a:srgbClr val="000000"/>
              </a:solidFill>
            </a:endParaRPr>
          </a:p>
          <a:p>
            <a:pPr eaLnBrk="1" hangingPunct="1"/>
            <a:endParaRPr lang="zh-CN" altLang="en-US" sz="2400" dirty="0">
              <a:solidFill>
                <a:srgbClr val="000000"/>
              </a:solidFill>
            </a:endParaRPr>
          </a:p>
          <a:p>
            <a:pPr eaLnBrk="1" hangingPunct="1"/>
            <a:endParaRPr lang="zh-CN" altLang="en-US" sz="2400" dirty="0">
              <a:solidFill>
                <a:srgbClr val="000000"/>
              </a:solidFill>
            </a:endParaRPr>
          </a:p>
          <a:p>
            <a:pPr eaLnBrk="1" hangingPunct="1"/>
            <a:r>
              <a:rPr lang="zh-CN" altLang="en-US" sz="2400" dirty="0">
                <a:solidFill>
                  <a:srgbClr val="000000"/>
                </a:solidFill>
              </a:rPr>
              <a:t>    若：</a:t>
            </a:r>
            <a:r>
              <a:rPr lang="en-US" altLang="zh-CN" sz="2400" dirty="0">
                <a:solidFill>
                  <a:srgbClr val="000000"/>
                </a:solidFill>
              </a:rPr>
              <a:t>DS=2000H , BX=0008H, </a:t>
            </a:r>
            <a:r>
              <a:rPr lang="zh-CN" altLang="en-US" sz="2400" dirty="0">
                <a:solidFill>
                  <a:srgbClr val="000000"/>
                </a:solidFill>
              </a:rPr>
              <a:t>存放操作</a:t>
            </a:r>
          </a:p>
          <a:p>
            <a:pPr eaLnBrk="1" hangingPunct="1"/>
            <a:r>
              <a:rPr lang="zh-CN" altLang="en-US" sz="2400" dirty="0">
                <a:solidFill>
                  <a:srgbClr val="000000"/>
                </a:solidFill>
              </a:rPr>
              <a:t>数单元的物理地址为：</a:t>
            </a:r>
          </a:p>
        </p:txBody>
      </p:sp>
      <p:sp>
        <p:nvSpPr>
          <p:cNvPr id="8" name="Rectangle 5"/>
          <p:cNvSpPr>
            <a:spLocks noChangeArrowheads="1"/>
          </p:cNvSpPr>
          <p:nvPr/>
        </p:nvSpPr>
        <p:spPr bwMode="auto">
          <a:xfrm>
            <a:off x="2339752" y="5164058"/>
            <a:ext cx="556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400" dirty="0">
                <a:solidFill>
                  <a:srgbClr val="000000"/>
                </a:solidFill>
              </a:rPr>
              <a:t>PA=(DS)</a:t>
            </a:r>
            <a:r>
              <a:rPr lang="en-US" altLang="zh-CN" sz="2400" dirty="0">
                <a:solidFill>
                  <a:srgbClr val="FF0000"/>
                </a:solidFill>
                <a:latin typeface="Times New Roman" pitchFamily="18" charset="0"/>
              </a:rPr>
              <a:t>×</a:t>
            </a:r>
            <a:r>
              <a:rPr lang="en-US" altLang="zh-CN" sz="2400" dirty="0">
                <a:solidFill>
                  <a:srgbClr val="000000"/>
                </a:solidFill>
              </a:rPr>
              <a:t>16+(BX)+05H</a:t>
            </a:r>
          </a:p>
          <a:p>
            <a:pPr eaLnBrk="1" hangingPunct="1"/>
            <a:r>
              <a:rPr lang="en-US" altLang="zh-CN" sz="2400" dirty="0">
                <a:solidFill>
                  <a:srgbClr val="000000"/>
                </a:solidFill>
              </a:rPr>
              <a:t>     =20000H+0008H+05H</a:t>
            </a:r>
          </a:p>
          <a:p>
            <a:pPr eaLnBrk="1" hangingPunct="1"/>
            <a:r>
              <a:rPr lang="en-US" altLang="zh-CN" sz="2400" dirty="0">
                <a:solidFill>
                  <a:srgbClr val="000000"/>
                </a:solidFill>
              </a:rPr>
              <a:t>     =2000DH</a:t>
            </a:r>
          </a:p>
        </p:txBody>
      </p:sp>
      <p:sp>
        <p:nvSpPr>
          <p:cNvPr id="9" name="AutoShape 6"/>
          <p:cNvSpPr>
            <a:spLocks/>
          </p:cNvSpPr>
          <p:nvPr/>
        </p:nvSpPr>
        <p:spPr bwMode="auto">
          <a:xfrm>
            <a:off x="3200400" y="3147615"/>
            <a:ext cx="228600" cy="1295400"/>
          </a:xfrm>
          <a:prstGeom prst="leftBrace">
            <a:avLst>
              <a:gd name="adj1" fmla="val 47222"/>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0" name="Rectangle 7"/>
          <p:cNvSpPr>
            <a:spLocks noChangeArrowheads="1"/>
          </p:cNvSpPr>
          <p:nvPr/>
        </p:nvSpPr>
        <p:spPr bwMode="auto">
          <a:xfrm>
            <a:off x="3352800" y="3071415"/>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t>[BX+05H]</a:t>
            </a:r>
          </a:p>
        </p:txBody>
      </p:sp>
      <p:sp>
        <p:nvSpPr>
          <p:cNvPr id="11" name="Rectangle 8"/>
          <p:cNvSpPr>
            <a:spLocks noChangeArrowheads="1"/>
          </p:cNvSpPr>
          <p:nvPr/>
        </p:nvSpPr>
        <p:spPr bwMode="auto">
          <a:xfrm>
            <a:off x="3505200" y="3528615"/>
            <a:ext cx="1439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t>05H[BX]</a:t>
            </a:r>
          </a:p>
        </p:txBody>
      </p:sp>
      <p:sp>
        <p:nvSpPr>
          <p:cNvPr id="12" name="Rectangle 9"/>
          <p:cNvSpPr>
            <a:spLocks noChangeArrowheads="1"/>
          </p:cNvSpPr>
          <p:nvPr/>
        </p:nvSpPr>
        <p:spPr bwMode="auto">
          <a:xfrm>
            <a:off x="3429000" y="4062015"/>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t>05H+[BX]</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13" y="2659901"/>
            <a:ext cx="6398771" cy="3924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44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8"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4"/>
          <p:cNvSpPr>
            <a:spLocks noChangeArrowheads="1"/>
          </p:cNvSpPr>
          <p:nvPr/>
        </p:nvSpPr>
        <p:spPr bwMode="auto">
          <a:xfrm>
            <a:off x="251520" y="2273097"/>
            <a:ext cx="8153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smtClean="0">
                <a:solidFill>
                  <a:srgbClr val="1327E7"/>
                </a:solidFill>
              </a:rPr>
              <a:t>例</a:t>
            </a:r>
            <a:r>
              <a:rPr lang="en-US" altLang="zh-CN" sz="2000" dirty="0" smtClean="0">
                <a:solidFill>
                  <a:srgbClr val="1327E7"/>
                </a:solidFill>
              </a:rPr>
              <a:t>1</a:t>
            </a:r>
            <a:r>
              <a:rPr lang="zh-CN" altLang="en-US" sz="2000" dirty="0" smtClean="0">
                <a:solidFill>
                  <a:srgbClr val="000000"/>
                </a:solidFill>
              </a:rPr>
              <a:t>：</a:t>
            </a:r>
            <a:r>
              <a:rPr lang="en-US" altLang="zh-CN" sz="2000" dirty="0">
                <a:solidFill>
                  <a:srgbClr val="1327E7"/>
                </a:solidFill>
              </a:rPr>
              <a:t>MOV  AX , [BP</a:t>
            </a:r>
            <a:r>
              <a:rPr lang="en-US" altLang="zh-CN" sz="2000" dirty="0" smtClean="0">
                <a:solidFill>
                  <a:srgbClr val="1327E7"/>
                </a:solidFill>
              </a:rPr>
              <a:t>]</a:t>
            </a:r>
            <a:r>
              <a:rPr lang="zh-CN" altLang="en-US" sz="2000" dirty="0" smtClean="0">
                <a:solidFill>
                  <a:srgbClr val="000000"/>
                </a:solidFill>
              </a:rPr>
              <a:t>，若</a:t>
            </a:r>
            <a:r>
              <a:rPr lang="en-US" altLang="zh-CN" sz="2000" dirty="0" smtClean="0">
                <a:solidFill>
                  <a:srgbClr val="000000"/>
                </a:solidFill>
              </a:rPr>
              <a:t>DS=1050H </a:t>
            </a:r>
            <a:r>
              <a:rPr lang="en-US" altLang="zh-CN" sz="2000" dirty="0">
                <a:solidFill>
                  <a:srgbClr val="000000"/>
                </a:solidFill>
              </a:rPr>
              <a:t>, BP=0050H, </a:t>
            </a:r>
            <a:r>
              <a:rPr lang="zh-CN" altLang="en-US" sz="2000" dirty="0">
                <a:solidFill>
                  <a:srgbClr val="000000"/>
                </a:solidFill>
              </a:rPr>
              <a:t>存放</a:t>
            </a:r>
            <a:r>
              <a:rPr lang="zh-CN" altLang="en-US" sz="2000" dirty="0" smtClean="0">
                <a:solidFill>
                  <a:srgbClr val="000000"/>
                </a:solidFill>
              </a:rPr>
              <a:t>操作数</a:t>
            </a:r>
            <a:r>
              <a:rPr lang="zh-CN" altLang="en-US" sz="2000" dirty="0">
                <a:solidFill>
                  <a:srgbClr val="000000"/>
                </a:solidFill>
              </a:rPr>
              <a:t>的存储单元的物理地址为：</a:t>
            </a:r>
          </a:p>
          <a:p>
            <a:pPr eaLnBrk="1" hangingPunct="1"/>
            <a:endParaRPr lang="en-US" altLang="zh-CN" sz="2000" dirty="0">
              <a:solidFill>
                <a:srgbClr val="000000"/>
              </a:solidFill>
            </a:endParaRPr>
          </a:p>
        </p:txBody>
      </p:sp>
      <p:sp>
        <p:nvSpPr>
          <p:cNvPr id="4" name="Rectangle 5"/>
          <p:cNvSpPr>
            <a:spLocks noChangeArrowheads="1"/>
          </p:cNvSpPr>
          <p:nvPr/>
        </p:nvSpPr>
        <p:spPr bwMode="auto">
          <a:xfrm>
            <a:off x="1475656" y="2808158"/>
            <a:ext cx="5562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000" dirty="0">
                <a:solidFill>
                  <a:srgbClr val="000000"/>
                </a:solidFill>
              </a:rPr>
              <a:t>PA=(</a:t>
            </a:r>
            <a:r>
              <a:rPr lang="en-US" altLang="zh-CN" sz="2000" dirty="0">
                <a:solidFill>
                  <a:srgbClr val="FF0000"/>
                </a:solidFill>
              </a:rPr>
              <a:t>SS</a:t>
            </a:r>
            <a:r>
              <a:rPr lang="en-US" altLang="zh-CN" sz="2000" dirty="0">
                <a:solidFill>
                  <a:srgbClr val="000000"/>
                </a:solidFill>
              </a:rPr>
              <a:t>)</a:t>
            </a:r>
            <a:r>
              <a:rPr lang="en-US" altLang="zh-CN" sz="2000" dirty="0">
                <a:solidFill>
                  <a:srgbClr val="FF0000"/>
                </a:solidFill>
                <a:latin typeface="Times New Roman" pitchFamily="18" charset="0"/>
              </a:rPr>
              <a:t>×</a:t>
            </a:r>
            <a:r>
              <a:rPr lang="en-US" altLang="zh-CN" sz="2000" dirty="0">
                <a:solidFill>
                  <a:srgbClr val="000000"/>
                </a:solidFill>
              </a:rPr>
              <a:t>16+(BP)+00H</a:t>
            </a:r>
          </a:p>
          <a:p>
            <a:pPr eaLnBrk="1" hangingPunct="1"/>
            <a:r>
              <a:rPr lang="en-US" altLang="zh-CN" sz="2000" dirty="0">
                <a:solidFill>
                  <a:srgbClr val="000000"/>
                </a:solidFill>
              </a:rPr>
              <a:t>     </a:t>
            </a:r>
            <a:r>
              <a:rPr lang="en-US" altLang="zh-CN" sz="2000" dirty="0" smtClean="0">
                <a:solidFill>
                  <a:srgbClr val="000000"/>
                </a:solidFill>
              </a:rPr>
              <a:t>        =</a:t>
            </a:r>
            <a:r>
              <a:rPr lang="en-US" altLang="zh-CN" sz="2000" dirty="0">
                <a:solidFill>
                  <a:srgbClr val="000000"/>
                </a:solidFill>
              </a:rPr>
              <a:t>10500H+0050H+00H</a:t>
            </a:r>
          </a:p>
          <a:p>
            <a:pPr eaLnBrk="1" hangingPunct="1"/>
            <a:r>
              <a:rPr lang="en-US" altLang="zh-CN" sz="2000" dirty="0">
                <a:solidFill>
                  <a:srgbClr val="000000"/>
                </a:solidFill>
              </a:rPr>
              <a:t>     </a:t>
            </a:r>
            <a:r>
              <a:rPr lang="en-US" altLang="zh-CN" sz="2000" dirty="0" smtClean="0">
                <a:solidFill>
                  <a:srgbClr val="000000"/>
                </a:solidFill>
              </a:rPr>
              <a:t>        =</a:t>
            </a:r>
            <a:r>
              <a:rPr lang="en-US" altLang="zh-CN" sz="2000" dirty="0">
                <a:solidFill>
                  <a:srgbClr val="000000"/>
                </a:solidFill>
              </a:rPr>
              <a:t>10550H</a:t>
            </a:r>
          </a:p>
        </p:txBody>
      </p:sp>
      <p:sp>
        <p:nvSpPr>
          <p:cNvPr id="5" name="矩形 4"/>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6" name="Rectangle 22"/>
          <p:cNvSpPr>
            <a:spLocks noChangeArrowheads="1"/>
          </p:cNvSpPr>
          <p:nvPr/>
        </p:nvSpPr>
        <p:spPr bwMode="auto">
          <a:xfrm>
            <a:off x="107504" y="1600200"/>
            <a:ext cx="8856984"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3.3</a:t>
            </a:r>
            <a:r>
              <a:rPr lang="zh-CN" altLang="en-US" dirty="0" smtClean="0">
                <a:solidFill>
                  <a:schemeClr val="bg1"/>
                </a:solidFill>
              </a:rPr>
              <a:t>寄存器</a:t>
            </a:r>
            <a:r>
              <a:rPr lang="zh-CN" altLang="en-US" dirty="0">
                <a:solidFill>
                  <a:schemeClr val="bg1"/>
                </a:solidFill>
              </a:rPr>
              <a:t>相对寻址</a:t>
            </a:r>
            <a:r>
              <a:rPr lang="en-US" altLang="zh-CN" sz="2800" dirty="0">
                <a:solidFill>
                  <a:srgbClr val="FF0101"/>
                </a:solidFill>
              </a:rPr>
              <a:t>Register Relative Addressing </a:t>
            </a:r>
          </a:p>
        </p:txBody>
      </p:sp>
      <p:sp>
        <p:nvSpPr>
          <p:cNvPr id="7" name="矩形 6"/>
          <p:cNvSpPr/>
          <p:nvPr/>
        </p:nvSpPr>
        <p:spPr>
          <a:xfrm>
            <a:off x="2880411" y="2280003"/>
            <a:ext cx="162520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86759" y="2496027"/>
            <a:ext cx="415498" cy="369332"/>
          </a:xfrm>
          <a:prstGeom prst="rect">
            <a:avLst/>
          </a:prstGeom>
        </p:spPr>
        <p:txBody>
          <a:bodyPr wrap="none">
            <a:spAutoFit/>
          </a:bodyPr>
          <a:lstStyle/>
          <a:p>
            <a:r>
              <a:rPr lang="en-US" altLang="zh-CN" dirty="0">
                <a:solidFill>
                  <a:srgbClr val="FF0000"/>
                </a:solidFill>
                <a:ea typeface="方正舒体" pitchFamily="2" charset="-122"/>
              </a:rPr>
              <a:t>╳</a:t>
            </a:r>
            <a:endParaRPr lang="zh-CN" altLang="en-US" dirty="0"/>
          </a:p>
        </p:txBody>
      </p:sp>
      <p:sp>
        <p:nvSpPr>
          <p:cNvPr id="10" name="Rectangle 3"/>
          <p:cNvSpPr>
            <a:spLocks noChangeArrowheads="1"/>
          </p:cNvSpPr>
          <p:nvPr/>
        </p:nvSpPr>
        <p:spPr bwMode="auto">
          <a:xfrm>
            <a:off x="327720" y="3717032"/>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smtClean="0">
                <a:solidFill>
                  <a:srgbClr val="1327E7"/>
                </a:solidFill>
              </a:rPr>
              <a:t>例</a:t>
            </a:r>
            <a:r>
              <a:rPr lang="en-US" altLang="zh-CN" sz="2000" dirty="0" smtClean="0">
                <a:solidFill>
                  <a:srgbClr val="1327E7"/>
                </a:solidFill>
              </a:rPr>
              <a:t>2</a:t>
            </a:r>
            <a:r>
              <a:rPr lang="zh-CN" altLang="en-US" sz="2000" dirty="0" smtClean="0">
                <a:solidFill>
                  <a:srgbClr val="000000"/>
                </a:solidFill>
              </a:rPr>
              <a:t>：</a:t>
            </a:r>
            <a:r>
              <a:rPr lang="zh-CN" altLang="en-US" sz="2000" dirty="0">
                <a:solidFill>
                  <a:srgbClr val="000000"/>
                </a:solidFill>
              </a:rPr>
              <a:t>若</a:t>
            </a:r>
            <a:r>
              <a:rPr lang="en-US" altLang="zh-CN" sz="2000" dirty="0">
                <a:solidFill>
                  <a:srgbClr val="000000"/>
                </a:solidFill>
              </a:rPr>
              <a:t>(DS)=1500H</a:t>
            </a:r>
            <a:r>
              <a:rPr lang="en-US" altLang="zh-CN" sz="2000" dirty="0" smtClean="0">
                <a:solidFill>
                  <a:srgbClr val="000000"/>
                </a:solidFill>
              </a:rPr>
              <a:t>,  TABLE</a:t>
            </a:r>
            <a:r>
              <a:rPr lang="zh-CN" altLang="en-US" sz="2000" dirty="0">
                <a:solidFill>
                  <a:srgbClr val="000000"/>
                </a:solidFill>
              </a:rPr>
              <a:t>为在</a:t>
            </a:r>
            <a:r>
              <a:rPr lang="en-US" altLang="zh-CN" sz="2000" dirty="0">
                <a:solidFill>
                  <a:srgbClr val="000000"/>
                </a:solidFill>
              </a:rPr>
              <a:t>DS</a:t>
            </a:r>
            <a:r>
              <a:rPr lang="zh-CN" altLang="en-US" sz="2000" dirty="0">
                <a:solidFill>
                  <a:srgbClr val="000000"/>
                </a:solidFill>
              </a:rPr>
              <a:t>段定义的一个</a:t>
            </a:r>
            <a:r>
              <a:rPr lang="zh-CN" altLang="en-US" sz="2000" dirty="0" smtClean="0">
                <a:solidFill>
                  <a:srgbClr val="000000"/>
                </a:solidFill>
              </a:rPr>
              <a:t>字变量</a:t>
            </a:r>
            <a:r>
              <a:rPr lang="zh-CN" altLang="en-US" sz="2000" dirty="0">
                <a:solidFill>
                  <a:srgbClr val="000000"/>
                </a:solidFill>
              </a:rPr>
              <a:t>，且偏移地址为</a:t>
            </a:r>
            <a:r>
              <a:rPr lang="en-US" altLang="zh-CN" sz="2000" dirty="0">
                <a:solidFill>
                  <a:srgbClr val="000000"/>
                </a:solidFill>
              </a:rPr>
              <a:t>0004H,(BP)=0003H</a:t>
            </a:r>
            <a:r>
              <a:rPr lang="zh-CN" altLang="en-US" sz="2000" dirty="0" smtClean="0">
                <a:solidFill>
                  <a:srgbClr val="000000"/>
                </a:solidFill>
              </a:rPr>
              <a:t>。  </a:t>
            </a:r>
            <a:r>
              <a:rPr lang="en-US" altLang="zh-CN" sz="2000" dirty="0"/>
              <a:t>MOV AX ,TABLE [BP]</a:t>
            </a:r>
            <a:endParaRPr lang="en-US" altLang="zh-CN" sz="2000" dirty="0">
              <a:solidFill>
                <a:srgbClr val="000000"/>
              </a:solidFill>
            </a:endParaRPr>
          </a:p>
          <a:p>
            <a:pPr eaLnBrk="1" hangingPunct="1"/>
            <a:r>
              <a:rPr lang="zh-CN" altLang="en-US" sz="2000" dirty="0" smtClean="0">
                <a:solidFill>
                  <a:srgbClr val="000000"/>
                </a:solidFill>
              </a:rPr>
              <a:t>指令</a:t>
            </a:r>
            <a:r>
              <a:rPr lang="zh-CN" altLang="en-US" sz="2000" dirty="0">
                <a:solidFill>
                  <a:srgbClr val="000000"/>
                </a:solidFill>
              </a:rPr>
              <a:t>完成的操作为</a:t>
            </a:r>
            <a:r>
              <a:rPr lang="zh-CN" altLang="en-US" sz="2000" dirty="0" smtClean="0">
                <a:solidFill>
                  <a:srgbClr val="000000"/>
                </a:solidFill>
              </a:rPr>
              <a:t>：（</a:t>
            </a:r>
            <a:r>
              <a:rPr lang="en-US" altLang="zh-CN" sz="2000" dirty="0">
                <a:solidFill>
                  <a:srgbClr val="000000"/>
                </a:solidFill>
              </a:rPr>
              <a:t>AX</a:t>
            </a:r>
            <a:r>
              <a:rPr lang="zh-CN" altLang="en-US" sz="2000" dirty="0">
                <a:solidFill>
                  <a:srgbClr val="000000"/>
                </a:solidFill>
              </a:rPr>
              <a:t>）  </a:t>
            </a:r>
            <a:r>
              <a:rPr lang="en-US" altLang="zh-CN" sz="2000" dirty="0" smtClean="0">
                <a:solidFill>
                  <a:srgbClr val="000000"/>
                </a:solidFill>
              </a:rPr>
              <a:t>(</a:t>
            </a:r>
            <a:r>
              <a:rPr lang="en-US" altLang="zh-CN" sz="2000" dirty="0">
                <a:solidFill>
                  <a:srgbClr val="000000"/>
                </a:solidFill>
              </a:rPr>
              <a:t>DS: </a:t>
            </a:r>
            <a:r>
              <a:rPr lang="en-US" altLang="zh-CN" sz="2000" dirty="0">
                <a:solidFill>
                  <a:srgbClr val="000000"/>
                </a:solidFill>
                <a:latin typeface="新宋体" pitchFamily="49" charset="-122"/>
                <a:ea typeface="新宋体" pitchFamily="49" charset="-122"/>
              </a:rPr>
              <a:t>OFFSET</a:t>
            </a:r>
            <a:r>
              <a:rPr lang="en-US" altLang="zh-CN" sz="2000" dirty="0">
                <a:solidFill>
                  <a:srgbClr val="000000"/>
                </a:solidFill>
              </a:rPr>
              <a:t> TABLE+(BP))</a:t>
            </a:r>
          </a:p>
        </p:txBody>
      </p:sp>
      <p:sp>
        <p:nvSpPr>
          <p:cNvPr id="9" name="右箭头 8"/>
          <p:cNvSpPr/>
          <p:nvPr/>
        </p:nvSpPr>
        <p:spPr>
          <a:xfrm rot="10800000">
            <a:off x="3409574" y="436510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3"/>
          <p:cNvSpPr>
            <a:spLocks noChangeArrowheads="1"/>
          </p:cNvSpPr>
          <p:nvPr/>
        </p:nvSpPr>
        <p:spPr bwMode="auto">
          <a:xfrm>
            <a:off x="316620" y="4941168"/>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a:solidFill>
                  <a:srgbClr val="1327E7"/>
                </a:solidFill>
              </a:rPr>
              <a:t>例</a:t>
            </a:r>
            <a:r>
              <a:rPr lang="en-US" altLang="zh-CN" sz="2000" dirty="0">
                <a:solidFill>
                  <a:srgbClr val="1327E7"/>
                </a:solidFill>
              </a:rPr>
              <a:t>3</a:t>
            </a:r>
            <a:r>
              <a:rPr lang="zh-CN" altLang="en-US" sz="2000" dirty="0">
                <a:solidFill>
                  <a:srgbClr val="000000"/>
                </a:solidFill>
              </a:rPr>
              <a:t>：</a:t>
            </a:r>
            <a:r>
              <a:rPr lang="zh-CN" altLang="en-US" sz="2000" dirty="0" smtClean="0">
                <a:solidFill>
                  <a:srgbClr val="000000"/>
                </a:solidFill>
              </a:rPr>
              <a:t>若题目如上，执行指令  </a:t>
            </a:r>
            <a:r>
              <a:rPr lang="en-US" altLang="zh-CN" sz="2000" dirty="0" smtClean="0">
                <a:solidFill>
                  <a:srgbClr val="1327E7"/>
                </a:solidFill>
              </a:rPr>
              <a:t>MOV  AX, TABLE[BP-2]</a:t>
            </a:r>
            <a:endParaRPr lang="en-US" altLang="zh-CN" sz="2000" dirty="0">
              <a:solidFill>
                <a:srgbClr val="1327E7"/>
              </a:solidFill>
            </a:endParaRPr>
          </a:p>
          <a:p>
            <a:pPr eaLnBrk="1" hangingPunct="1"/>
            <a:endParaRPr lang="en-US" altLang="zh-CN" sz="2000" dirty="0" smtClean="0">
              <a:solidFill>
                <a:srgbClr val="000000"/>
              </a:solidFill>
            </a:endParaRPr>
          </a:p>
          <a:p>
            <a:pPr eaLnBrk="1" hangingPunct="1"/>
            <a:r>
              <a:rPr lang="zh-CN" altLang="en-US" sz="2000" dirty="0" smtClean="0">
                <a:solidFill>
                  <a:srgbClr val="000000"/>
                </a:solidFill>
              </a:rPr>
              <a:t>指令</a:t>
            </a:r>
            <a:r>
              <a:rPr lang="zh-CN" altLang="en-US" sz="2000" dirty="0">
                <a:solidFill>
                  <a:srgbClr val="000000"/>
                </a:solidFill>
              </a:rPr>
              <a:t>完成的操作为</a:t>
            </a:r>
            <a:r>
              <a:rPr lang="zh-CN" altLang="en-US" sz="2000" dirty="0" smtClean="0">
                <a:solidFill>
                  <a:srgbClr val="000000"/>
                </a:solidFill>
              </a:rPr>
              <a:t>：（</a:t>
            </a:r>
            <a:r>
              <a:rPr lang="en-US" altLang="zh-CN" sz="2000" dirty="0">
                <a:solidFill>
                  <a:srgbClr val="000000"/>
                </a:solidFill>
              </a:rPr>
              <a:t>AX</a:t>
            </a:r>
            <a:r>
              <a:rPr lang="zh-CN" altLang="en-US" sz="2000" dirty="0">
                <a:solidFill>
                  <a:srgbClr val="000000"/>
                </a:solidFill>
              </a:rPr>
              <a:t>）  </a:t>
            </a:r>
            <a:r>
              <a:rPr lang="en-US" altLang="zh-CN" sz="2000" dirty="0" smtClean="0">
                <a:solidFill>
                  <a:srgbClr val="000000"/>
                </a:solidFill>
              </a:rPr>
              <a:t>(</a:t>
            </a:r>
            <a:r>
              <a:rPr lang="en-US" altLang="zh-CN" sz="2000" dirty="0">
                <a:solidFill>
                  <a:srgbClr val="000000"/>
                </a:solidFill>
              </a:rPr>
              <a:t>DS: </a:t>
            </a:r>
            <a:r>
              <a:rPr lang="en-US" altLang="zh-CN" sz="2000" dirty="0">
                <a:solidFill>
                  <a:srgbClr val="000000"/>
                </a:solidFill>
                <a:latin typeface="新宋体" pitchFamily="49" charset="-122"/>
                <a:ea typeface="新宋体" pitchFamily="49" charset="-122"/>
              </a:rPr>
              <a:t>OFFSET</a:t>
            </a:r>
            <a:r>
              <a:rPr lang="en-US" altLang="zh-CN" sz="2000" dirty="0">
                <a:solidFill>
                  <a:srgbClr val="000000"/>
                </a:solidFill>
              </a:rPr>
              <a:t> TABLE+(BP</a:t>
            </a:r>
            <a:r>
              <a:rPr lang="en-US" altLang="zh-CN" sz="2000" dirty="0" smtClean="0">
                <a:solidFill>
                  <a:srgbClr val="000000"/>
                </a:solidFill>
              </a:rPr>
              <a:t>)-2)</a:t>
            </a:r>
            <a:endParaRPr lang="en-US" altLang="zh-CN" sz="2000" dirty="0">
              <a:solidFill>
                <a:srgbClr val="000000"/>
              </a:solidFill>
            </a:endParaRPr>
          </a:p>
        </p:txBody>
      </p:sp>
    </p:spTree>
    <p:extLst>
      <p:ext uri="{BB962C8B-B14F-4D97-AF65-F5344CB8AC3E}">
        <p14:creationId xmlns:p14="http://schemas.microsoft.com/office/powerpoint/2010/main" val="46717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outVertical)">
                                      <p:cBhvr>
                                        <p:cTn id="19" dur="500"/>
                                        <p:tgtEl>
                                          <p:spTgt spid="4"/>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autoUpdateAnimBg="0"/>
      <p:bldP spid="7" grpId="0" animBg="1"/>
      <p:bldP spid="8"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3" name="Rectangle 6"/>
          <p:cNvSpPr>
            <a:spLocks noChangeArrowheads="1"/>
          </p:cNvSpPr>
          <p:nvPr/>
        </p:nvSpPr>
        <p:spPr bwMode="auto">
          <a:xfrm>
            <a:off x="323528" y="1340768"/>
            <a:ext cx="2386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000" b="1" dirty="0" smtClean="0">
                <a:solidFill>
                  <a:srgbClr val="FF0000"/>
                </a:solidFill>
                <a:latin typeface="华文琥珀" pitchFamily="2" charset="-122"/>
                <a:ea typeface="华文琥珀" pitchFamily="2" charset="-122"/>
              </a:rPr>
              <a:t>汇编</a:t>
            </a:r>
            <a:endParaRPr lang="zh-CN" altLang="en-US" sz="4000" b="1" dirty="0">
              <a:solidFill>
                <a:srgbClr val="FF0000"/>
              </a:solidFill>
              <a:latin typeface="华文琥珀" pitchFamily="2" charset="-122"/>
              <a:ea typeface="华文琥珀" pitchFamily="2" charset="-122"/>
            </a:endParaRPr>
          </a:p>
        </p:txBody>
      </p:sp>
      <p:sp>
        <p:nvSpPr>
          <p:cNvPr id="4" name="Rectangle 8"/>
          <p:cNvSpPr>
            <a:spLocks noChangeArrowheads="1"/>
          </p:cNvSpPr>
          <p:nvPr/>
        </p:nvSpPr>
        <p:spPr bwMode="auto">
          <a:xfrm>
            <a:off x="1907704" y="1196752"/>
            <a:ext cx="642007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00"/>
                </a:solidFill>
                <a:latin typeface="Arial" charset="0"/>
              </a:rPr>
              <a:t>      </a:t>
            </a:r>
            <a:r>
              <a:rPr lang="zh-CN" altLang="en-US" sz="3600" b="1" dirty="0">
                <a:solidFill>
                  <a:srgbClr val="7030A0"/>
                </a:solidFill>
                <a:latin typeface="Arial" charset="0"/>
              </a:rPr>
              <a:t>把汇编语言源程序翻译成机器语言程序的过程称为汇编。</a:t>
            </a:r>
          </a:p>
        </p:txBody>
      </p:sp>
      <p:sp>
        <p:nvSpPr>
          <p:cNvPr id="5" name="Rectangle 8"/>
          <p:cNvSpPr>
            <a:spLocks noChangeArrowheads="1"/>
          </p:cNvSpPr>
          <p:nvPr/>
        </p:nvSpPr>
        <p:spPr bwMode="auto">
          <a:xfrm>
            <a:off x="395073" y="2567380"/>
            <a:ext cx="22429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4000" b="1" dirty="0">
                <a:solidFill>
                  <a:srgbClr val="FF0000"/>
                </a:solidFill>
                <a:latin typeface="华文琥珀" pitchFamily="2" charset="-122"/>
                <a:ea typeface="华文琥珀" pitchFamily="2" charset="-122"/>
              </a:rPr>
              <a:t>汇编程序</a:t>
            </a:r>
          </a:p>
        </p:txBody>
      </p:sp>
      <p:sp>
        <p:nvSpPr>
          <p:cNvPr id="6" name="Rectangle 10"/>
          <p:cNvSpPr>
            <a:spLocks noChangeArrowheads="1"/>
          </p:cNvSpPr>
          <p:nvPr/>
        </p:nvSpPr>
        <p:spPr bwMode="auto">
          <a:xfrm>
            <a:off x="755576" y="3429000"/>
            <a:ext cx="7772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      </a:t>
            </a:r>
            <a:r>
              <a:rPr lang="zh-CN" altLang="en-US" sz="3600" b="1">
                <a:solidFill>
                  <a:srgbClr val="000000"/>
                </a:solidFill>
                <a:latin typeface="Arial" charset="0"/>
              </a:rPr>
              <a:t>能把汇编语言源程序翻译成机器语言程序的系统程序（语言加工程序）。</a:t>
            </a:r>
            <a:r>
              <a:rPr lang="en-US" altLang="zh-CN" sz="3600" b="1">
                <a:solidFill>
                  <a:srgbClr val="000000"/>
                </a:solidFill>
                <a:latin typeface="Arial" charset="0"/>
              </a:rPr>
              <a:t>8086</a:t>
            </a:r>
            <a:r>
              <a:rPr lang="zh-CN" altLang="en-US" sz="3600" b="1">
                <a:solidFill>
                  <a:srgbClr val="000000"/>
                </a:solidFill>
                <a:latin typeface="Arial" charset="0"/>
              </a:rPr>
              <a:t>宏汇编程序为</a:t>
            </a:r>
            <a:r>
              <a:rPr lang="en-US" altLang="zh-CN" sz="3600" b="1">
                <a:solidFill>
                  <a:srgbClr val="FF0000"/>
                </a:solidFill>
                <a:latin typeface="Arial" charset="0"/>
              </a:rPr>
              <a:t>MASM.EXE</a:t>
            </a:r>
            <a:r>
              <a:rPr lang="zh-CN" altLang="en-US" sz="3600" b="1">
                <a:solidFill>
                  <a:srgbClr val="000000"/>
                </a:solidFill>
                <a:latin typeface="Arial" charset="0"/>
              </a:rPr>
              <a:t>。</a:t>
            </a:r>
          </a:p>
        </p:txBody>
      </p:sp>
    </p:spTree>
    <p:extLst>
      <p:ext uri="{BB962C8B-B14F-4D97-AF65-F5344CB8AC3E}">
        <p14:creationId xmlns:p14="http://schemas.microsoft.com/office/powerpoint/2010/main" val="37003026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8"/>
          <p:cNvSpPr>
            <a:spLocks noChangeArrowheads="1"/>
          </p:cNvSpPr>
          <p:nvPr/>
        </p:nvSpPr>
        <p:spPr bwMode="auto">
          <a:xfrm>
            <a:off x="624409" y="5249624"/>
            <a:ext cx="7937500" cy="1373188"/>
          </a:xfrm>
          <a:prstGeom prst="rect">
            <a:avLst/>
          </a:prstGeom>
          <a:solidFill>
            <a:schemeClr val="bg1"/>
          </a:solidFill>
          <a:ln>
            <a:noFill/>
          </a:ln>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zh-CN" altLang="en-US" sz="2800" dirty="0">
                <a:solidFill>
                  <a:srgbClr val="000000"/>
                </a:solidFill>
              </a:rPr>
              <a:t>该单元的段地址以基址寄存器为准，若基址寄存器为</a:t>
            </a:r>
            <a:r>
              <a:rPr lang="en-US" altLang="zh-CN" sz="2800" dirty="0">
                <a:solidFill>
                  <a:srgbClr val="000000"/>
                </a:solidFill>
              </a:rPr>
              <a:t>BX,</a:t>
            </a:r>
            <a:r>
              <a:rPr lang="zh-CN" altLang="en-US" sz="2800" dirty="0">
                <a:solidFill>
                  <a:srgbClr val="000000"/>
                </a:solidFill>
              </a:rPr>
              <a:t>则段地址默认在</a:t>
            </a:r>
            <a:r>
              <a:rPr lang="en-US" altLang="zh-CN" sz="2800" dirty="0">
                <a:solidFill>
                  <a:srgbClr val="000000"/>
                </a:solidFill>
              </a:rPr>
              <a:t>DS</a:t>
            </a:r>
            <a:r>
              <a:rPr lang="zh-CN" altLang="en-US" sz="2800" dirty="0">
                <a:solidFill>
                  <a:srgbClr val="000000"/>
                </a:solidFill>
              </a:rPr>
              <a:t>中，若基址寄存器为</a:t>
            </a:r>
            <a:r>
              <a:rPr lang="en-US" altLang="zh-CN" sz="2800" dirty="0">
                <a:solidFill>
                  <a:srgbClr val="000000"/>
                </a:solidFill>
              </a:rPr>
              <a:t>BP,</a:t>
            </a:r>
            <a:r>
              <a:rPr lang="zh-CN" altLang="en-US" sz="2800" dirty="0">
                <a:solidFill>
                  <a:srgbClr val="000000"/>
                </a:solidFill>
              </a:rPr>
              <a:t>则段地址默认在</a:t>
            </a:r>
            <a:r>
              <a:rPr lang="en-US" altLang="zh-CN" sz="2800" dirty="0">
                <a:solidFill>
                  <a:srgbClr val="000000"/>
                </a:solidFill>
              </a:rPr>
              <a:t>SS</a:t>
            </a:r>
            <a:r>
              <a:rPr lang="zh-CN" altLang="en-US" sz="2800" dirty="0">
                <a:solidFill>
                  <a:srgbClr val="000000"/>
                </a:solidFill>
              </a:rPr>
              <a:t>中。</a:t>
            </a:r>
          </a:p>
        </p:txBody>
      </p:sp>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25"/>
          <p:cNvSpPr>
            <a:spLocks noChangeArrowheads="1"/>
          </p:cNvSpPr>
          <p:nvPr/>
        </p:nvSpPr>
        <p:spPr bwMode="auto">
          <a:xfrm>
            <a:off x="323528" y="1600200"/>
            <a:ext cx="8278813"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3.4</a:t>
            </a:r>
            <a:r>
              <a:rPr lang="zh-CN" altLang="en-US" dirty="0" smtClean="0">
                <a:solidFill>
                  <a:schemeClr val="bg1"/>
                </a:solidFill>
              </a:rPr>
              <a:t>基址</a:t>
            </a:r>
            <a:r>
              <a:rPr lang="zh-CN" altLang="en-US" dirty="0">
                <a:solidFill>
                  <a:schemeClr val="bg1"/>
                </a:solidFill>
              </a:rPr>
              <a:t>变址寻址</a:t>
            </a:r>
            <a:r>
              <a:rPr lang="en-US" altLang="zh-CN" dirty="0">
                <a:solidFill>
                  <a:srgbClr val="FF0101"/>
                </a:solidFill>
              </a:rPr>
              <a:t>Based Indexed Addressing</a:t>
            </a:r>
            <a:r>
              <a:rPr lang="en-US" altLang="zh-CN" dirty="0"/>
              <a:t> </a:t>
            </a:r>
          </a:p>
        </p:txBody>
      </p:sp>
      <p:sp>
        <p:nvSpPr>
          <p:cNvPr id="6" name="Rectangle 6"/>
          <p:cNvSpPr>
            <a:spLocks noChangeArrowheads="1"/>
          </p:cNvSpPr>
          <p:nvPr/>
        </p:nvSpPr>
        <p:spPr bwMode="auto">
          <a:xfrm>
            <a:off x="240979" y="2362200"/>
            <a:ext cx="8153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zh-CN" altLang="en-US" sz="2800" dirty="0">
                <a:solidFill>
                  <a:srgbClr val="000000"/>
                </a:solidFill>
              </a:rPr>
              <a:t>要寻找的操作数在某存储器单元之中，该单元</a:t>
            </a:r>
          </a:p>
          <a:p>
            <a:pPr eaLnBrk="1" hangingPunct="1"/>
            <a:endParaRPr lang="zh-CN" altLang="en-US" sz="2800" dirty="0">
              <a:solidFill>
                <a:srgbClr val="000000"/>
              </a:solidFill>
            </a:endParaRPr>
          </a:p>
          <a:p>
            <a:pPr eaLnBrk="1" hangingPunct="1"/>
            <a:r>
              <a:rPr lang="zh-CN" altLang="en-US" sz="2800" dirty="0">
                <a:solidFill>
                  <a:srgbClr val="000000"/>
                </a:solidFill>
              </a:rPr>
              <a:t>有效地址的一部分在      中，另一部分在     中。</a:t>
            </a:r>
          </a:p>
        </p:txBody>
      </p:sp>
      <p:grpSp>
        <p:nvGrpSpPr>
          <p:cNvPr id="7" name="Group 26"/>
          <p:cNvGrpSpPr>
            <a:grpSpLocks/>
          </p:cNvGrpSpPr>
          <p:nvPr/>
        </p:nvGrpSpPr>
        <p:grpSpPr bwMode="auto">
          <a:xfrm>
            <a:off x="3635896" y="2971800"/>
            <a:ext cx="957263" cy="976313"/>
            <a:chOff x="1920" y="3408"/>
            <a:chExt cx="528" cy="615"/>
          </a:xfrm>
        </p:grpSpPr>
        <p:sp>
          <p:nvSpPr>
            <p:cNvPr id="8" name="Rectangle 8"/>
            <p:cNvSpPr>
              <a:spLocks noChangeArrowheads="1"/>
            </p:cNvSpPr>
            <p:nvPr/>
          </p:nvSpPr>
          <p:spPr bwMode="auto">
            <a:xfrm>
              <a:off x="2036" y="3696"/>
              <a:ext cx="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BP</a:t>
              </a:r>
            </a:p>
          </p:txBody>
        </p:sp>
        <p:sp>
          <p:nvSpPr>
            <p:cNvPr id="9" name="Rectangle 10"/>
            <p:cNvSpPr>
              <a:spLocks noChangeArrowheads="1"/>
            </p:cNvSpPr>
            <p:nvPr/>
          </p:nvSpPr>
          <p:spPr bwMode="auto">
            <a:xfrm>
              <a:off x="2036" y="3408"/>
              <a:ext cx="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BX</a:t>
              </a:r>
            </a:p>
          </p:txBody>
        </p:sp>
        <p:sp>
          <p:nvSpPr>
            <p:cNvPr id="10" name="AutoShape 12"/>
            <p:cNvSpPr>
              <a:spLocks/>
            </p:cNvSpPr>
            <p:nvPr/>
          </p:nvSpPr>
          <p:spPr bwMode="auto">
            <a:xfrm>
              <a:off x="1920" y="345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1" name="AutoShape 13"/>
            <p:cNvSpPr>
              <a:spLocks/>
            </p:cNvSpPr>
            <p:nvPr/>
          </p:nvSpPr>
          <p:spPr bwMode="auto">
            <a:xfrm>
              <a:off x="2352" y="345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nvGrpSpPr>
          <p:cNvPr id="12" name="Group 27"/>
          <p:cNvGrpSpPr>
            <a:grpSpLocks/>
          </p:cNvGrpSpPr>
          <p:nvPr/>
        </p:nvGrpSpPr>
        <p:grpSpPr bwMode="auto">
          <a:xfrm>
            <a:off x="7236296" y="2971800"/>
            <a:ext cx="976313" cy="976313"/>
            <a:chOff x="3120" y="3408"/>
            <a:chExt cx="528" cy="615"/>
          </a:xfrm>
        </p:grpSpPr>
        <p:sp>
          <p:nvSpPr>
            <p:cNvPr id="13" name="Rectangle 9"/>
            <p:cNvSpPr>
              <a:spLocks noChangeArrowheads="1"/>
            </p:cNvSpPr>
            <p:nvPr/>
          </p:nvSpPr>
          <p:spPr bwMode="auto">
            <a:xfrm>
              <a:off x="3239" y="3408"/>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SI</a:t>
              </a:r>
            </a:p>
          </p:txBody>
        </p:sp>
        <p:sp>
          <p:nvSpPr>
            <p:cNvPr id="14" name="Rectangle 14"/>
            <p:cNvSpPr>
              <a:spLocks noChangeArrowheads="1"/>
            </p:cNvSpPr>
            <p:nvPr/>
          </p:nvSpPr>
          <p:spPr bwMode="auto">
            <a:xfrm>
              <a:off x="3239" y="3696"/>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DI</a:t>
              </a:r>
            </a:p>
          </p:txBody>
        </p:sp>
        <p:sp>
          <p:nvSpPr>
            <p:cNvPr id="15" name="AutoShape 22"/>
            <p:cNvSpPr>
              <a:spLocks/>
            </p:cNvSpPr>
            <p:nvPr/>
          </p:nvSpPr>
          <p:spPr bwMode="auto">
            <a:xfrm>
              <a:off x="3120" y="345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6" name="AutoShape 23"/>
            <p:cNvSpPr>
              <a:spLocks/>
            </p:cNvSpPr>
            <p:nvPr/>
          </p:nvSpPr>
          <p:spPr bwMode="auto">
            <a:xfrm>
              <a:off x="3552" y="345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nvGrpSpPr>
          <p:cNvPr id="33" name="组合 32"/>
          <p:cNvGrpSpPr/>
          <p:nvPr/>
        </p:nvGrpSpPr>
        <p:grpSpPr>
          <a:xfrm>
            <a:off x="251520" y="4082008"/>
            <a:ext cx="4752726" cy="1219200"/>
            <a:chOff x="1979613" y="4010000"/>
            <a:chExt cx="4752726" cy="1219200"/>
          </a:xfrm>
        </p:grpSpPr>
        <p:sp>
          <p:nvSpPr>
            <p:cNvPr id="30" name="圆角矩形 29"/>
            <p:cNvSpPr/>
            <p:nvPr/>
          </p:nvSpPr>
          <p:spPr>
            <a:xfrm>
              <a:off x="1979712" y="4010000"/>
              <a:ext cx="4752627" cy="1219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p:cNvSpPr>
              <a:spLocks noChangeArrowheads="1"/>
            </p:cNvSpPr>
            <p:nvPr/>
          </p:nvSpPr>
          <p:spPr bwMode="auto">
            <a:xfrm>
              <a:off x="1979613" y="4343400"/>
              <a:ext cx="1293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EA</a:t>
              </a:r>
              <a:r>
                <a:rPr lang="en-US" altLang="zh-CN" sz="3600">
                  <a:latin typeface="Arial" charset="0"/>
                </a:rPr>
                <a:t>=</a:t>
              </a:r>
            </a:p>
          </p:txBody>
        </p:sp>
        <p:sp>
          <p:nvSpPr>
            <p:cNvPr id="19" name="Rectangle 19"/>
            <p:cNvSpPr>
              <a:spLocks noChangeArrowheads="1"/>
            </p:cNvSpPr>
            <p:nvPr/>
          </p:nvSpPr>
          <p:spPr bwMode="auto">
            <a:xfrm>
              <a:off x="4419600" y="4343400"/>
              <a:ext cx="911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a:t>
              </a:r>
              <a:endParaRPr lang="en-US" altLang="zh-CN" sz="3600">
                <a:latin typeface="Arial" charset="0"/>
              </a:endParaRPr>
            </a:p>
          </p:txBody>
        </p:sp>
        <p:grpSp>
          <p:nvGrpSpPr>
            <p:cNvPr id="20" name="Group 28"/>
            <p:cNvGrpSpPr>
              <a:grpSpLocks/>
            </p:cNvGrpSpPr>
            <p:nvPr/>
          </p:nvGrpSpPr>
          <p:grpSpPr bwMode="auto">
            <a:xfrm>
              <a:off x="3352800" y="4191000"/>
              <a:ext cx="1074738" cy="976313"/>
              <a:chOff x="1920" y="3408"/>
              <a:chExt cx="528" cy="615"/>
            </a:xfrm>
          </p:grpSpPr>
          <p:sp>
            <p:nvSpPr>
              <p:cNvPr id="21" name="Rectangle 29"/>
              <p:cNvSpPr>
                <a:spLocks noChangeArrowheads="1"/>
              </p:cNvSpPr>
              <p:nvPr/>
            </p:nvSpPr>
            <p:spPr bwMode="auto">
              <a:xfrm>
                <a:off x="2053" y="3696"/>
                <a:ext cx="2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BP</a:t>
                </a:r>
              </a:p>
            </p:txBody>
          </p:sp>
          <p:sp>
            <p:nvSpPr>
              <p:cNvPr id="22" name="Rectangle 30"/>
              <p:cNvSpPr>
                <a:spLocks noChangeArrowheads="1"/>
              </p:cNvSpPr>
              <p:nvPr/>
            </p:nvSpPr>
            <p:spPr bwMode="auto">
              <a:xfrm>
                <a:off x="2053" y="3408"/>
                <a:ext cx="2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BX</a:t>
                </a:r>
              </a:p>
            </p:txBody>
          </p:sp>
          <p:sp>
            <p:nvSpPr>
              <p:cNvPr id="23" name="AutoShape 31"/>
              <p:cNvSpPr>
                <a:spLocks/>
              </p:cNvSpPr>
              <p:nvPr/>
            </p:nvSpPr>
            <p:spPr bwMode="auto">
              <a:xfrm>
                <a:off x="1920" y="345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4" name="AutoShape 32"/>
              <p:cNvSpPr>
                <a:spLocks/>
              </p:cNvSpPr>
              <p:nvPr/>
            </p:nvSpPr>
            <p:spPr bwMode="auto">
              <a:xfrm>
                <a:off x="2352" y="345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nvGrpSpPr>
            <p:cNvPr id="25" name="Group 33"/>
            <p:cNvGrpSpPr>
              <a:grpSpLocks/>
            </p:cNvGrpSpPr>
            <p:nvPr/>
          </p:nvGrpSpPr>
          <p:grpSpPr bwMode="auto">
            <a:xfrm>
              <a:off x="5334000" y="4191000"/>
              <a:ext cx="1038225" cy="976313"/>
              <a:chOff x="3120" y="3408"/>
              <a:chExt cx="528" cy="615"/>
            </a:xfrm>
          </p:grpSpPr>
          <p:sp>
            <p:nvSpPr>
              <p:cNvPr id="26" name="Rectangle 34"/>
              <p:cNvSpPr>
                <a:spLocks noChangeArrowheads="1"/>
              </p:cNvSpPr>
              <p:nvPr/>
            </p:nvSpPr>
            <p:spPr bwMode="auto">
              <a:xfrm>
                <a:off x="3248" y="3408"/>
                <a:ext cx="2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dirty="0">
                    <a:solidFill>
                      <a:srgbClr val="000000"/>
                    </a:solidFill>
                  </a:rPr>
                  <a:t>SI</a:t>
                </a:r>
              </a:p>
            </p:txBody>
          </p:sp>
          <p:sp>
            <p:nvSpPr>
              <p:cNvPr id="27" name="Rectangle 35"/>
              <p:cNvSpPr>
                <a:spLocks noChangeArrowheads="1"/>
              </p:cNvSpPr>
              <p:nvPr/>
            </p:nvSpPr>
            <p:spPr bwMode="auto">
              <a:xfrm>
                <a:off x="3248" y="3696"/>
                <a:ext cx="2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DI</a:t>
                </a:r>
              </a:p>
            </p:txBody>
          </p:sp>
          <p:sp>
            <p:nvSpPr>
              <p:cNvPr id="28" name="AutoShape 36"/>
              <p:cNvSpPr>
                <a:spLocks/>
              </p:cNvSpPr>
              <p:nvPr/>
            </p:nvSpPr>
            <p:spPr bwMode="auto">
              <a:xfrm>
                <a:off x="3120" y="345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9" name="AutoShape 37"/>
              <p:cNvSpPr>
                <a:spLocks/>
              </p:cNvSpPr>
              <p:nvPr/>
            </p:nvSpPr>
            <p:spPr bwMode="auto">
              <a:xfrm>
                <a:off x="3552" y="345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sp>
        <p:nvSpPr>
          <p:cNvPr id="32" name="Line 41"/>
          <p:cNvSpPr>
            <a:spLocks noChangeShapeType="1"/>
          </p:cNvSpPr>
          <p:nvPr/>
        </p:nvSpPr>
        <p:spPr bwMode="auto">
          <a:xfrm>
            <a:off x="1451152" y="5733256"/>
            <a:ext cx="549711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4" name="矩形 33"/>
          <p:cNvSpPr/>
          <p:nvPr/>
        </p:nvSpPr>
        <p:spPr>
          <a:xfrm>
            <a:off x="5508104" y="4062953"/>
            <a:ext cx="2408160" cy="400110"/>
          </a:xfrm>
          <a:prstGeom prst="rect">
            <a:avLst/>
          </a:prstGeom>
        </p:spPr>
        <p:txBody>
          <a:bodyPr wrap="none">
            <a:spAutoFit/>
          </a:bodyPr>
          <a:lstStyle/>
          <a:p>
            <a:pPr eaLnBrk="1" hangingPunct="1"/>
            <a:r>
              <a:rPr lang="en-US" altLang="zh-CN" sz="2000" b="1" dirty="0">
                <a:solidFill>
                  <a:srgbClr val="000000"/>
                </a:solidFill>
              </a:rPr>
              <a:t>MOV  AX , [BX][SI]</a:t>
            </a:r>
          </a:p>
        </p:txBody>
      </p:sp>
      <p:sp>
        <p:nvSpPr>
          <p:cNvPr id="35" name="矩形 34"/>
          <p:cNvSpPr/>
          <p:nvPr/>
        </p:nvSpPr>
        <p:spPr>
          <a:xfrm>
            <a:off x="5511037" y="4439677"/>
            <a:ext cx="2408160" cy="400110"/>
          </a:xfrm>
          <a:prstGeom prst="rect">
            <a:avLst/>
          </a:prstGeom>
        </p:spPr>
        <p:txBody>
          <a:bodyPr wrap="none">
            <a:spAutoFit/>
          </a:bodyPr>
          <a:lstStyle/>
          <a:p>
            <a:pPr eaLnBrk="1" hangingPunct="1"/>
            <a:r>
              <a:rPr lang="en-US" altLang="zh-CN" sz="2000" b="1" dirty="0">
                <a:solidFill>
                  <a:srgbClr val="000000"/>
                </a:solidFill>
              </a:rPr>
              <a:t>MOV  AX , [BP][SI]</a:t>
            </a:r>
          </a:p>
        </p:txBody>
      </p:sp>
    </p:spTree>
    <p:extLst>
      <p:ext uri="{BB962C8B-B14F-4D97-AF65-F5344CB8AC3E}">
        <p14:creationId xmlns:p14="http://schemas.microsoft.com/office/powerpoint/2010/main" val="338840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8"/>
          <p:cNvSpPr>
            <a:spLocks noChangeArrowheads="1"/>
          </p:cNvSpPr>
          <p:nvPr/>
        </p:nvSpPr>
        <p:spPr bwMode="auto">
          <a:xfrm>
            <a:off x="-36512" y="2276872"/>
            <a:ext cx="52578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a:solidFill>
                  <a:srgbClr val="000000"/>
                </a:solidFill>
              </a:rPr>
              <a:t>例</a:t>
            </a:r>
            <a:r>
              <a:rPr lang="en-US" altLang="zh-CN" sz="2000" dirty="0">
                <a:solidFill>
                  <a:srgbClr val="000000"/>
                </a:solidFill>
              </a:rPr>
              <a:t>1</a:t>
            </a:r>
            <a:r>
              <a:rPr lang="zh-CN" altLang="en-US" sz="2000" dirty="0">
                <a:solidFill>
                  <a:srgbClr val="000000"/>
                </a:solidFill>
              </a:rPr>
              <a:t>：</a:t>
            </a:r>
            <a:r>
              <a:rPr lang="en-US" altLang="zh-CN" sz="2000" dirty="0">
                <a:solidFill>
                  <a:srgbClr val="000000"/>
                </a:solidFill>
              </a:rPr>
              <a:t>MOV  AX , [BX][SI]</a:t>
            </a:r>
          </a:p>
          <a:p>
            <a:pPr eaLnBrk="1" hangingPunct="1"/>
            <a:r>
              <a:rPr lang="en-US" altLang="zh-CN" sz="2000" dirty="0">
                <a:solidFill>
                  <a:srgbClr val="000000"/>
                </a:solidFill>
              </a:rPr>
              <a:t>     </a:t>
            </a:r>
          </a:p>
          <a:p>
            <a:pPr eaLnBrk="1" hangingPunct="1"/>
            <a:r>
              <a:rPr lang="en-US" altLang="zh-CN" sz="2000" dirty="0">
                <a:solidFill>
                  <a:srgbClr val="000000"/>
                </a:solidFill>
              </a:rPr>
              <a:t>     (AX)      (DS</a:t>
            </a:r>
            <a:r>
              <a:rPr lang="en-US" altLang="zh-CN" sz="2000" dirty="0">
                <a:solidFill>
                  <a:srgbClr val="000000"/>
                </a:solidFill>
                <a:sym typeface="Wingdings" pitchFamily="2" charset="2"/>
              </a:rPr>
              <a:t>:(BX+SI)</a:t>
            </a:r>
            <a:r>
              <a:rPr lang="en-US" altLang="zh-CN" sz="2000" dirty="0">
                <a:solidFill>
                  <a:srgbClr val="000000"/>
                </a:solidFill>
              </a:rPr>
              <a:t>)</a:t>
            </a:r>
          </a:p>
          <a:p>
            <a:pPr eaLnBrk="1" hangingPunct="1"/>
            <a:r>
              <a:rPr lang="en-US" altLang="zh-CN" sz="2000" dirty="0">
                <a:solidFill>
                  <a:srgbClr val="000000"/>
                </a:solidFill>
              </a:rPr>
              <a:t>     </a:t>
            </a:r>
          </a:p>
          <a:p>
            <a:pPr eaLnBrk="1" hangingPunct="1"/>
            <a:r>
              <a:rPr lang="zh-CN" altLang="en-US" sz="2000" dirty="0">
                <a:solidFill>
                  <a:srgbClr val="000000"/>
                </a:solidFill>
              </a:rPr>
              <a:t>例</a:t>
            </a:r>
            <a:r>
              <a:rPr lang="en-US" altLang="zh-CN" sz="2000" dirty="0">
                <a:solidFill>
                  <a:srgbClr val="000000"/>
                </a:solidFill>
              </a:rPr>
              <a:t>2</a:t>
            </a:r>
            <a:r>
              <a:rPr lang="zh-CN" altLang="en-US" sz="2000" dirty="0">
                <a:solidFill>
                  <a:srgbClr val="000000"/>
                </a:solidFill>
              </a:rPr>
              <a:t>：</a:t>
            </a:r>
            <a:r>
              <a:rPr lang="en-US" altLang="zh-CN" sz="2000" dirty="0">
                <a:solidFill>
                  <a:srgbClr val="000000"/>
                </a:solidFill>
              </a:rPr>
              <a:t>MOV  AX , [BP][SI]</a:t>
            </a:r>
          </a:p>
          <a:p>
            <a:pPr eaLnBrk="1" hangingPunct="1"/>
            <a:endParaRPr lang="en-US" altLang="zh-CN" sz="2000" dirty="0">
              <a:solidFill>
                <a:srgbClr val="000000"/>
              </a:solidFill>
            </a:endParaRPr>
          </a:p>
          <a:p>
            <a:pPr eaLnBrk="1" hangingPunct="1"/>
            <a:r>
              <a:rPr lang="en-US" altLang="zh-CN" sz="2000" dirty="0">
                <a:solidFill>
                  <a:srgbClr val="000000"/>
                </a:solidFill>
              </a:rPr>
              <a:t>     (AX)      (SS</a:t>
            </a:r>
            <a:r>
              <a:rPr lang="en-US" altLang="zh-CN" sz="2000" dirty="0">
                <a:solidFill>
                  <a:srgbClr val="000000"/>
                </a:solidFill>
                <a:sym typeface="Wingdings" pitchFamily="2" charset="2"/>
              </a:rPr>
              <a:t>:(</a:t>
            </a:r>
            <a:r>
              <a:rPr lang="en-US" altLang="zh-CN" sz="2000" dirty="0" smtClean="0">
                <a:solidFill>
                  <a:srgbClr val="000000"/>
                </a:solidFill>
                <a:sym typeface="Wingdings" pitchFamily="2" charset="2"/>
              </a:rPr>
              <a:t>BP+SI</a:t>
            </a:r>
            <a:r>
              <a:rPr lang="en-US" altLang="zh-CN" sz="2000" dirty="0">
                <a:solidFill>
                  <a:srgbClr val="000000"/>
                </a:solidFill>
                <a:sym typeface="Wingdings" pitchFamily="2" charset="2"/>
              </a:rPr>
              <a:t>))</a:t>
            </a:r>
          </a:p>
          <a:p>
            <a:pPr eaLnBrk="1" hangingPunct="1"/>
            <a:r>
              <a:rPr lang="zh-CN" altLang="en-US" sz="2000" dirty="0">
                <a:solidFill>
                  <a:srgbClr val="000000"/>
                </a:solidFill>
              </a:rPr>
              <a:t>例</a:t>
            </a:r>
            <a:r>
              <a:rPr lang="en-US" altLang="zh-CN" sz="2000" dirty="0">
                <a:solidFill>
                  <a:srgbClr val="000000"/>
                </a:solidFill>
              </a:rPr>
              <a:t>3</a:t>
            </a:r>
            <a:r>
              <a:rPr lang="zh-CN" altLang="en-US" sz="2000" dirty="0">
                <a:solidFill>
                  <a:srgbClr val="000000"/>
                </a:solidFill>
              </a:rPr>
              <a:t>：</a:t>
            </a:r>
            <a:r>
              <a:rPr lang="en-US" altLang="zh-CN" sz="2000" dirty="0">
                <a:solidFill>
                  <a:srgbClr val="000000"/>
                </a:solidFill>
              </a:rPr>
              <a:t>MOV [BP][DI] , AL</a:t>
            </a:r>
          </a:p>
          <a:p>
            <a:pPr eaLnBrk="1" hangingPunct="1"/>
            <a:endParaRPr lang="en-US" altLang="zh-CN" sz="2000" dirty="0">
              <a:solidFill>
                <a:srgbClr val="000000"/>
              </a:solidFill>
            </a:endParaRPr>
          </a:p>
          <a:p>
            <a:pPr eaLnBrk="1" hangingPunct="1"/>
            <a:r>
              <a:rPr lang="en-US" altLang="zh-CN" sz="2000" dirty="0">
                <a:solidFill>
                  <a:srgbClr val="000000"/>
                </a:solidFill>
              </a:rPr>
              <a:t>     (SS</a:t>
            </a:r>
            <a:r>
              <a:rPr lang="en-US" altLang="zh-CN" sz="2000" dirty="0">
                <a:solidFill>
                  <a:srgbClr val="000000"/>
                </a:solidFill>
                <a:sym typeface="Wingdings" pitchFamily="2" charset="2"/>
              </a:rPr>
              <a:t>:(</a:t>
            </a:r>
            <a:r>
              <a:rPr lang="en-US" altLang="zh-CN" sz="2000" dirty="0" smtClean="0">
                <a:solidFill>
                  <a:srgbClr val="000000"/>
                </a:solidFill>
                <a:sym typeface="Wingdings" pitchFamily="2" charset="2"/>
              </a:rPr>
              <a:t>BP+DI</a:t>
            </a:r>
            <a:r>
              <a:rPr lang="en-US" altLang="zh-CN" sz="2000" dirty="0">
                <a:solidFill>
                  <a:srgbClr val="000000"/>
                </a:solidFill>
                <a:sym typeface="Wingdings" pitchFamily="2" charset="2"/>
              </a:rPr>
              <a:t>))     </a:t>
            </a:r>
            <a:r>
              <a:rPr lang="en-US" altLang="zh-CN" sz="2000" dirty="0">
                <a:solidFill>
                  <a:srgbClr val="000000"/>
                </a:solidFill>
              </a:rPr>
              <a:t>(AL) </a:t>
            </a:r>
            <a:endParaRPr lang="en-US" altLang="zh-CN" sz="2000" dirty="0">
              <a:solidFill>
                <a:srgbClr val="000000"/>
              </a:solidFill>
              <a:sym typeface="Wingdings" pitchFamily="2" charset="2"/>
            </a:endParaRPr>
          </a:p>
          <a:p>
            <a:pPr eaLnBrk="1" hangingPunct="1"/>
            <a:endParaRPr lang="en-US" altLang="zh-CN" sz="2000" dirty="0">
              <a:solidFill>
                <a:srgbClr val="000000"/>
              </a:solidFill>
              <a:sym typeface="Wingdings" pitchFamily="2" charset="2"/>
            </a:endParaRPr>
          </a:p>
        </p:txBody>
      </p:sp>
      <p:sp>
        <p:nvSpPr>
          <p:cNvPr id="4" name="矩形 3"/>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25"/>
          <p:cNvSpPr>
            <a:spLocks noChangeArrowheads="1"/>
          </p:cNvSpPr>
          <p:nvPr/>
        </p:nvSpPr>
        <p:spPr bwMode="auto">
          <a:xfrm>
            <a:off x="323528" y="1600200"/>
            <a:ext cx="8278813" cy="609600"/>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3.4</a:t>
            </a:r>
            <a:r>
              <a:rPr lang="zh-CN" altLang="en-US" dirty="0" smtClean="0">
                <a:solidFill>
                  <a:schemeClr val="bg1"/>
                </a:solidFill>
              </a:rPr>
              <a:t>基址</a:t>
            </a:r>
            <a:r>
              <a:rPr lang="zh-CN" altLang="en-US" dirty="0">
                <a:solidFill>
                  <a:schemeClr val="bg1"/>
                </a:solidFill>
              </a:rPr>
              <a:t>变址寻址</a:t>
            </a:r>
            <a:r>
              <a:rPr lang="en-US" altLang="zh-CN" dirty="0">
                <a:solidFill>
                  <a:srgbClr val="FF0101"/>
                </a:solidFill>
              </a:rPr>
              <a:t>Based Indexed Addressing</a:t>
            </a:r>
            <a:r>
              <a:rPr lang="en-US" altLang="zh-CN" dirty="0"/>
              <a:t> </a:t>
            </a:r>
          </a:p>
        </p:txBody>
      </p:sp>
      <p:sp>
        <p:nvSpPr>
          <p:cNvPr id="6" name="右箭头 5"/>
          <p:cNvSpPr/>
          <p:nvPr/>
        </p:nvSpPr>
        <p:spPr>
          <a:xfrm rot="10800000">
            <a:off x="1292164" y="2959587"/>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1292164" y="4221995"/>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2286881" y="5146486"/>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291002" y="3471429"/>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01H</a:t>
            </a:r>
            <a:endParaRPr lang="zh-CN" altLang="en-US" dirty="0">
              <a:solidFill>
                <a:schemeClr val="tx2"/>
              </a:solidFill>
            </a:endParaRPr>
          </a:p>
        </p:txBody>
      </p:sp>
      <p:sp>
        <p:nvSpPr>
          <p:cNvPr id="10" name="矩形 9"/>
          <p:cNvSpPr/>
          <p:nvPr/>
        </p:nvSpPr>
        <p:spPr>
          <a:xfrm>
            <a:off x="5291002" y="3861049"/>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23H</a:t>
            </a:r>
            <a:endParaRPr lang="zh-CN" altLang="en-US" dirty="0">
              <a:solidFill>
                <a:schemeClr val="tx2"/>
              </a:solidFill>
            </a:endParaRPr>
          </a:p>
        </p:txBody>
      </p:sp>
      <p:sp>
        <p:nvSpPr>
          <p:cNvPr id="11" name="矩形 10"/>
          <p:cNvSpPr/>
          <p:nvPr/>
        </p:nvSpPr>
        <p:spPr>
          <a:xfrm>
            <a:off x="5291002" y="4229002"/>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76H</a:t>
            </a:r>
            <a:endParaRPr lang="zh-CN" altLang="en-US" dirty="0">
              <a:solidFill>
                <a:schemeClr val="tx2"/>
              </a:solidFill>
            </a:endParaRPr>
          </a:p>
        </p:txBody>
      </p:sp>
      <p:sp>
        <p:nvSpPr>
          <p:cNvPr id="12" name="矩形 11"/>
          <p:cNvSpPr/>
          <p:nvPr/>
        </p:nvSpPr>
        <p:spPr>
          <a:xfrm>
            <a:off x="5291002" y="4618622"/>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0AAH</a:t>
            </a:r>
            <a:endParaRPr lang="zh-CN" altLang="en-US" dirty="0">
              <a:solidFill>
                <a:schemeClr val="tx2"/>
              </a:solidFill>
            </a:endParaRPr>
          </a:p>
        </p:txBody>
      </p:sp>
      <p:sp>
        <p:nvSpPr>
          <p:cNvPr id="13" name="矩形 12"/>
          <p:cNvSpPr/>
          <p:nvPr/>
        </p:nvSpPr>
        <p:spPr>
          <a:xfrm>
            <a:off x="5292081" y="497412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55H</a:t>
            </a:r>
            <a:endParaRPr lang="zh-CN" altLang="en-US" dirty="0">
              <a:solidFill>
                <a:schemeClr val="tx2"/>
              </a:solidFill>
            </a:endParaRPr>
          </a:p>
        </p:txBody>
      </p:sp>
      <p:sp>
        <p:nvSpPr>
          <p:cNvPr id="14" name="矩形 13"/>
          <p:cNvSpPr/>
          <p:nvPr/>
        </p:nvSpPr>
        <p:spPr>
          <a:xfrm>
            <a:off x="5292081" y="536374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‘A’</a:t>
            </a:r>
            <a:endParaRPr lang="zh-CN" altLang="en-US" dirty="0">
              <a:solidFill>
                <a:schemeClr val="tx2"/>
              </a:solidFill>
            </a:endParaRPr>
          </a:p>
        </p:txBody>
      </p:sp>
      <p:sp>
        <p:nvSpPr>
          <p:cNvPr id="15" name="矩形 14"/>
          <p:cNvSpPr/>
          <p:nvPr/>
        </p:nvSpPr>
        <p:spPr>
          <a:xfrm>
            <a:off x="5292081" y="573169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‘B’</a:t>
            </a:r>
            <a:endParaRPr lang="zh-CN" altLang="en-US" dirty="0">
              <a:solidFill>
                <a:schemeClr val="tx2"/>
              </a:solidFill>
            </a:endParaRPr>
          </a:p>
        </p:txBody>
      </p:sp>
      <p:sp>
        <p:nvSpPr>
          <p:cNvPr id="16" name="矩形 15"/>
          <p:cNvSpPr/>
          <p:nvPr/>
        </p:nvSpPr>
        <p:spPr>
          <a:xfrm>
            <a:off x="5292081" y="612131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‘C’</a:t>
            </a:r>
            <a:endParaRPr lang="zh-CN" altLang="en-US" dirty="0">
              <a:solidFill>
                <a:schemeClr val="tx2"/>
              </a:solidFill>
            </a:endParaRPr>
          </a:p>
        </p:txBody>
      </p:sp>
      <p:sp>
        <p:nvSpPr>
          <p:cNvPr id="17" name="矩形 16"/>
          <p:cNvSpPr/>
          <p:nvPr/>
        </p:nvSpPr>
        <p:spPr>
          <a:xfrm>
            <a:off x="7736370" y="3515307"/>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11H</a:t>
            </a:r>
            <a:endParaRPr lang="zh-CN" altLang="en-US" dirty="0">
              <a:solidFill>
                <a:schemeClr val="tx2"/>
              </a:solidFill>
            </a:endParaRPr>
          </a:p>
        </p:txBody>
      </p:sp>
      <p:sp>
        <p:nvSpPr>
          <p:cNvPr id="18" name="矩形 17"/>
          <p:cNvSpPr/>
          <p:nvPr/>
        </p:nvSpPr>
        <p:spPr>
          <a:xfrm>
            <a:off x="7739273" y="388790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31H</a:t>
            </a:r>
            <a:endParaRPr lang="zh-CN" altLang="en-US" dirty="0">
              <a:solidFill>
                <a:schemeClr val="tx2"/>
              </a:solidFill>
            </a:endParaRPr>
          </a:p>
        </p:txBody>
      </p:sp>
      <p:sp>
        <p:nvSpPr>
          <p:cNvPr id="19" name="矩形 18"/>
          <p:cNvSpPr/>
          <p:nvPr/>
        </p:nvSpPr>
        <p:spPr>
          <a:xfrm>
            <a:off x="7739273" y="425585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65H</a:t>
            </a:r>
            <a:endParaRPr lang="zh-CN" altLang="en-US" dirty="0">
              <a:solidFill>
                <a:schemeClr val="tx2"/>
              </a:solidFill>
            </a:endParaRPr>
          </a:p>
        </p:txBody>
      </p:sp>
      <p:sp>
        <p:nvSpPr>
          <p:cNvPr id="20" name="矩形 19"/>
          <p:cNvSpPr/>
          <p:nvPr/>
        </p:nvSpPr>
        <p:spPr>
          <a:xfrm>
            <a:off x="7739273" y="464547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0FFH</a:t>
            </a:r>
            <a:endParaRPr lang="zh-CN" altLang="en-US" dirty="0">
              <a:solidFill>
                <a:schemeClr val="tx2"/>
              </a:solidFill>
            </a:endParaRPr>
          </a:p>
        </p:txBody>
      </p:sp>
      <p:sp>
        <p:nvSpPr>
          <p:cNvPr id="21" name="矩形 20"/>
          <p:cNvSpPr/>
          <p:nvPr/>
        </p:nvSpPr>
        <p:spPr>
          <a:xfrm>
            <a:off x="7740352" y="5013176"/>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00H</a:t>
            </a:r>
            <a:endParaRPr lang="zh-CN" altLang="en-US" dirty="0">
              <a:solidFill>
                <a:schemeClr val="tx2"/>
              </a:solidFill>
            </a:endParaRPr>
          </a:p>
        </p:txBody>
      </p:sp>
      <p:sp>
        <p:nvSpPr>
          <p:cNvPr id="22" name="矩形 21"/>
          <p:cNvSpPr/>
          <p:nvPr/>
        </p:nvSpPr>
        <p:spPr>
          <a:xfrm>
            <a:off x="7740352" y="5390601"/>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77H</a:t>
            </a:r>
            <a:endParaRPr lang="zh-CN" altLang="en-US" dirty="0">
              <a:solidFill>
                <a:schemeClr val="tx2"/>
              </a:solidFill>
            </a:endParaRPr>
          </a:p>
        </p:txBody>
      </p:sp>
      <p:sp>
        <p:nvSpPr>
          <p:cNvPr id="23" name="矩形 22"/>
          <p:cNvSpPr/>
          <p:nvPr/>
        </p:nvSpPr>
        <p:spPr>
          <a:xfrm>
            <a:off x="7740352" y="5758554"/>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81H</a:t>
            </a:r>
            <a:endParaRPr lang="zh-CN" altLang="en-US" dirty="0">
              <a:solidFill>
                <a:schemeClr val="tx2"/>
              </a:solidFill>
            </a:endParaRPr>
          </a:p>
        </p:txBody>
      </p:sp>
      <p:sp>
        <p:nvSpPr>
          <p:cNvPr id="24" name="矩形 23"/>
          <p:cNvSpPr/>
          <p:nvPr/>
        </p:nvSpPr>
        <p:spPr>
          <a:xfrm>
            <a:off x="7740352" y="6148174"/>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97H</a:t>
            </a:r>
            <a:endParaRPr lang="zh-CN" altLang="en-US" dirty="0">
              <a:solidFill>
                <a:schemeClr val="tx2"/>
              </a:solidFill>
            </a:endParaRPr>
          </a:p>
        </p:txBody>
      </p:sp>
      <p:sp>
        <p:nvSpPr>
          <p:cNvPr id="25" name="文本框 24"/>
          <p:cNvSpPr txBox="1"/>
          <p:nvPr/>
        </p:nvSpPr>
        <p:spPr>
          <a:xfrm>
            <a:off x="3995937" y="3479267"/>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0003H</a:t>
            </a:r>
            <a:endParaRPr lang="zh-CN" altLang="en-US" sz="1400" dirty="0"/>
          </a:p>
        </p:txBody>
      </p:sp>
      <p:sp>
        <p:nvSpPr>
          <p:cNvPr id="26" name="文本框 25"/>
          <p:cNvSpPr txBox="1"/>
          <p:nvPr/>
        </p:nvSpPr>
        <p:spPr>
          <a:xfrm>
            <a:off x="3995937" y="3875455"/>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0004H</a:t>
            </a:r>
            <a:endParaRPr lang="zh-CN" altLang="en-US" sz="1400" dirty="0"/>
          </a:p>
        </p:txBody>
      </p:sp>
      <p:sp>
        <p:nvSpPr>
          <p:cNvPr id="28" name="文本框 27"/>
          <p:cNvSpPr txBox="1"/>
          <p:nvPr/>
        </p:nvSpPr>
        <p:spPr>
          <a:xfrm>
            <a:off x="3995937" y="4271643"/>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0005H</a:t>
            </a:r>
            <a:endParaRPr lang="zh-CN" altLang="en-US" sz="1400" dirty="0"/>
          </a:p>
        </p:txBody>
      </p:sp>
      <p:sp>
        <p:nvSpPr>
          <p:cNvPr id="29" name="文本框 28"/>
          <p:cNvSpPr txBox="1"/>
          <p:nvPr/>
        </p:nvSpPr>
        <p:spPr>
          <a:xfrm>
            <a:off x="3995936" y="4657783"/>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0006H</a:t>
            </a:r>
            <a:endParaRPr lang="zh-CN" altLang="en-US" sz="1400" dirty="0"/>
          </a:p>
        </p:txBody>
      </p:sp>
      <p:sp>
        <p:nvSpPr>
          <p:cNvPr id="30" name="文本框 29"/>
          <p:cNvSpPr txBox="1"/>
          <p:nvPr/>
        </p:nvSpPr>
        <p:spPr>
          <a:xfrm>
            <a:off x="4018569" y="5036874"/>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0007H</a:t>
            </a:r>
            <a:endParaRPr lang="zh-CN" altLang="en-US" sz="1400" dirty="0"/>
          </a:p>
        </p:txBody>
      </p:sp>
      <p:sp>
        <p:nvSpPr>
          <p:cNvPr id="31" name="文本框 30"/>
          <p:cNvSpPr txBox="1"/>
          <p:nvPr/>
        </p:nvSpPr>
        <p:spPr>
          <a:xfrm>
            <a:off x="4018568" y="5378151"/>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0008H</a:t>
            </a:r>
            <a:endParaRPr lang="zh-CN" altLang="en-US" sz="1400" dirty="0"/>
          </a:p>
        </p:txBody>
      </p:sp>
      <p:sp>
        <p:nvSpPr>
          <p:cNvPr id="32" name="文本框 31"/>
          <p:cNvSpPr txBox="1"/>
          <p:nvPr/>
        </p:nvSpPr>
        <p:spPr>
          <a:xfrm>
            <a:off x="4014587" y="5712677"/>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0009H</a:t>
            </a:r>
            <a:endParaRPr lang="zh-CN" altLang="en-US" sz="1400" dirty="0"/>
          </a:p>
        </p:txBody>
      </p:sp>
      <p:sp>
        <p:nvSpPr>
          <p:cNvPr id="33" name="文本框 32"/>
          <p:cNvSpPr txBox="1"/>
          <p:nvPr/>
        </p:nvSpPr>
        <p:spPr>
          <a:xfrm>
            <a:off x="3997654" y="6098519"/>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000AH</a:t>
            </a:r>
            <a:endParaRPr lang="zh-CN" altLang="en-US" sz="1400" dirty="0"/>
          </a:p>
        </p:txBody>
      </p:sp>
      <p:sp>
        <p:nvSpPr>
          <p:cNvPr id="35" name="文本框 34"/>
          <p:cNvSpPr txBox="1"/>
          <p:nvPr/>
        </p:nvSpPr>
        <p:spPr>
          <a:xfrm>
            <a:off x="6539695" y="3573016"/>
            <a:ext cx="1178025" cy="307777"/>
          </a:xfrm>
          <a:prstGeom prst="rect">
            <a:avLst/>
          </a:prstGeom>
          <a:noFill/>
        </p:spPr>
        <p:txBody>
          <a:bodyPr wrap="square" rtlCol="0">
            <a:spAutoFit/>
          </a:bodyPr>
          <a:lstStyle/>
          <a:p>
            <a:r>
              <a:rPr lang="en-US" altLang="zh-CN" sz="1400" dirty="0"/>
              <a:t>S</a:t>
            </a:r>
            <a:r>
              <a:rPr lang="en-US" altLang="zh-CN" sz="1400" dirty="0" smtClean="0"/>
              <a:t>S</a:t>
            </a:r>
            <a:r>
              <a:rPr lang="zh-CN" altLang="en-US" sz="1400" dirty="0" smtClean="0"/>
              <a:t>：</a:t>
            </a:r>
            <a:r>
              <a:rPr lang="en-US" altLang="zh-CN" sz="1400" dirty="0" smtClean="0"/>
              <a:t>0003H</a:t>
            </a:r>
            <a:endParaRPr lang="zh-CN" altLang="en-US" sz="1400" dirty="0"/>
          </a:p>
        </p:txBody>
      </p:sp>
      <p:sp>
        <p:nvSpPr>
          <p:cNvPr id="36" name="文本框 35"/>
          <p:cNvSpPr txBox="1"/>
          <p:nvPr/>
        </p:nvSpPr>
        <p:spPr>
          <a:xfrm>
            <a:off x="6539695" y="3969204"/>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0004H</a:t>
            </a:r>
            <a:endParaRPr lang="zh-CN" altLang="en-US" sz="1400" dirty="0"/>
          </a:p>
        </p:txBody>
      </p:sp>
      <p:sp>
        <p:nvSpPr>
          <p:cNvPr id="37" name="文本框 36"/>
          <p:cNvSpPr txBox="1"/>
          <p:nvPr/>
        </p:nvSpPr>
        <p:spPr>
          <a:xfrm>
            <a:off x="6539695" y="4365392"/>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0005H</a:t>
            </a:r>
            <a:endParaRPr lang="zh-CN" altLang="en-US" sz="1400" dirty="0"/>
          </a:p>
        </p:txBody>
      </p:sp>
      <p:sp>
        <p:nvSpPr>
          <p:cNvPr id="38" name="文本框 37"/>
          <p:cNvSpPr txBox="1"/>
          <p:nvPr/>
        </p:nvSpPr>
        <p:spPr>
          <a:xfrm>
            <a:off x="6539694" y="4751532"/>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0006H</a:t>
            </a:r>
            <a:endParaRPr lang="zh-CN" altLang="en-US" sz="1400" dirty="0"/>
          </a:p>
        </p:txBody>
      </p:sp>
      <p:sp>
        <p:nvSpPr>
          <p:cNvPr id="39" name="文本框 38"/>
          <p:cNvSpPr txBox="1"/>
          <p:nvPr/>
        </p:nvSpPr>
        <p:spPr>
          <a:xfrm>
            <a:off x="6562327" y="5130623"/>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0007H</a:t>
            </a:r>
            <a:endParaRPr lang="zh-CN" altLang="en-US" sz="1400" dirty="0"/>
          </a:p>
        </p:txBody>
      </p:sp>
      <p:sp>
        <p:nvSpPr>
          <p:cNvPr id="40" name="文本框 39"/>
          <p:cNvSpPr txBox="1"/>
          <p:nvPr/>
        </p:nvSpPr>
        <p:spPr>
          <a:xfrm>
            <a:off x="6562326" y="5471900"/>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0008H</a:t>
            </a:r>
            <a:endParaRPr lang="zh-CN" altLang="en-US" sz="1400" dirty="0"/>
          </a:p>
        </p:txBody>
      </p:sp>
      <p:sp>
        <p:nvSpPr>
          <p:cNvPr id="41" name="文本框 40"/>
          <p:cNvSpPr txBox="1"/>
          <p:nvPr/>
        </p:nvSpPr>
        <p:spPr>
          <a:xfrm>
            <a:off x="6558345" y="5806426"/>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0009H</a:t>
            </a:r>
            <a:endParaRPr lang="zh-CN" altLang="en-US" sz="1400" dirty="0"/>
          </a:p>
        </p:txBody>
      </p:sp>
      <p:sp>
        <p:nvSpPr>
          <p:cNvPr id="42" name="文本框 41"/>
          <p:cNvSpPr txBox="1"/>
          <p:nvPr/>
        </p:nvSpPr>
        <p:spPr>
          <a:xfrm>
            <a:off x="6541412" y="6192268"/>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000AH</a:t>
            </a:r>
            <a:endParaRPr lang="zh-CN" altLang="en-US" sz="1400" dirty="0"/>
          </a:p>
        </p:txBody>
      </p:sp>
      <p:sp>
        <p:nvSpPr>
          <p:cNvPr id="43" name="矩形 42"/>
          <p:cNvSpPr/>
          <p:nvPr/>
        </p:nvSpPr>
        <p:spPr>
          <a:xfrm>
            <a:off x="4211960" y="2420888"/>
            <a:ext cx="4680520" cy="646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假设：</a:t>
            </a:r>
            <a:r>
              <a:rPr lang="en-US" altLang="zh-CN" dirty="0" smtClean="0">
                <a:solidFill>
                  <a:schemeClr val="tx2"/>
                </a:solidFill>
              </a:rPr>
              <a:t>BX=0000H, SI=0005H</a:t>
            </a:r>
          </a:p>
          <a:p>
            <a:pPr algn="ctr"/>
            <a:r>
              <a:rPr lang="en-US" altLang="zh-CN" dirty="0" smtClean="0">
                <a:solidFill>
                  <a:schemeClr val="tx2"/>
                </a:solidFill>
              </a:rPr>
              <a:t>BP=0003H, DI=0005H </a:t>
            </a:r>
            <a:endParaRPr lang="zh-CN" altLang="en-US" dirty="0">
              <a:solidFill>
                <a:schemeClr val="tx2"/>
              </a:solidFill>
            </a:endParaRPr>
          </a:p>
        </p:txBody>
      </p:sp>
    </p:spTree>
    <p:extLst>
      <p:ext uri="{BB962C8B-B14F-4D97-AF65-F5344CB8AC3E}">
        <p14:creationId xmlns:p14="http://schemas.microsoft.com/office/powerpoint/2010/main" val="321682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28"/>
          <p:cNvSpPr>
            <a:spLocks noChangeArrowheads="1"/>
          </p:cNvSpPr>
          <p:nvPr/>
        </p:nvSpPr>
        <p:spPr bwMode="auto">
          <a:xfrm>
            <a:off x="145756" y="1556792"/>
            <a:ext cx="8674716" cy="775759"/>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3.5</a:t>
            </a:r>
            <a:r>
              <a:rPr lang="zh-CN" altLang="en-US" dirty="0" smtClean="0">
                <a:solidFill>
                  <a:schemeClr val="bg1"/>
                </a:solidFill>
              </a:rPr>
              <a:t>基址</a:t>
            </a:r>
            <a:r>
              <a:rPr lang="zh-CN" altLang="en-US" dirty="0">
                <a:solidFill>
                  <a:schemeClr val="bg1"/>
                </a:solidFill>
              </a:rPr>
              <a:t>变址且</a:t>
            </a:r>
            <a:r>
              <a:rPr lang="zh-CN" altLang="en-US" dirty="0" smtClean="0">
                <a:solidFill>
                  <a:schemeClr val="bg1"/>
                </a:solidFill>
              </a:rPr>
              <a:t>相对寻址 </a:t>
            </a:r>
            <a:r>
              <a:rPr lang="en-US" altLang="zh-CN" sz="1800" dirty="0" smtClean="0">
                <a:solidFill>
                  <a:srgbClr val="FF0101"/>
                </a:solidFill>
              </a:rPr>
              <a:t>Based </a:t>
            </a:r>
            <a:r>
              <a:rPr lang="en-US" altLang="zh-CN" sz="1800" dirty="0">
                <a:solidFill>
                  <a:srgbClr val="FF0101"/>
                </a:solidFill>
              </a:rPr>
              <a:t>Indexed Relative Addressing</a:t>
            </a:r>
            <a:r>
              <a:rPr lang="en-US" altLang="zh-CN" sz="1800" dirty="0"/>
              <a:t> </a:t>
            </a:r>
          </a:p>
        </p:txBody>
      </p:sp>
      <p:sp>
        <p:nvSpPr>
          <p:cNvPr id="6" name="Rectangle 6"/>
          <p:cNvSpPr>
            <a:spLocks noChangeArrowheads="1"/>
          </p:cNvSpPr>
          <p:nvPr/>
        </p:nvSpPr>
        <p:spPr bwMode="auto">
          <a:xfrm>
            <a:off x="145756" y="2362200"/>
            <a:ext cx="8674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smtClean="0">
                <a:solidFill>
                  <a:srgbClr val="000000"/>
                </a:solidFill>
              </a:rPr>
              <a:t>它</a:t>
            </a:r>
            <a:r>
              <a:rPr lang="zh-CN" altLang="en-US" sz="2000" dirty="0">
                <a:solidFill>
                  <a:srgbClr val="000000"/>
                </a:solidFill>
              </a:rPr>
              <a:t>是基址变址寻址的扩充，操作数仍在存储器中，存储器单元的有效地址为：    </a:t>
            </a:r>
            <a:endParaRPr lang="zh-CN" altLang="en-US" sz="2000" dirty="0"/>
          </a:p>
        </p:txBody>
      </p:sp>
      <p:grpSp>
        <p:nvGrpSpPr>
          <p:cNvPr id="7" name="Group 29"/>
          <p:cNvGrpSpPr>
            <a:grpSpLocks/>
          </p:cNvGrpSpPr>
          <p:nvPr/>
        </p:nvGrpSpPr>
        <p:grpSpPr bwMode="auto">
          <a:xfrm>
            <a:off x="1331640" y="2636912"/>
            <a:ext cx="6461125" cy="1281113"/>
            <a:chOff x="1225" y="2352"/>
            <a:chExt cx="3722" cy="807"/>
          </a:xfrm>
        </p:grpSpPr>
        <p:sp>
          <p:nvSpPr>
            <p:cNvPr id="8" name="Rectangle 8"/>
            <p:cNvSpPr>
              <a:spLocks noChangeArrowheads="1"/>
            </p:cNvSpPr>
            <p:nvPr/>
          </p:nvSpPr>
          <p:spPr bwMode="auto">
            <a:xfrm>
              <a:off x="1934" y="2736"/>
              <a:ext cx="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BP</a:t>
              </a:r>
            </a:p>
          </p:txBody>
        </p:sp>
        <p:sp>
          <p:nvSpPr>
            <p:cNvPr id="9" name="Rectangle 10"/>
            <p:cNvSpPr>
              <a:spLocks noChangeArrowheads="1"/>
            </p:cNvSpPr>
            <p:nvPr/>
          </p:nvSpPr>
          <p:spPr bwMode="auto">
            <a:xfrm>
              <a:off x="1934" y="2448"/>
              <a:ext cx="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BX</a:t>
              </a:r>
            </a:p>
          </p:txBody>
        </p:sp>
        <p:sp>
          <p:nvSpPr>
            <p:cNvPr id="10" name="Rectangle 11"/>
            <p:cNvSpPr>
              <a:spLocks noChangeArrowheads="1"/>
            </p:cNvSpPr>
            <p:nvPr/>
          </p:nvSpPr>
          <p:spPr bwMode="auto">
            <a:xfrm>
              <a:off x="1225" y="2544"/>
              <a:ext cx="52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EA</a:t>
              </a:r>
              <a:r>
                <a:rPr lang="en-US" altLang="zh-CN" sz="3600">
                  <a:latin typeface="Arial" charset="0"/>
                </a:rPr>
                <a:t>=</a:t>
              </a:r>
            </a:p>
          </p:txBody>
        </p:sp>
        <p:sp>
          <p:nvSpPr>
            <p:cNvPr id="11" name="AutoShape 12"/>
            <p:cNvSpPr>
              <a:spLocks/>
            </p:cNvSpPr>
            <p:nvPr/>
          </p:nvSpPr>
          <p:spPr bwMode="auto">
            <a:xfrm>
              <a:off x="1824" y="249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2" name="AutoShape 13"/>
            <p:cNvSpPr>
              <a:spLocks/>
            </p:cNvSpPr>
            <p:nvPr/>
          </p:nvSpPr>
          <p:spPr bwMode="auto">
            <a:xfrm>
              <a:off x="2304" y="249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3" name="Rectangle 15"/>
            <p:cNvSpPr>
              <a:spLocks noChangeArrowheads="1"/>
            </p:cNvSpPr>
            <p:nvPr/>
          </p:nvSpPr>
          <p:spPr bwMode="auto">
            <a:xfrm>
              <a:off x="3926" y="2352"/>
              <a:ext cx="8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8</a:t>
              </a:r>
              <a:r>
                <a:rPr lang="zh-CN" altLang="en-US" sz="2800">
                  <a:solidFill>
                    <a:srgbClr val="000000"/>
                  </a:solidFill>
                </a:rPr>
                <a:t>位</a:t>
              </a:r>
              <a:r>
                <a:rPr lang="en-US" altLang="zh-CN" sz="2800">
                  <a:solidFill>
                    <a:srgbClr val="000000"/>
                  </a:solidFill>
                </a:rPr>
                <a:t>DISP</a:t>
              </a:r>
            </a:p>
          </p:txBody>
        </p:sp>
        <p:sp>
          <p:nvSpPr>
            <p:cNvPr id="14" name="Rectangle 16"/>
            <p:cNvSpPr>
              <a:spLocks noChangeArrowheads="1"/>
            </p:cNvSpPr>
            <p:nvPr/>
          </p:nvSpPr>
          <p:spPr bwMode="auto">
            <a:xfrm>
              <a:off x="3883" y="2832"/>
              <a:ext cx="9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16</a:t>
              </a:r>
              <a:r>
                <a:rPr lang="zh-CN" altLang="en-US" sz="2800">
                  <a:solidFill>
                    <a:srgbClr val="000000"/>
                  </a:solidFill>
                </a:rPr>
                <a:t>位</a:t>
              </a:r>
              <a:r>
                <a:rPr lang="en-US" altLang="zh-CN" sz="2800">
                  <a:solidFill>
                    <a:srgbClr val="000000"/>
                  </a:solidFill>
                </a:rPr>
                <a:t>DISP</a:t>
              </a:r>
            </a:p>
          </p:txBody>
        </p:sp>
        <p:sp>
          <p:nvSpPr>
            <p:cNvPr id="15" name="AutoShape 17"/>
            <p:cNvSpPr>
              <a:spLocks/>
            </p:cNvSpPr>
            <p:nvPr/>
          </p:nvSpPr>
          <p:spPr bwMode="auto">
            <a:xfrm>
              <a:off x="3795" y="2400"/>
              <a:ext cx="96" cy="720"/>
            </a:xfrm>
            <a:prstGeom prst="lef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6" name="AutoShape 18"/>
            <p:cNvSpPr>
              <a:spLocks/>
            </p:cNvSpPr>
            <p:nvPr/>
          </p:nvSpPr>
          <p:spPr bwMode="auto">
            <a:xfrm>
              <a:off x="4851" y="2400"/>
              <a:ext cx="96" cy="720"/>
            </a:xfrm>
            <a:prstGeom prst="rightBracket">
              <a:avLst>
                <a:gd name="adj" fmla="val 625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7" name="Rectangle 19"/>
            <p:cNvSpPr>
              <a:spLocks noChangeArrowheads="1"/>
            </p:cNvSpPr>
            <p:nvPr/>
          </p:nvSpPr>
          <p:spPr bwMode="auto">
            <a:xfrm>
              <a:off x="2352" y="2544"/>
              <a:ext cx="57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a:t>
              </a:r>
              <a:endParaRPr lang="en-US" altLang="zh-CN" sz="3600">
                <a:latin typeface="Arial" charset="0"/>
              </a:endParaRPr>
            </a:p>
          </p:txBody>
        </p:sp>
        <p:sp>
          <p:nvSpPr>
            <p:cNvPr id="18" name="Rectangle 20"/>
            <p:cNvSpPr>
              <a:spLocks noChangeArrowheads="1"/>
            </p:cNvSpPr>
            <p:nvPr/>
          </p:nvSpPr>
          <p:spPr bwMode="auto">
            <a:xfrm>
              <a:off x="2941" y="2448"/>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SI</a:t>
              </a:r>
            </a:p>
          </p:txBody>
        </p:sp>
        <p:sp>
          <p:nvSpPr>
            <p:cNvPr id="19" name="Rectangle 21"/>
            <p:cNvSpPr>
              <a:spLocks noChangeArrowheads="1"/>
            </p:cNvSpPr>
            <p:nvPr/>
          </p:nvSpPr>
          <p:spPr bwMode="auto">
            <a:xfrm>
              <a:off x="2941" y="2736"/>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rgbClr val="000000"/>
                  </a:solidFill>
                </a:rPr>
                <a:t>DI</a:t>
              </a:r>
            </a:p>
          </p:txBody>
        </p:sp>
        <p:sp>
          <p:nvSpPr>
            <p:cNvPr id="20" name="AutoShape 24"/>
            <p:cNvSpPr>
              <a:spLocks/>
            </p:cNvSpPr>
            <p:nvPr/>
          </p:nvSpPr>
          <p:spPr bwMode="auto">
            <a:xfrm>
              <a:off x="2784" y="2496"/>
              <a:ext cx="96" cy="528"/>
            </a:xfrm>
            <a:prstGeom prst="lef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1" name="AutoShape 25"/>
            <p:cNvSpPr>
              <a:spLocks/>
            </p:cNvSpPr>
            <p:nvPr/>
          </p:nvSpPr>
          <p:spPr bwMode="auto">
            <a:xfrm>
              <a:off x="3264" y="2496"/>
              <a:ext cx="96" cy="528"/>
            </a:xfrm>
            <a:prstGeom prst="rightBracket">
              <a:avLst>
                <a:gd name="adj" fmla="val 45833"/>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2" name="Rectangle 26"/>
            <p:cNvSpPr>
              <a:spLocks noChangeArrowheads="1"/>
            </p:cNvSpPr>
            <p:nvPr/>
          </p:nvSpPr>
          <p:spPr bwMode="auto">
            <a:xfrm>
              <a:off x="3312" y="2544"/>
              <a:ext cx="57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t>+</a:t>
              </a:r>
              <a:endParaRPr lang="en-US" altLang="zh-CN" sz="3600">
                <a:latin typeface="Arial" charset="0"/>
              </a:endParaRPr>
            </a:p>
          </p:txBody>
        </p:sp>
      </p:grpSp>
      <p:sp>
        <p:nvSpPr>
          <p:cNvPr id="23" name="Rectangle 7"/>
          <p:cNvSpPr>
            <a:spLocks noChangeArrowheads="1"/>
          </p:cNvSpPr>
          <p:nvPr/>
        </p:nvSpPr>
        <p:spPr bwMode="auto">
          <a:xfrm>
            <a:off x="467544" y="4630738"/>
            <a:ext cx="851148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a:t>
            </a:r>
            <a:r>
              <a:rPr lang="zh-CN" altLang="en-US" sz="2800" dirty="0">
                <a:solidFill>
                  <a:srgbClr val="000000"/>
                </a:solidFill>
              </a:rPr>
              <a:t>同样，</a:t>
            </a:r>
            <a:r>
              <a:rPr lang="zh-CN" altLang="en-US" sz="2800" dirty="0"/>
              <a:t>如果用</a:t>
            </a:r>
            <a:r>
              <a:rPr lang="en-US" altLang="zh-CN" sz="2800" dirty="0"/>
              <a:t>BX</a:t>
            </a:r>
            <a:r>
              <a:rPr lang="zh-CN" altLang="en-US" sz="2800" dirty="0"/>
              <a:t>作为基地址，操作数默认在</a:t>
            </a:r>
            <a:r>
              <a:rPr lang="en-US" altLang="zh-CN" sz="2800" dirty="0"/>
              <a:t>DS</a:t>
            </a:r>
            <a:r>
              <a:rPr lang="zh-CN" altLang="en-US" sz="2800" dirty="0"/>
              <a:t>段中；如果用</a:t>
            </a:r>
            <a:r>
              <a:rPr lang="en-US" altLang="zh-CN" sz="2800" dirty="0"/>
              <a:t>BP</a:t>
            </a:r>
            <a:r>
              <a:rPr lang="zh-CN" altLang="en-US" sz="2800" dirty="0"/>
              <a:t>作为基地址，则在</a:t>
            </a:r>
            <a:r>
              <a:rPr lang="en-US" altLang="zh-CN" sz="2800" dirty="0"/>
              <a:t>SS</a:t>
            </a:r>
            <a:r>
              <a:rPr lang="zh-CN" altLang="en-US" sz="2800" dirty="0"/>
              <a:t>段中。</a:t>
            </a:r>
          </a:p>
          <a:p>
            <a:pPr eaLnBrk="1" hangingPunct="1"/>
            <a:r>
              <a:rPr lang="zh-CN" altLang="en-US" sz="2800" dirty="0">
                <a:solidFill>
                  <a:srgbClr val="000000"/>
                </a:solidFill>
              </a:rPr>
              <a:t>    在</a:t>
            </a:r>
            <a:r>
              <a:rPr lang="en-US" altLang="zh-CN" sz="2800" dirty="0">
                <a:solidFill>
                  <a:srgbClr val="000000"/>
                </a:solidFill>
              </a:rPr>
              <a:t>DISP</a:t>
            </a:r>
            <a:r>
              <a:rPr lang="zh-CN" altLang="en-US" sz="2800" dirty="0">
                <a:solidFill>
                  <a:srgbClr val="000000"/>
                </a:solidFill>
              </a:rPr>
              <a:t>为变量时，操作数所在单元的段地址以变量为准，变量在哪个段定义的，就取该段的段地址。</a:t>
            </a:r>
            <a:endParaRPr lang="zh-CN" altLang="en-US" sz="2800" dirty="0"/>
          </a:p>
        </p:txBody>
      </p:sp>
      <p:sp>
        <p:nvSpPr>
          <p:cNvPr id="24" name="矩形 23"/>
          <p:cNvSpPr/>
          <p:nvPr/>
        </p:nvSpPr>
        <p:spPr>
          <a:xfrm>
            <a:off x="1001459" y="4149080"/>
            <a:ext cx="2778453" cy="400110"/>
          </a:xfrm>
          <a:prstGeom prst="rect">
            <a:avLst/>
          </a:prstGeom>
        </p:spPr>
        <p:txBody>
          <a:bodyPr wrap="none">
            <a:spAutoFit/>
          </a:bodyPr>
          <a:lstStyle/>
          <a:p>
            <a:r>
              <a:rPr lang="en-US" altLang="zh-CN" sz="2000" b="1" dirty="0" smtClean="0">
                <a:solidFill>
                  <a:srgbClr val="000000"/>
                </a:solidFill>
              </a:rPr>
              <a:t>MOV  AX , [BX][DI]04 </a:t>
            </a:r>
            <a:endParaRPr lang="en-US" sz="2000" b="1" dirty="0"/>
          </a:p>
        </p:txBody>
      </p:sp>
      <p:sp>
        <p:nvSpPr>
          <p:cNvPr id="25" name="矩形 24"/>
          <p:cNvSpPr/>
          <p:nvPr/>
        </p:nvSpPr>
        <p:spPr>
          <a:xfrm>
            <a:off x="4215586" y="4149080"/>
            <a:ext cx="3400418" cy="400110"/>
          </a:xfrm>
          <a:prstGeom prst="rect">
            <a:avLst/>
          </a:prstGeom>
        </p:spPr>
        <p:txBody>
          <a:bodyPr wrap="none">
            <a:spAutoFit/>
          </a:bodyPr>
          <a:lstStyle/>
          <a:p>
            <a:pPr eaLnBrk="1" hangingPunct="1"/>
            <a:r>
              <a:rPr lang="en-US" altLang="zh-CN" sz="2000" b="1" dirty="0">
                <a:solidFill>
                  <a:srgbClr val="000000"/>
                </a:solidFill>
              </a:rPr>
              <a:t>MOV DS:[BP][DI]+04H , AL</a:t>
            </a:r>
          </a:p>
        </p:txBody>
      </p:sp>
      <p:sp>
        <p:nvSpPr>
          <p:cNvPr id="26" name="Line 30"/>
          <p:cNvSpPr>
            <a:spLocks noChangeShapeType="1"/>
          </p:cNvSpPr>
          <p:nvPr/>
        </p:nvSpPr>
        <p:spPr bwMode="auto">
          <a:xfrm>
            <a:off x="1600200" y="5943600"/>
            <a:ext cx="70104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7" name="Line 31"/>
          <p:cNvSpPr>
            <a:spLocks noChangeShapeType="1"/>
          </p:cNvSpPr>
          <p:nvPr/>
        </p:nvSpPr>
        <p:spPr bwMode="auto">
          <a:xfrm>
            <a:off x="615216" y="6400800"/>
            <a:ext cx="15240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51375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4"/>
          <p:cNvSpPr>
            <a:spLocks noChangeArrowheads="1"/>
          </p:cNvSpPr>
          <p:nvPr/>
        </p:nvSpPr>
        <p:spPr bwMode="auto">
          <a:xfrm>
            <a:off x="107504" y="2420888"/>
            <a:ext cx="5943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dirty="0">
                <a:solidFill>
                  <a:srgbClr val="000000"/>
                </a:solidFill>
              </a:rPr>
              <a:t>例</a:t>
            </a:r>
            <a:r>
              <a:rPr lang="en-US" altLang="zh-CN" sz="2000" dirty="0">
                <a:solidFill>
                  <a:srgbClr val="000000"/>
                </a:solidFill>
              </a:rPr>
              <a:t>1</a:t>
            </a:r>
            <a:r>
              <a:rPr lang="zh-CN" altLang="en-US" sz="2000" dirty="0">
                <a:solidFill>
                  <a:srgbClr val="000000"/>
                </a:solidFill>
              </a:rPr>
              <a:t>： </a:t>
            </a:r>
            <a:r>
              <a:rPr lang="en-US" altLang="zh-CN" sz="2000" dirty="0">
                <a:solidFill>
                  <a:srgbClr val="000000"/>
                </a:solidFill>
              </a:rPr>
              <a:t>MOV  AX , [BX][DI]04 </a:t>
            </a:r>
          </a:p>
          <a:p>
            <a:pPr eaLnBrk="1" hangingPunct="1"/>
            <a:endParaRPr lang="en-US" altLang="zh-CN" sz="2000" dirty="0">
              <a:solidFill>
                <a:srgbClr val="000000"/>
              </a:solidFill>
            </a:endParaRPr>
          </a:p>
          <a:p>
            <a:pPr eaLnBrk="1" hangingPunct="1"/>
            <a:r>
              <a:rPr lang="en-US" altLang="zh-CN" sz="2000" dirty="0">
                <a:solidFill>
                  <a:srgbClr val="000000"/>
                </a:solidFill>
              </a:rPr>
              <a:t>     (AX)      (DS</a:t>
            </a:r>
            <a:r>
              <a:rPr lang="en-US" altLang="zh-CN" sz="2000" dirty="0">
                <a:solidFill>
                  <a:srgbClr val="000000"/>
                </a:solidFill>
                <a:sym typeface="Wingdings" pitchFamily="2" charset="2"/>
              </a:rPr>
              <a:t>:(BX+DI+04H)</a:t>
            </a:r>
            <a:r>
              <a:rPr lang="en-US" altLang="zh-CN" sz="2000" dirty="0">
                <a:solidFill>
                  <a:srgbClr val="000000"/>
                </a:solidFill>
              </a:rPr>
              <a:t>)</a:t>
            </a:r>
          </a:p>
          <a:p>
            <a:pPr eaLnBrk="1" hangingPunct="1"/>
            <a:r>
              <a:rPr lang="en-US" altLang="zh-CN" sz="2000" dirty="0">
                <a:solidFill>
                  <a:srgbClr val="000000"/>
                </a:solidFill>
              </a:rPr>
              <a:t>     </a:t>
            </a:r>
          </a:p>
          <a:p>
            <a:pPr eaLnBrk="1" hangingPunct="1"/>
            <a:r>
              <a:rPr lang="zh-CN" altLang="en-US" sz="2000" dirty="0">
                <a:solidFill>
                  <a:srgbClr val="000000"/>
                </a:solidFill>
              </a:rPr>
              <a:t>例</a:t>
            </a:r>
            <a:r>
              <a:rPr lang="en-US" altLang="zh-CN" sz="2000" dirty="0">
                <a:solidFill>
                  <a:srgbClr val="000000"/>
                </a:solidFill>
              </a:rPr>
              <a:t>2</a:t>
            </a:r>
            <a:r>
              <a:rPr lang="zh-CN" altLang="en-US" sz="2000" dirty="0">
                <a:solidFill>
                  <a:srgbClr val="000000"/>
                </a:solidFill>
              </a:rPr>
              <a:t>：</a:t>
            </a:r>
            <a:r>
              <a:rPr lang="en-US" altLang="zh-CN" sz="2000" dirty="0">
                <a:solidFill>
                  <a:srgbClr val="000000"/>
                </a:solidFill>
              </a:rPr>
              <a:t>MOV  AX , [BP][DI]04</a:t>
            </a:r>
          </a:p>
          <a:p>
            <a:pPr eaLnBrk="1" hangingPunct="1"/>
            <a:endParaRPr lang="en-US" altLang="zh-CN" sz="2000" dirty="0">
              <a:solidFill>
                <a:srgbClr val="000000"/>
              </a:solidFill>
            </a:endParaRPr>
          </a:p>
          <a:p>
            <a:pPr eaLnBrk="1" hangingPunct="1"/>
            <a:r>
              <a:rPr lang="en-US" altLang="zh-CN" sz="2000" dirty="0">
                <a:solidFill>
                  <a:srgbClr val="000000"/>
                </a:solidFill>
              </a:rPr>
              <a:t>     (AX)      (SS</a:t>
            </a:r>
            <a:r>
              <a:rPr lang="en-US" altLang="zh-CN" sz="2000" dirty="0">
                <a:solidFill>
                  <a:srgbClr val="000000"/>
                </a:solidFill>
                <a:sym typeface="Wingdings" pitchFamily="2" charset="2"/>
              </a:rPr>
              <a:t>:(BX+DI+04H))</a:t>
            </a:r>
          </a:p>
          <a:p>
            <a:pPr eaLnBrk="1" hangingPunct="1"/>
            <a:endParaRPr lang="en-US" altLang="zh-CN" sz="2000" dirty="0">
              <a:solidFill>
                <a:srgbClr val="000000"/>
              </a:solidFill>
              <a:sym typeface="Wingdings" pitchFamily="2" charset="2"/>
            </a:endParaRPr>
          </a:p>
          <a:p>
            <a:pPr eaLnBrk="1" hangingPunct="1"/>
            <a:r>
              <a:rPr lang="zh-CN" altLang="en-US" sz="2000" dirty="0">
                <a:solidFill>
                  <a:srgbClr val="000000"/>
                </a:solidFill>
              </a:rPr>
              <a:t>例</a:t>
            </a:r>
            <a:r>
              <a:rPr lang="en-US" altLang="zh-CN" sz="2000" dirty="0">
                <a:solidFill>
                  <a:srgbClr val="000000"/>
                </a:solidFill>
              </a:rPr>
              <a:t>3</a:t>
            </a:r>
            <a:r>
              <a:rPr lang="zh-CN" altLang="en-US" sz="2000" dirty="0">
                <a:solidFill>
                  <a:srgbClr val="000000"/>
                </a:solidFill>
              </a:rPr>
              <a:t>：</a:t>
            </a:r>
            <a:r>
              <a:rPr lang="en-US" altLang="zh-CN" sz="2000" dirty="0">
                <a:solidFill>
                  <a:srgbClr val="000000"/>
                </a:solidFill>
              </a:rPr>
              <a:t>MOV DS:[BP][DI]+04H , AL</a:t>
            </a:r>
          </a:p>
          <a:p>
            <a:pPr eaLnBrk="1" hangingPunct="1"/>
            <a:endParaRPr lang="en-US" altLang="zh-CN" sz="2000" dirty="0">
              <a:solidFill>
                <a:srgbClr val="000000"/>
              </a:solidFill>
            </a:endParaRPr>
          </a:p>
          <a:p>
            <a:pPr eaLnBrk="1" hangingPunct="1"/>
            <a:r>
              <a:rPr lang="en-US" altLang="zh-CN" sz="2000" dirty="0">
                <a:solidFill>
                  <a:srgbClr val="000000"/>
                </a:solidFill>
              </a:rPr>
              <a:t>     (DS</a:t>
            </a:r>
            <a:r>
              <a:rPr lang="en-US" altLang="zh-CN" sz="2000" dirty="0">
                <a:solidFill>
                  <a:srgbClr val="000000"/>
                </a:solidFill>
                <a:sym typeface="Wingdings" pitchFamily="2" charset="2"/>
              </a:rPr>
              <a:t>:(BX+DI+04H))     </a:t>
            </a:r>
            <a:r>
              <a:rPr lang="en-US" altLang="zh-CN" sz="2000" dirty="0">
                <a:solidFill>
                  <a:srgbClr val="000000"/>
                </a:solidFill>
              </a:rPr>
              <a:t>(AL) </a:t>
            </a:r>
            <a:endParaRPr lang="en-US" altLang="zh-CN" sz="2000" dirty="0">
              <a:solidFill>
                <a:srgbClr val="000000"/>
              </a:solidFill>
              <a:sym typeface="Wingdings" pitchFamily="2" charset="2"/>
            </a:endParaRPr>
          </a:p>
          <a:p>
            <a:pPr eaLnBrk="1" hangingPunct="1"/>
            <a:endParaRPr lang="en-US" altLang="zh-CN" sz="2000" dirty="0">
              <a:solidFill>
                <a:srgbClr val="000000"/>
              </a:solidFill>
              <a:sym typeface="Wingdings" pitchFamily="2" charset="2"/>
            </a:endParaRPr>
          </a:p>
        </p:txBody>
      </p:sp>
      <p:sp>
        <p:nvSpPr>
          <p:cNvPr id="4" name="矩形 3"/>
          <p:cNvSpPr/>
          <p:nvPr/>
        </p:nvSpPr>
        <p:spPr>
          <a:xfrm>
            <a:off x="251520" y="980728"/>
            <a:ext cx="3775393"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叁、存储器寻址</a:t>
            </a:r>
            <a:endParaRPr lang="zh-CN" altLang="en-US" sz="4000" dirty="0">
              <a:solidFill>
                <a:srgbClr val="C00000"/>
              </a:solidFill>
              <a:latin typeface="隶书" pitchFamily="49" charset="-122"/>
              <a:ea typeface="隶书" pitchFamily="49" charset="-122"/>
            </a:endParaRPr>
          </a:p>
        </p:txBody>
      </p:sp>
      <p:sp>
        <p:nvSpPr>
          <p:cNvPr id="5" name="Rectangle 28"/>
          <p:cNvSpPr>
            <a:spLocks noChangeArrowheads="1"/>
          </p:cNvSpPr>
          <p:nvPr/>
        </p:nvSpPr>
        <p:spPr bwMode="auto">
          <a:xfrm>
            <a:off x="145756" y="1556792"/>
            <a:ext cx="8674716" cy="775759"/>
          </a:xfrm>
          <a:prstGeom prst="rect">
            <a:avLst/>
          </a:prstGeom>
          <a:solidFill>
            <a:srgbClr val="9900CC"/>
          </a:solidFill>
          <a:ln w="9525">
            <a:solidFill>
              <a:srgbClr val="FFFFCC"/>
            </a:solidFill>
            <a:prstDash val="sysDot"/>
            <a:miter lim="800000"/>
            <a:headEnd/>
            <a:tailEnd/>
          </a:ln>
        </p:spPr>
        <p:txBody>
          <a:bodyPr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smtClean="0">
                <a:solidFill>
                  <a:schemeClr val="bg1"/>
                </a:solidFill>
              </a:rPr>
              <a:t>3.5</a:t>
            </a:r>
            <a:r>
              <a:rPr lang="zh-CN" altLang="en-US" dirty="0" smtClean="0">
                <a:solidFill>
                  <a:schemeClr val="bg1"/>
                </a:solidFill>
              </a:rPr>
              <a:t>基址</a:t>
            </a:r>
            <a:r>
              <a:rPr lang="zh-CN" altLang="en-US" dirty="0">
                <a:solidFill>
                  <a:schemeClr val="bg1"/>
                </a:solidFill>
              </a:rPr>
              <a:t>变址且</a:t>
            </a:r>
            <a:r>
              <a:rPr lang="zh-CN" altLang="en-US" dirty="0" smtClean="0">
                <a:solidFill>
                  <a:schemeClr val="bg1"/>
                </a:solidFill>
              </a:rPr>
              <a:t>相对寻址 </a:t>
            </a:r>
            <a:r>
              <a:rPr lang="en-US" altLang="zh-CN" sz="1800" dirty="0" smtClean="0">
                <a:solidFill>
                  <a:srgbClr val="FF0101"/>
                </a:solidFill>
              </a:rPr>
              <a:t>Based </a:t>
            </a:r>
            <a:r>
              <a:rPr lang="en-US" altLang="zh-CN" sz="1800" dirty="0">
                <a:solidFill>
                  <a:srgbClr val="FF0101"/>
                </a:solidFill>
              </a:rPr>
              <a:t>Indexed Relative Addressing</a:t>
            </a:r>
            <a:r>
              <a:rPr lang="en-US" altLang="zh-CN" sz="1800" dirty="0"/>
              <a:t> </a:t>
            </a:r>
          </a:p>
        </p:txBody>
      </p:sp>
      <p:sp>
        <p:nvSpPr>
          <p:cNvPr id="6" name="右箭头 5"/>
          <p:cNvSpPr/>
          <p:nvPr/>
        </p:nvSpPr>
        <p:spPr>
          <a:xfrm rot="10800000">
            <a:off x="1450068" y="3140969"/>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1450068" y="4313714"/>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p:cNvSpPr/>
          <p:nvPr/>
        </p:nvSpPr>
        <p:spPr>
          <a:xfrm rot="10800000">
            <a:off x="2915816" y="5589240"/>
            <a:ext cx="61101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507026" y="3471429"/>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01H</a:t>
            </a:r>
            <a:endParaRPr lang="zh-CN" altLang="en-US" dirty="0">
              <a:solidFill>
                <a:schemeClr val="tx2"/>
              </a:solidFill>
            </a:endParaRPr>
          </a:p>
        </p:txBody>
      </p:sp>
      <p:sp>
        <p:nvSpPr>
          <p:cNvPr id="10" name="矩形 9"/>
          <p:cNvSpPr/>
          <p:nvPr/>
        </p:nvSpPr>
        <p:spPr>
          <a:xfrm>
            <a:off x="5507026" y="3861049"/>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23H</a:t>
            </a:r>
            <a:endParaRPr lang="zh-CN" altLang="en-US" dirty="0">
              <a:solidFill>
                <a:schemeClr val="tx2"/>
              </a:solidFill>
            </a:endParaRPr>
          </a:p>
        </p:txBody>
      </p:sp>
      <p:sp>
        <p:nvSpPr>
          <p:cNvPr id="11" name="矩形 10"/>
          <p:cNvSpPr/>
          <p:nvPr/>
        </p:nvSpPr>
        <p:spPr>
          <a:xfrm>
            <a:off x="5507026" y="4229002"/>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76H</a:t>
            </a:r>
            <a:endParaRPr lang="zh-CN" altLang="en-US" dirty="0">
              <a:solidFill>
                <a:schemeClr val="tx2"/>
              </a:solidFill>
            </a:endParaRPr>
          </a:p>
        </p:txBody>
      </p:sp>
      <p:sp>
        <p:nvSpPr>
          <p:cNvPr id="12" name="矩形 11"/>
          <p:cNvSpPr/>
          <p:nvPr/>
        </p:nvSpPr>
        <p:spPr>
          <a:xfrm>
            <a:off x="5507026" y="4618622"/>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0AAH</a:t>
            </a:r>
            <a:endParaRPr lang="zh-CN" altLang="en-US" dirty="0">
              <a:solidFill>
                <a:schemeClr val="tx2"/>
              </a:solidFill>
            </a:endParaRPr>
          </a:p>
        </p:txBody>
      </p:sp>
      <p:sp>
        <p:nvSpPr>
          <p:cNvPr id="13" name="矩形 12"/>
          <p:cNvSpPr/>
          <p:nvPr/>
        </p:nvSpPr>
        <p:spPr>
          <a:xfrm>
            <a:off x="5508105" y="497412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55H</a:t>
            </a:r>
            <a:endParaRPr lang="zh-CN" altLang="en-US" dirty="0">
              <a:solidFill>
                <a:schemeClr val="tx2"/>
              </a:solidFill>
            </a:endParaRPr>
          </a:p>
        </p:txBody>
      </p:sp>
      <p:sp>
        <p:nvSpPr>
          <p:cNvPr id="14" name="矩形 13"/>
          <p:cNvSpPr/>
          <p:nvPr/>
        </p:nvSpPr>
        <p:spPr>
          <a:xfrm>
            <a:off x="5508105" y="536374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‘A’</a:t>
            </a:r>
            <a:endParaRPr lang="zh-CN" altLang="en-US" dirty="0">
              <a:solidFill>
                <a:schemeClr val="tx2"/>
              </a:solidFill>
            </a:endParaRPr>
          </a:p>
        </p:txBody>
      </p:sp>
      <p:sp>
        <p:nvSpPr>
          <p:cNvPr id="15" name="矩形 14"/>
          <p:cNvSpPr/>
          <p:nvPr/>
        </p:nvSpPr>
        <p:spPr>
          <a:xfrm>
            <a:off x="5508105" y="573169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‘B’</a:t>
            </a:r>
            <a:endParaRPr lang="zh-CN" altLang="en-US" dirty="0">
              <a:solidFill>
                <a:schemeClr val="tx2"/>
              </a:solidFill>
            </a:endParaRPr>
          </a:p>
        </p:txBody>
      </p:sp>
      <p:sp>
        <p:nvSpPr>
          <p:cNvPr id="16" name="矩形 15"/>
          <p:cNvSpPr/>
          <p:nvPr/>
        </p:nvSpPr>
        <p:spPr>
          <a:xfrm>
            <a:off x="5508105" y="612131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‘C’</a:t>
            </a:r>
            <a:endParaRPr lang="zh-CN" altLang="en-US" dirty="0">
              <a:solidFill>
                <a:schemeClr val="tx2"/>
              </a:solidFill>
            </a:endParaRPr>
          </a:p>
        </p:txBody>
      </p:sp>
      <p:sp>
        <p:nvSpPr>
          <p:cNvPr id="17" name="矩形 16"/>
          <p:cNvSpPr/>
          <p:nvPr/>
        </p:nvSpPr>
        <p:spPr>
          <a:xfrm>
            <a:off x="7952394" y="3515307"/>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11H</a:t>
            </a:r>
            <a:endParaRPr lang="zh-CN" altLang="en-US" dirty="0">
              <a:solidFill>
                <a:schemeClr val="tx2"/>
              </a:solidFill>
            </a:endParaRPr>
          </a:p>
        </p:txBody>
      </p:sp>
      <p:sp>
        <p:nvSpPr>
          <p:cNvPr id="18" name="矩形 17"/>
          <p:cNvSpPr/>
          <p:nvPr/>
        </p:nvSpPr>
        <p:spPr>
          <a:xfrm>
            <a:off x="7955297" y="3887905"/>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31H</a:t>
            </a:r>
            <a:endParaRPr lang="zh-CN" altLang="en-US" dirty="0">
              <a:solidFill>
                <a:schemeClr val="tx2"/>
              </a:solidFill>
            </a:endParaRPr>
          </a:p>
        </p:txBody>
      </p:sp>
      <p:sp>
        <p:nvSpPr>
          <p:cNvPr id="19" name="矩形 18"/>
          <p:cNvSpPr/>
          <p:nvPr/>
        </p:nvSpPr>
        <p:spPr>
          <a:xfrm>
            <a:off x="7955297" y="425585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65H</a:t>
            </a:r>
            <a:endParaRPr lang="zh-CN" altLang="en-US" dirty="0">
              <a:solidFill>
                <a:schemeClr val="tx2"/>
              </a:solidFill>
            </a:endParaRPr>
          </a:p>
        </p:txBody>
      </p:sp>
      <p:sp>
        <p:nvSpPr>
          <p:cNvPr id="20" name="矩形 19"/>
          <p:cNvSpPr/>
          <p:nvPr/>
        </p:nvSpPr>
        <p:spPr>
          <a:xfrm>
            <a:off x="7955297" y="4645478"/>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0FFH</a:t>
            </a:r>
            <a:endParaRPr lang="zh-CN" altLang="en-US" dirty="0">
              <a:solidFill>
                <a:schemeClr val="tx2"/>
              </a:solidFill>
            </a:endParaRPr>
          </a:p>
        </p:txBody>
      </p:sp>
      <p:sp>
        <p:nvSpPr>
          <p:cNvPr id="21" name="矩形 20"/>
          <p:cNvSpPr/>
          <p:nvPr/>
        </p:nvSpPr>
        <p:spPr>
          <a:xfrm>
            <a:off x="7956376" y="5013176"/>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00H</a:t>
            </a:r>
            <a:endParaRPr lang="zh-CN" altLang="en-US" dirty="0">
              <a:solidFill>
                <a:schemeClr val="tx2"/>
              </a:solidFill>
            </a:endParaRPr>
          </a:p>
        </p:txBody>
      </p:sp>
      <p:sp>
        <p:nvSpPr>
          <p:cNvPr id="22" name="矩形 21"/>
          <p:cNvSpPr/>
          <p:nvPr/>
        </p:nvSpPr>
        <p:spPr>
          <a:xfrm>
            <a:off x="7956376" y="5390601"/>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77H</a:t>
            </a:r>
            <a:endParaRPr lang="zh-CN" altLang="en-US" dirty="0">
              <a:solidFill>
                <a:schemeClr val="tx2"/>
              </a:solidFill>
            </a:endParaRPr>
          </a:p>
        </p:txBody>
      </p:sp>
      <p:sp>
        <p:nvSpPr>
          <p:cNvPr id="23" name="矩形 22"/>
          <p:cNvSpPr/>
          <p:nvPr/>
        </p:nvSpPr>
        <p:spPr>
          <a:xfrm>
            <a:off x="7956376" y="5758554"/>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81H</a:t>
            </a:r>
            <a:endParaRPr lang="zh-CN" altLang="en-US" dirty="0">
              <a:solidFill>
                <a:schemeClr val="tx2"/>
              </a:solidFill>
            </a:endParaRPr>
          </a:p>
        </p:txBody>
      </p:sp>
      <p:sp>
        <p:nvSpPr>
          <p:cNvPr id="24" name="矩形 23"/>
          <p:cNvSpPr/>
          <p:nvPr/>
        </p:nvSpPr>
        <p:spPr>
          <a:xfrm>
            <a:off x="7956376" y="6148174"/>
            <a:ext cx="1080120" cy="37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rPr>
              <a:t>97H</a:t>
            </a:r>
            <a:endParaRPr lang="zh-CN" altLang="en-US" dirty="0">
              <a:solidFill>
                <a:schemeClr val="tx2"/>
              </a:solidFill>
            </a:endParaRPr>
          </a:p>
        </p:txBody>
      </p:sp>
      <p:sp>
        <p:nvSpPr>
          <p:cNvPr id="25" name="文本框 24"/>
          <p:cNvSpPr txBox="1"/>
          <p:nvPr/>
        </p:nvSpPr>
        <p:spPr>
          <a:xfrm>
            <a:off x="4211961" y="3479267"/>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0003H</a:t>
            </a:r>
            <a:endParaRPr lang="zh-CN" altLang="en-US" sz="1400" dirty="0"/>
          </a:p>
        </p:txBody>
      </p:sp>
      <p:sp>
        <p:nvSpPr>
          <p:cNvPr id="26" name="文本框 25"/>
          <p:cNvSpPr txBox="1"/>
          <p:nvPr/>
        </p:nvSpPr>
        <p:spPr>
          <a:xfrm>
            <a:off x="4211961" y="3875455"/>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0004H</a:t>
            </a:r>
            <a:endParaRPr lang="zh-CN" altLang="en-US" sz="1400" dirty="0"/>
          </a:p>
        </p:txBody>
      </p:sp>
      <p:sp>
        <p:nvSpPr>
          <p:cNvPr id="27" name="文本框 26"/>
          <p:cNvSpPr txBox="1"/>
          <p:nvPr/>
        </p:nvSpPr>
        <p:spPr>
          <a:xfrm>
            <a:off x="4211961" y="4271643"/>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0005H</a:t>
            </a:r>
            <a:endParaRPr lang="zh-CN" altLang="en-US" sz="1400" dirty="0"/>
          </a:p>
        </p:txBody>
      </p:sp>
      <p:sp>
        <p:nvSpPr>
          <p:cNvPr id="28" name="文本框 27"/>
          <p:cNvSpPr txBox="1"/>
          <p:nvPr/>
        </p:nvSpPr>
        <p:spPr>
          <a:xfrm>
            <a:off x="4211960" y="4657783"/>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0006H</a:t>
            </a:r>
            <a:endParaRPr lang="zh-CN" altLang="en-US" sz="1400" dirty="0"/>
          </a:p>
        </p:txBody>
      </p:sp>
      <p:sp>
        <p:nvSpPr>
          <p:cNvPr id="29" name="文本框 28"/>
          <p:cNvSpPr txBox="1"/>
          <p:nvPr/>
        </p:nvSpPr>
        <p:spPr>
          <a:xfrm>
            <a:off x="4234593" y="5036874"/>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0007H</a:t>
            </a:r>
            <a:endParaRPr lang="zh-CN" altLang="en-US" sz="1400" dirty="0"/>
          </a:p>
        </p:txBody>
      </p:sp>
      <p:sp>
        <p:nvSpPr>
          <p:cNvPr id="30" name="文本框 29"/>
          <p:cNvSpPr txBox="1"/>
          <p:nvPr/>
        </p:nvSpPr>
        <p:spPr>
          <a:xfrm>
            <a:off x="4234592" y="5378151"/>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0008H</a:t>
            </a:r>
            <a:endParaRPr lang="zh-CN" altLang="en-US" sz="1400" dirty="0"/>
          </a:p>
        </p:txBody>
      </p:sp>
      <p:sp>
        <p:nvSpPr>
          <p:cNvPr id="31" name="文本框 30"/>
          <p:cNvSpPr txBox="1"/>
          <p:nvPr/>
        </p:nvSpPr>
        <p:spPr>
          <a:xfrm>
            <a:off x="4230611" y="5712677"/>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0009H</a:t>
            </a:r>
            <a:endParaRPr lang="zh-CN" altLang="en-US" sz="1400" dirty="0"/>
          </a:p>
        </p:txBody>
      </p:sp>
      <p:sp>
        <p:nvSpPr>
          <p:cNvPr id="32" name="文本框 31"/>
          <p:cNvSpPr txBox="1"/>
          <p:nvPr/>
        </p:nvSpPr>
        <p:spPr>
          <a:xfrm>
            <a:off x="4213678" y="6098519"/>
            <a:ext cx="1178025" cy="307777"/>
          </a:xfrm>
          <a:prstGeom prst="rect">
            <a:avLst/>
          </a:prstGeom>
          <a:noFill/>
        </p:spPr>
        <p:txBody>
          <a:bodyPr wrap="square" rtlCol="0">
            <a:spAutoFit/>
          </a:bodyPr>
          <a:lstStyle/>
          <a:p>
            <a:r>
              <a:rPr lang="en-US" altLang="zh-CN" sz="1400" dirty="0" smtClean="0"/>
              <a:t>DS</a:t>
            </a:r>
            <a:r>
              <a:rPr lang="zh-CN" altLang="en-US" sz="1400" dirty="0" smtClean="0"/>
              <a:t>：</a:t>
            </a:r>
            <a:r>
              <a:rPr lang="en-US" altLang="zh-CN" sz="1400" dirty="0" smtClean="0"/>
              <a:t>000AH</a:t>
            </a:r>
            <a:endParaRPr lang="zh-CN" altLang="en-US" sz="1400" dirty="0"/>
          </a:p>
        </p:txBody>
      </p:sp>
      <p:sp>
        <p:nvSpPr>
          <p:cNvPr id="33" name="文本框 32"/>
          <p:cNvSpPr txBox="1"/>
          <p:nvPr/>
        </p:nvSpPr>
        <p:spPr>
          <a:xfrm>
            <a:off x="6755719" y="3573016"/>
            <a:ext cx="1178025" cy="307777"/>
          </a:xfrm>
          <a:prstGeom prst="rect">
            <a:avLst/>
          </a:prstGeom>
          <a:noFill/>
        </p:spPr>
        <p:txBody>
          <a:bodyPr wrap="square" rtlCol="0">
            <a:spAutoFit/>
          </a:bodyPr>
          <a:lstStyle/>
          <a:p>
            <a:r>
              <a:rPr lang="en-US" altLang="zh-CN" sz="1400" dirty="0"/>
              <a:t>S</a:t>
            </a:r>
            <a:r>
              <a:rPr lang="en-US" altLang="zh-CN" sz="1400" dirty="0" smtClean="0"/>
              <a:t>S</a:t>
            </a:r>
            <a:r>
              <a:rPr lang="zh-CN" altLang="en-US" sz="1400" dirty="0" smtClean="0"/>
              <a:t>：</a:t>
            </a:r>
            <a:r>
              <a:rPr lang="en-US" altLang="zh-CN" sz="1400" dirty="0" smtClean="0"/>
              <a:t>0003H</a:t>
            </a:r>
            <a:endParaRPr lang="zh-CN" altLang="en-US" sz="1400" dirty="0"/>
          </a:p>
        </p:txBody>
      </p:sp>
      <p:sp>
        <p:nvSpPr>
          <p:cNvPr id="34" name="文本框 33"/>
          <p:cNvSpPr txBox="1"/>
          <p:nvPr/>
        </p:nvSpPr>
        <p:spPr>
          <a:xfrm>
            <a:off x="6755719" y="3969204"/>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0004H</a:t>
            </a:r>
            <a:endParaRPr lang="zh-CN" altLang="en-US" sz="1400" dirty="0"/>
          </a:p>
        </p:txBody>
      </p:sp>
      <p:sp>
        <p:nvSpPr>
          <p:cNvPr id="35" name="文本框 34"/>
          <p:cNvSpPr txBox="1"/>
          <p:nvPr/>
        </p:nvSpPr>
        <p:spPr>
          <a:xfrm>
            <a:off x="6755719" y="4365392"/>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0005H</a:t>
            </a:r>
            <a:endParaRPr lang="zh-CN" altLang="en-US" sz="1400" dirty="0"/>
          </a:p>
        </p:txBody>
      </p:sp>
      <p:sp>
        <p:nvSpPr>
          <p:cNvPr id="36" name="文本框 35"/>
          <p:cNvSpPr txBox="1"/>
          <p:nvPr/>
        </p:nvSpPr>
        <p:spPr>
          <a:xfrm>
            <a:off x="6755718" y="4751532"/>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0006H</a:t>
            </a:r>
            <a:endParaRPr lang="zh-CN" altLang="en-US" sz="1400" dirty="0"/>
          </a:p>
        </p:txBody>
      </p:sp>
      <p:sp>
        <p:nvSpPr>
          <p:cNvPr id="37" name="文本框 36"/>
          <p:cNvSpPr txBox="1"/>
          <p:nvPr/>
        </p:nvSpPr>
        <p:spPr>
          <a:xfrm>
            <a:off x="6778351" y="5130623"/>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0007H</a:t>
            </a:r>
            <a:endParaRPr lang="zh-CN" altLang="en-US" sz="1400" dirty="0"/>
          </a:p>
        </p:txBody>
      </p:sp>
      <p:sp>
        <p:nvSpPr>
          <p:cNvPr id="38" name="文本框 37"/>
          <p:cNvSpPr txBox="1"/>
          <p:nvPr/>
        </p:nvSpPr>
        <p:spPr>
          <a:xfrm>
            <a:off x="6778350" y="5471900"/>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0008H</a:t>
            </a:r>
            <a:endParaRPr lang="zh-CN" altLang="en-US" sz="1400" dirty="0"/>
          </a:p>
        </p:txBody>
      </p:sp>
      <p:sp>
        <p:nvSpPr>
          <p:cNvPr id="39" name="文本框 38"/>
          <p:cNvSpPr txBox="1"/>
          <p:nvPr/>
        </p:nvSpPr>
        <p:spPr>
          <a:xfrm>
            <a:off x="6774369" y="5806426"/>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0009H</a:t>
            </a:r>
            <a:endParaRPr lang="zh-CN" altLang="en-US" sz="1400" dirty="0"/>
          </a:p>
        </p:txBody>
      </p:sp>
      <p:sp>
        <p:nvSpPr>
          <p:cNvPr id="40" name="文本框 39"/>
          <p:cNvSpPr txBox="1"/>
          <p:nvPr/>
        </p:nvSpPr>
        <p:spPr>
          <a:xfrm>
            <a:off x="6757436" y="6192268"/>
            <a:ext cx="1178025" cy="307777"/>
          </a:xfrm>
          <a:prstGeom prst="rect">
            <a:avLst/>
          </a:prstGeom>
          <a:noFill/>
        </p:spPr>
        <p:txBody>
          <a:bodyPr wrap="square" rtlCol="0">
            <a:spAutoFit/>
          </a:bodyPr>
          <a:lstStyle/>
          <a:p>
            <a:r>
              <a:rPr lang="en-US" altLang="zh-CN" sz="1400" dirty="0" smtClean="0"/>
              <a:t>SS</a:t>
            </a:r>
            <a:r>
              <a:rPr lang="zh-CN" altLang="en-US" sz="1400" dirty="0" smtClean="0"/>
              <a:t>：</a:t>
            </a:r>
            <a:r>
              <a:rPr lang="en-US" altLang="zh-CN" sz="1400" dirty="0" smtClean="0"/>
              <a:t>000AH</a:t>
            </a:r>
            <a:endParaRPr lang="zh-CN" altLang="en-US" sz="1400" dirty="0"/>
          </a:p>
        </p:txBody>
      </p:sp>
      <p:sp>
        <p:nvSpPr>
          <p:cNvPr id="41" name="矩形 40"/>
          <p:cNvSpPr/>
          <p:nvPr/>
        </p:nvSpPr>
        <p:spPr>
          <a:xfrm>
            <a:off x="4427984" y="2420888"/>
            <a:ext cx="4680520" cy="646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假设：</a:t>
            </a:r>
            <a:r>
              <a:rPr lang="en-US" altLang="zh-CN" dirty="0" smtClean="0">
                <a:solidFill>
                  <a:schemeClr val="tx2"/>
                </a:solidFill>
              </a:rPr>
              <a:t>BX=0000H, SI=0005H</a:t>
            </a:r>
          </a:p>
          <a:p>
            <a:pPr algn="ctr"/>
            <a:r>
              <a:rPr lang="en-US" altLang="zh-CN" dirty="0" smtClean="0">
                <a:solidFill>
                  <a:schemeClr val="tx2"/>
                </a:solidFill>
              </a:rPr>
              <a:t>BP=0003H, DI=0002H </a:t>
            </a:r>
            <a:endParaRPr lang="zh-CN" altLang="en-US" dirty="0">
              <a:solidFill>
                <a:schemeClr val="tx2"/>
              </a:solidFill>
            </a:endParaRPr>
          </a:p>
        </p:txBody>
      </p:sp>
    </p:spTree>
    <p:extLst>
      <p:ext uri="{BB962C8B-B14F-4D97-AF65-F5344CB8AC3E}">
        <p14:creationId xmlns:p14="http://schemas.microsoft.com/office/powerpoint/2010/main" val="6862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矩形 2"/>
          <p:cNvSpPr/>
          <p:nvPr/>
        </p:nvSpPr>
        <p:spPr>
          <a:xfrm>
            <a:off x="251520" y="980728"/>
            <a:ext cx="7497565" cy="707886"/>
          </a:xfrm>
          <a:prstGeom prst="rect">
            <a:avLst/>
          </a:prstGeom>
        </p:spPr>
        <p:txBody>
          <a:bodyPr wrap="none">
            <a:spAutoFit/>
          </a:bodyPr>
          <a:lstStyle/>
          <a:p>
            <a:r>
              <a:rPr lang="zh-CN" altLang="en-US" sz="4000" dirty="0" smtClean="0">
                <a:solidFill>
                  <a:srgbClr val="C00000"/>
                </a:solidFill>
                <a:latin typeface="隶书" pitchFamily="49" charset="-122"/>
                <a:ea typeface="隶书" pitchFamily="49" charset="-122"/>
              </a:rPr>
              <a:t>四、隐含寻址  </a:t>
            </a:r>
            <a:r>
              <a:rPr kumimoji="1" lang="en-US" altLang="zh-CN" sz="3200" b="1" dirty="0" smtClean="0">
                <a:solidFill>
                  <a:srgbClr val="FF0101"/>
                </a:solidFill>
                <a:latin typeface="楷体_GB2312" pitchFamily="49" charset="-122"/>
                <a:ea typeface="楷体_GB2312" pitchFamily="49" charset="-122"/>
              </a:rPr>
              <a:t>Hidden </a:t>
            </a:r>
            <a:r>
              <a:rPr kumimoji="1" lang="en-US" altLang="zh-CN" sz="3200" b="1" dirty="0">
                <a:solidFill>
                  <a:srgbClr val="FF0101"/>
                </a:solidFill>
                <a:latin typeface="楷体_GB2312" pitchFamily="49" charset="-122"/>
                <a:ea typeface="楷体_GB2312" pitchFamily="49" charset="-122"/>
              </a:rPr>
              <a:t>Addressing </a:t>
            </a:r>
            <a:endParaRPr kumimoji="1" lang="zh-CN" altLang="en-US" sz="3200" b="1" dirty="0">
              <a:solidFill>
                <a:srgbClr val="FF0101"/>
              </a:solidFill>
              <a:latin typeface="楷体_GB2312" pitchFamily="49" charset="-122"/>
              <a:ea typeface="楷体_GB2312" pitchFamily="49" charset="-122"/>
            </a:endParaRPr>
          </a:p>
        </p:txBody>
      </p:sp>
      <p:sp>
        <p:nvSpPr>
          <p:cNvPr id="4" name="Rectangle 6"/>
          <p:cNvSpPr>
            <a:spLocks noChangeArrowheads="1"/>
          </p:cNvSpPr>
          <p:nvPr/>
        </p:nvSpPr>
        <p:spPr bwMode="auto">
          <a:xfrm>
            <a:off x="467544" y="1643629"/>
            <a:ext cx="8153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    </a:t>
            </a:r>
            <a:r>
              <a:rPr lang="zh-CN" altLang="en-US">
                <a:solidFill>
                  <a:srgbClr val="000000"/>
                </a:solidFill>
              </a:rPr>
              <a:t>有些指令的指令码中不包含指明操作数地址的部分，而其操作码本身隐含的指明了操作数地址。</a:t>
            </a:r>
          </a:p>
          <a:p>
            <a:pPr eaLnBrk="1" hangingPunct="1"/>
            <a:r>
              <a:rPr lang="zh-CN" altLang="en-US">
                <a:solidFill>
                  <a:srgbClr val="000000"/>
                </a:solidFill>
              </a:rPr>
              <a:t>   如：乘除法指令、字符串操作类指令等。    </a:t>
            </a:r>
            <a:endParaRPr lang="zh-CN" altLang="en-US"/>
          </a:p>
        </p:txBody>
      </p:sp>
      <p:sp>
        <p:nvSpPr>
          <p:cNvPr id="5" name="矩形 4"/>
          <p:cNvSpPr/>
          <p:nvPr/>
        </p:nvSpPr>
        <p:spPr>
          <a:xfrm>
            <a:off x="1259632" y="3697527"/>
            <a:ext cx="4572000" cy="1077218"/>
          </a:xfrm>
          <a:prstGeom prst="rect">
            <a:avLst/>
          </a:prstGeom>
        </p:spPr>
        <p:txBody>
          <a:bodyPr>
            <a:spAutoFit/>
          </a:bodyPr>
          <a:lstStyle/>
          <a:p>
            <a:r>
              <a:rPr lang="zh-CN" altLang="en-US" sz="3200" b="1" dirty="0"/>
              <a:t>例： </a:t>
            </a:r>
            <a:r>
              <a:rPr lang="en-US" altLang="zh-CN" sz="3200" b="1" dirty="0"/>
              <a:t>MUL  BL</a:t>
            </a:r>
          </a:p>
          <a:p>
            <a:pPr>
              <a:buFont typeface="Wingdings" pitchFamily="2" charset="2"/>
              <a:buNone/>
            </a:pPr>
            <a:r>
              <a:rPr lang="en-US" altLang="zh-CN" sz="3200" b="1" dirty="0"/>
              <a:t>    </a:t>
            </a:r>
            <a:r>
              <a:rPr lang="zh-CN" altLang="en-US" sz="3200" b="1" dirty="0"/>
              <a:t>指令的执行：</a:t>
            </a:r>
            <a:r>
              <a:rPr lang="en-US" altLang="zh-CN" sz="3200" b="1" dirty="0"/>
              <a:t>AL</a:t>
            </a:r>
            <a:r>
              <a:rPr lang="en-US" altLang="zh-CN" sz="3200" b="1" dirty="0">
                <a:cs typeface="Arial" charset="0"/>
              </a:rPr>
              <a:t>×</a:t>
            </a:r>
            <a:r>
              <a:rPr lang="en-US" altLang="zh-CN" sz="3200" b="1" dirty="0"/>
              <a:t>BL</a:t>
            </a:r>
          </a:p>
        </p:txBody>
      </p:sp>
      <p:sp>
        <p:nvSpPr>
          <p:cNvPr id="6" name="Line 4"/>
          <p:cNvSpPr>
            <a:spLocks noChangeShapeType="1"/>
          </p:cNvSpPr>
          <p:nvPr/>
        </p:nvSpPr>
        <p:spPr bwMode="auto">
          <a:xfrm>
            <a:off x="5799690" y="4503738"/>
            <a:ext cx="762000" cy="0"/>
          </a:xfrm>
          <a:prstGeom prst="line">
            <a:avLst/>
          </a:prstGeom>
          <a:noFill/>
          <a:ln w="25400" cap="sq">
            <a:solidFill>
              <a:srgbClr val="FF66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6"/>
          <p:cNvSpPr txBox="1">
            <a:spLocks noChangeArrowheads="1"/>
          </p:cNvSpPr>
          <p:nvPr/>
        </p:nvSpPr>
        <p:spPr bwMode="auto">
          <a:xfrm>
            <a:off x="6649003" y="4230688"/>
            <a:ext cx="1439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zh-CN" sz="2800" b="1">
                <a:solidFill>
                  <a:schemeClr val="tx2"/>
                </a:solidFill>
              </a:rPr>
              <a:t>AX</a:t>
            </a:r>
            <a:endParaRPr lang="zh-CN" altLang="en-US" sz="2800" b="1">
              <a:solidFill>
                <a:schemeClr val="tx2"/>
              </a:solidFill>
            </a:endParaRPr>
          </a:p>
        </p:txBody>
      </p:sp>
      <p:sp>
        <p:nvSpPr>
          <p:cNvPr id="8" name="矩形 7"/>
          <p:cNvSpPr/>
          <p:nvPr/>
        </p:nvSpPr>
        <p:spPr>
          <a:xfrm>
            <a:off x="1412032" y="4927145"/>
            <a:ext cx="5536232" cy="1077218"/>
          </a:xfrm>
          <a:prstGeom prst="rect">
            <a:avLst/>
          </a:prstGeom>
        </p:spPr>
        <p:txBody>
          <a:bodyPr wrap="square">
            <a:spAutoFit/>
          </a:bodyPr>
          <a:lstStyle/>
          <a:p>
            <a:r>
              <a:rPr lang="zh-CN" altLang="en-US" sz="3200" b="1" dirty="0"/>
              <a:t>例： </a:t>
            </a:r>
            <a:r>
              <a:rPr lang="en-US" altLang="zh-CN" sz="3200" b="1" dirty="0" smtClean="0"/>
              <a:t>CLI</a:t>
            </a:r>
          </a:p>
          <a:p>
            <a:r>
              <a:rPr lang="en-US" altLang="zh-CN" sz="3200" b="1" dirty="0" smtClean="0"/>
              <a:t>    </a:t>
            </a:r>
            <a:r>
              <a:rPr lang="zh-CN" altLang="en-US" sz="3200" b="1" dirty="0"/>
              <a:t>指令的执行</a:t>
            </a:r>
            <a:r>
              <a:rPr lang="zh-CN" altLang="en-US" sz="3200" b="1" dirty="0" smtClean="0"/>
              <a:t>：将</a:t>
            </a:r>
            <a:r>
              <a:rPr lang="en-US" altLang="zh-CN" sz="3200" b="1" dirty="0" smtClean="0"/>
              <a:t>IF </a:t>
            </a:r>
            <a:r>
              <a:rPr lang="zh-CN" altLang="en-US" sz="3200" b="1" dirty="0" smtClean="0"/>
              <a:t>清零</a:t>
            </a:r>
            <a:endParaRPr lang="en-US" altLang="zh-CN" sz="3200" b="1" dirty="0"/>
          </a:p>
        </p:txBody>
      </p:sp>
    </p:spTree>
    <p:extLst>
      <p:ext uri="{BB962C8B-B14F-4D97-AF65-F5344CB8AC3E}">
        <p14:creationId xmlns:p14="http://schemas.microsoft.com/office/powerpoint/2010/main" val="24478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effectLst>
                  <a:outerShdw blurRad="38100" dist="38100" dir="2700000" algn="tl">
                    <a:srgbClr val="000000"/>
                  </a:outerShdw>
                </a:effectLst>
                <a:latin typeface="黑体" pitchFamily="49" charset="-122"/>
                <a:ea typeface="黑体" pitchFamily="49" charset="-122"/>
              </a:rPr>
              <a:t>3.</a:t>
            </a:r>
            <a:r>
              <a:rPr lang="zh-CN" altLang="en-US" dirty="0" smtClean="0">
                <a:solidFill>
                  <a:srgbClr val="FFFFFF"/>
                </a:solidFill>
                <a:effectLst>
                  <a:outerShdw blurRad="38100" dist="38100" dir="2700000" algn="tl">
                    <a:srgbClr val="000000"/>
                  </a:outerShdw>
                </a:effectLst>
                <a:latin typeface="黑体" pitchFamily="49" charset="-122"/>
                <a:ea typeface="黑体" pitchFamily="49" charset="-122"/>
              </a:rPr>
              <a:t>数据的</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寻址方式</a:t>
            </a:r>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 </a:t>
            </a:r>
            <a:endParaRPr lang="zh-CN" altLang="en-US" dirty="0"/>
          </a:p>
        </p:txBody>
      </p:sp>
      <p:sp>
        <p:nvSpPr>
          <p:cNvPr id="3" name="Rectangle 8"/>
          <p:cNvSpPr>
            <a:spLocks noChangeArrowheads="1"/>
          </p:cNvSpPr>
          <p:nvPr/>
        </p:nvSpPr>
        <p:spPr bwMode="auto">
          <a:xfrm>
            <a:off x="467544" y="1600200"/>
            <a:ext cx="79906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a:solidFill>
                  <a:srgbClr val="000000"/>
                </a:solidFill>
              </a:rPr>
              <a:t>例</a:t>
            </a:r>
            <a:r>
              <a:rPr lang="en-US" altLang="zh-CN" sz="2800">
                <a:solidFill>
                  <a:srgbClr val="000000"/>
                </a:solidFill>
              </a:rPr>
              <a:t>2</a:t>
            </a:r>
            <a:r>
              <a:rPr lang="zh-CN" altLang="en-US" sz="2800">
                <a:solidFill>
                  <a:srgbClr val="000000"/>
                </a:solidFill>
              </a:rPr>
              <a:t>：判断下列指令的书写格式是否正确，正确的说出</a:t>
            </a:r>
            <a:r>
              <a:rPr lang="en-US" altLang="zh-CN" sz="2800">
                <a:solidFill>
                  <a:srgbClr val="000000"/>
                </a:solidFill>
              </a:rPr>
              <a:t>SRC</a:t>
            </a:r>
            <a:r>
              <a:rPr lang="zh-CN" altLang="en-US" sz="2800">
                <a:solidFill>
                  <a:srgbClr val="000000"/>
                </a:solidFill>
              </a:rPr>
              <a:t>和</a:t>
            </a:r>
            <a:r>
              <a:rPr lang="en-US" altLang="zh-CN" sz="2800">
                <a:solidFill>
                  <a:srgbClr val="000000"/>
                </a:solidFill>
              </a:rPr>
              <a:t>DST</a:t>
            </a:r>
            <a:r>
              <a:rPr lang="zh-CN" altLang="en-US" sz="2800">
                <a:solidFill>
                  <a:srgbClr val="000000"/>
                </a:solidFill>
              </a:rPr>
              <a:t>的寻址方式，不正确说出错误原因。</a:t>
            </a:r>
          </a:p>
        </p:txBody>
      </p:sp>
      <p:sp>
        <p:nvSpPr>
          <p:cNvPr id="4" name="Rectangle 9"/>
          <p:cNvSpPr>
            <a:spLocks noChangeArrowheads="1"/>
          </p:cNvSpPr>
          <p:nvPr/>
        </p:nvSpPr>
        <p:spPr bwMode="auto">
          <a:xfrm>
            <a:off x="556019" y="2780928"/>
            <a:ext cx="7913077"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dirty="0">
                <a:solidFill>
                  <a:srgbClr val="000000"/>
                </a:solidFill>
              </a:rPr>
              <a:t>   MOV AX, [BX][SI] </a:t>
            </a:r>
            <a:r>
              <a:rPr lang="en-US" altLang="zh-CN" sz="2800" dirty="0">
                <a:solidFill>
                  <a:srgbClr val="FF0000"/>
                </a:solidFill>
              </a:rPr>
              <a:t>√ </a:t>
            </a:r>
            <a:r>
              <a:rPr lang="en-US" altLang="zh-CN" sz="2800" dirty="0"/>
              <a:t>SRC</a:t>
            </a:r>
            <a:r>
              <a:rPr lang="zh-CN" altLang="en-US" sz="2800" dirty="0"/>
              <a:t>为基址变址寻址</a:t>
            </a:r>
          </a:p>
          <a:p>
            <a:pPr eaLnBrk="1" hangingPunct="1"/>
            <a:r>
              <a:rPr lang="zh-CN" altLang="en-US" sz="2800" dirty="0"/>
              <a:t>                       </a:t>
            </a:r>
            <a:r>
              <a:rPr lang="en-US" altLang="zh-CN" sz="2800" dirty="0"/>
              <a:t>DST</a:t>
            </a:r>
            <a:r>
              <a:rPr lang="zh-CN" altLang="en-US" sz="2800" dirty="0"/>
              <a:t>为寄存器寻址</a:t>
            </a:r>
          </a:p>
          <a:p>
            <a:pPr eaLnBrk="1" hangingPunct="1"/>
            <a:r>
              <a:rPr lang="zh-CN" altLang="en-US" sz="2800" dirty="0">
                <a:solidFill>
                  <a:srgbClr val="000000"/>
                </a:solidFill>
              </a:rPr>
              <a:t>   </a:t>
            </a:r>
            <a:r>
              <a:rPr lang="en-US" altLang="zh-CN" sz="2800" dirty="0">
                <a:solidFill>
                  <a:srgbClr val="000000"/>
                </a:solidFill>
              </a:rPr>
              <a:t>MOV AX, BL   </a:t>
            </a:r>
            <a:r>
              <a:rPr lang="en-US" altLang="zh-CN" sz="2800" dirty="0">
                <a:solidFill>
                  <a:srgbClr val="FF0000"/>
                </a:solidFill>
              </a:rPr>
              <a:t>    </a:t>
            </a:r>
            <a:r>
              <a:rPr lang="en-US" altLang="zh-CN" sz="2400" dirty="0">
                <a:solidFill>
                  <a:srgbClr val="FF0000"/>
                </a:solidFill>
                <a:latin typeface="Arial" charset="0"/>
                <a:ea typeface="方正舒体" pitchFamily="2" charset="-122"/>
              </a:rPr>
              <a:t>╳</a:t>
            </a:r>
            <a:r>
              <a:rPr lang="en-US" altLang="zh-CN" sz="2800" dirty="0">
                <a:solidFill>
                  <a:srgbClr val="FF0000"/>
                </a:solidFill>
                <a:ea typeface="方正舒体" pitchFamily="2" charset="-122"/>
              </a:rPr>
              <a:t> </a:t>
            </a:r>
            <a:r>
              <a:rPr lang="zh-CN" altLang="en-US" sz="2800" dirty="0"/>
              <a:t>类型不一致</a:t>
            </a:r>
          </a:p>
          <a:p>
            <a:pPr eaLnBrk="1" hangingPunct="1"/>
            <a:endParaRPr lang="zh-CN" altLang="en-US" sz="2800" dirty="0"/>
          </a:p>
          <a:p>
            <a:pPr eaLnBrk="1" hangingPunct="1"/>
            <a:r>
              <a:rPr lang="zh-CN" altLang="en-US" sz="2800" dirty="0">
                <a:solidFill>
                  <a:srgbClr val="000000"/>
                </a:solidFill>
              </a:rPr>
              <a:t>   </a:t>
            </a:r>
            <a:r>
              <a:rPr lang="en-US" altLang="zh-CN" sz="2800" dirty="0">
                <a:solidFill>
                  <a:srgbClr val="000000"/>
                </a:solidFill>
              </a:rPr>
              <a:t>MOV [BP], [DI+01H] </a:t>
            </a:r>
            <a:r>
              <a:rPr lang="en-US" altLang="zh-CN" sz="2400" dirty="0">
                <a:solidFill>
                  <a:srgbClr val="FF0000"/>
                </a:solidFill>
                <a:latin typeface="Arial" charset="0"/>
                <a:ea typeface="方正舒体" pitchFamily="2" charset="-122"/>
              </a:rPr>
              <a:t>╳</a:t>
            </a:r>
            <a:r>
              <a:rPr lang="en-US" altLang="zh-CN" sz="2800" dirty="0">
                <a:solidFill>
                  <a:srgbClr val="FF0000"/>
                </a:solidFill>
                <a:ea typeface="方正舒体" pitchFamily="2" charset="-122"/>
              </a:rPr>
              <a:t> </a:t>
            </a:r>
            <a:r>
              <a:rPr lang="zh-CN" altLang="en-US" sz="2800" dirty="0"/>
              <a:t>两存储器单元之间  </a:t>
            </a:r>
          </a:p>
          <a:p>
            <a:pPr eaLnBrk="1" hangingPunct="1"/>
            <a:r>
              <a:rPr lang="zh-CN" altLang="en-US" sz="2800" dirty="0"/>
              <a:t>                         不能直接传送数据</a:t>
            </a:r>
          </a:p>
          <a:p>
            <a:pPr eaLnBrk="1" hangingPunct="1"/>
            <a:r>
              <a:rPr lang="zh-CN" altLang="en-US" sz="2800" dirty="0">
                <a:solidFill>
                  <a:srgbClr val="000000"/>
                </a:solidFill>
              </a:rPr>
              <a:t>   </a:t>
            </a:r>
            <a:r>
              <a:rPr lang="en-US" altLang="zh-CN" sz="2800" dirty="0">
                <a:solidFill>
                  <a:srgbClr val="000000"/>
                </a:solidFill>
              </a:rPr>
              <a:t>MOV [BX][DI]+02H ,12H  </a:t>
            </a:r>
            <a:r>
              <a:rPr lang="en-US" altLang="zh-CN" sz="2400" dirty="0">
                <a:solidFill>
                  <a:srgbClr val="FF0000"/>
                </a:solidFill>
                <a:latin typeface="Arial" charset="0"/>
                <a:ea typeface="方正舒体" pitchFamily="2" charset="-122"/>
              </a:rPr>
              <a:t>╳</a:t>
            </a:r>
            <a:r>
              <a:rPr lang="en-US" altLang="zh-CN" sz="2800" dirty="0">
                <a:solidFill>
                  <a:srgbClr val="FF0000"/>
                </a:solidFill>
                <a:ea typeface="方正舒体" pitchFamily="2" charset="-122"/>
              </a:rPr>
              <a:t> </a:t>
            </a:r>
            <a:r>
              <a:rPr lang="zh-CN" altLang="en-US" sz="2800" dirty="0"/>
              <a:t>类型不明确</a:t>
            </a:r>
          </a:p>
        </p:txBody>
      </p:sp>
    </p:spTree>
    <p:extLst>
      <p:ext uri="{BB962C8B-B14F-4D97-AF65-F5344CB8AC3E}">
        <p14:creationId xmlns:p14="http://schemas.microsoft.com/office/powerpoint/2010/main" val="33787756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4" name="TextBox 3"/>
          <p:cNvSpPr txBox="1"/>
          <p:nvPr/>
        </p:nvSpPr>
        <p:spPr>
          <a:xfrm>
            <a:off x="179512" y="1196752"/>
            <a:ext cx="8784976" cy="1015663"/>
          </a:xfrm>
          <a:prstGeom prst="rect">
            <a:avLst/>
          </a:prstGeom>
          <a:noFill/>
        </p:spPr>
        <p:txBody>
          <a:bodyPr wrap="square" rtlCol="0">
            <a:spAutoFit/>
          </a:bodyPr>
          <a:lstStyle/>
          <a:p>
            <a:r>
              <a:rPr lang="zh-CN" altLang="en-US" sz="2000" b="1" dirty="0"/>
              <a:t>前面讲</a:t>
            </a:r>
            <a:r>
              <a:rPr lang="zh-CN" altLang="en-US" sz="2000" b="1" dirty="0" smtClean="0"/>
              <a:t>的是各种数据的寻址方式，</a:t>
            </a:r>
            <a:endParaRPr lang="en-US" altLang="zh-CN" sz="2000" b="1" dirty="0" smtClean="0"/>
          </a:p>
          <a:p>
            <a:r>
              <a:rPr lang="zh-CN" altLang="en-US" sz="2000" b="1" dirty="0" smtClean="0"/>
              <a:t>实际上，每一条</a:t>
            </a:r>
            <a:r>
              <a:rPr lang="zh-CN" altLang="en-US" sz="2000" b="1" dirty="0" smtClean="0">
                <a:solidFill>
                  <a:srgbClr val="FF0000"/>
                </a:solidFill>
              </a:rPr>
              <a:t>程序指令存储</a:t>
            </a:r>
            <a:r>
              <a:rPr lang="zh-CN" altLang="en-US" sz="2000" b="1" dirty="0" smtClean="0"/>
              <a:t>在存储器的某一存储单元空间中（</a:t>
            </a:r>
            <a:r>
              <a:rPr lang="zh-CN" altLang="en-US" sz="2000" b="1" dirty="0" smtClean="0">
                <a:solidFill>
                  <a:srgbClr val="FF0000"/>
                </a:solidFill>
              </a:rPr>
              <a:t>代码段</a:t>
            </a:r>
            <a:r>
              <a:rPr lang="zh-CN" altLang="en-US" sz="2000" b="1" dirty="0" smtClean="0"/>
              <a:t>），</a:t>
            </a:r>
            <a:endParaRPr lang="en-US" altLang="zh-CN" sz="2000" b="1" dirty="0" smtClean="0"/>
          </a:p>
          <a:p>
            <a:r>
              <a:rPr lang="zh-CN" altLang="en-US" sz="2000" b="1" dirty="0">
                <a:solidFill>
                  <a:schemeClr val="accent6"/>
                </a:solidFill>
              </a:rPr>
              <a:t>也需要寻址</a:t>
            </a:r>
            <a:endParaRPr lang="en-US" sz="2000" b="1" dirty="0">
              <a:solidFill>
                <a:schemeClr val="accent6"/>
              </a:solidFill>
            </a:endParaRPr>
          </a:p>
        </p:txBody>
      </p:sp>
      <p:sp>
        <p:nvSpPr>
          <p:cNvPr id="5" name="矩形 4"/>
          <p:cNvSpPr/>
          <p:nvPr/>
        </p:nvSpPr>
        <p:spPr>
          <a:xfrm>
            <a:off x="1691680" y="1988840"/>
            <a:ext cx="5904656" cy="72008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指令是按照编程的书写，顺序存放在代码段</a:t>
            </a:r>
            <a:endParaRPr lang="en-US" sz="2000" b="1" dirty="0">
              <a:solidFill>
                <a:srgbClr val="FF0000"/>
              </a:solidFill>
            </a:endParaRPr>
          </a:p>
        </p:txBody>
      </p:sp>
      <p:grpSp>
        <p:nvGrpSpPr>
          <p:cNvPr id="15" name="组合 14"/>
          <p:cNvGrpSpPr/>
          <p:nvPr/>
        </p:nvGrpSpPr>
        <p:grpSpPr>
          <a:xfrm>
            <a:off x="1763688" y="2924944"/>
            <a:ext cx="1584176" cy="2952328"/>
            <a:chOff x="2123728" y="3387969"/>
            <a:chExt cx="1584176" cy="2952328"/>
          </a:xfrm>
        </p:grpSpPr>
        <p:sp>
          <p:nvSpPr>
            <p:cNvPr id="6" name="矩形 5"/>
            <p:cNvSpPr/>
            <p:nvPr/>
          </p:nvSpPr>
          <p:spPr>
            <a:xfrm>
              <a:off x="2123728" y="3387969"/>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当前执行指令</a:t>
              </a:r>
              <a:endParaRPr lang="en-US" dirty="0">
                <a:solidFill>
                  <a:schemeClr val="tx1"/>
                </a:solidFill>
              </a:endParaRPr>
            </a:p>
          </p:txBody>
        </p:sp>
        <p:sp>
          <p:nvSpPr>
            <p:cNvPr id="7" name="矩形 6"/>
            <p:cNvSpPr/>
            <p:nvPr/>
          </p:nvSpPr>
          <p:spPr>
            <a:xfrm>
              <a:off x="2123728" y="3778986"/>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下一条指令</a:t>
              </a:r>
              <a:endParaRPr lang="en-US" dirty="0">
                <a:solidFill>
                  <a:schemeClr val="tx1"/>
                </a:solidFill>
              </a:endParaRPr>
            </a:p>
          </p:txBody>
        </p:sp>
        <p:sp>
          <p:nvSpPr>
            <p:cNvPr id="8" name="矩形 7"/>
            <p:cNvSpPr/>
            <p:nvPr/>
          </p:nvSpPr>
          <p:spPr>
            <a:xfrm>
              <a:off x="2123728" y="4186735"/>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矩形 8"/>
            <p:cNvSpPr/>
            <p:nvPr/>
          </p:nvSpPr>
          <p:spPr>
            <a:xfrm>
              <a:off x="2123728" y="4618783"/>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矩形 9"/>
            <p:cNvSpPr/>
            <p:nvPr/>
          </p:nvSpPr>
          <p:spPr>
            <a:xfrm>
              <a:off x="2123728" y="5050831"/>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矩形 10"/>
            <p:cNvSpPr/>
            <p:nvPr/>
          </p:nvSpPr>
          <p:spPr>
            <a:xfrm>
              <a:off x="2123728" y="5482879"/>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矩形 11"/>
            <p:cNvSpPr/>
            <p:nvPr/>
          </p:nvSpPr>
          <p:spPr>
            <a:xfrm>
              <a:off x="2123728" y="5908249"/>
              <a:ext cx="1584176"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35496" y="3388731"/>
            <a:ext cx="1440160" cy="369332"/>
          </a:xfrm>
          <a:prstGeom prst="rect">
            <a:avLst/>
          </a:prstGeom>
          <a:noFill/>
        </p:spPr>
        <p:txBody>
          <a:bodyPr wrap="square" rtlCol="0">
            <a:spAutoFit/>
          </a:bodyPr>
          <a:lstStyle/>
          <a:p>
            <a:r>
              <a:rPr lang="en-US" altLang="zh-CN" dirty="0" smtClean="0"/>
              <a:t>CS </a:t>
            </a:r>
            <a:r>
              <a:rPr lang="zh-CN" altLang="en-US" dirty="0" smtClean="0"/>
              <a:t>：</a:t>
            </a:r>
            <a:r>
              <a:rPr lang="en-US" altLang="zh-CN" dirty="0" smtClean="0"/>
              <a:t>IP</a:t>
            </a:r>
            <a:endParaRPr lang="en-US" dirty="0"/>
          </a:p>
        </p:txBody>
      </p:sp>
      <p:sp>
        <p:nvSpPr>
          <p:cNvPr id="14" name="TextBox 13"/>
          <p:cNvSpPr txBox="1"/>
          <p:nvPr/>
        </p:nvSpPr>
        <p:spPr>
          <a:xfrm>
            <a:off x="3848363" y="2823354"/>
            <a:ext cx="4824536" cy="1015663"/>
          </a:xfrm>
          <a:prstGeom prst="rect">
            <a:avLst/>
          </a:prstGeom>
          <a:noFill/>
        </p:spPr>
        <p:txBody>
          <a:bodyPr wrap="square" rtlCol="0">
            <a:spAutoFit/>
          </a:bodyPr>
          <a:lstStyle/>
          <a:p>
            <a:r>
              <a:rPr lang="zh-CN" altLang="en-US" sz="2000" b="1" dirty="0" smtClean="0"/>
              <a:t>程序的执行顺序由  </a:t>
            </a:r>
            <a:r>
              <a:rPr lang="en-US" altLang="zh-CN" sz="2000" b="1" dirty="0" smtClean="0"/>
              <a:t>CS</a:t>
            </a:r>
            <a:r>
              <a:rPr lang="zh-CN" altLang="en-US" sz="2000" b="1" dirty="0" smtClean="0"/>
              <a:t>：</a:t>
            </a:r>
            <a:r>
              <a:rPr lang="en-US" altLang="zh-CN" sz="2000" b="1" dirty="0" smtClean="0"/>
              <a:t>IP </a:t>
            </a:r>
            <a:r>
              <a:rPr lang="zh-CN" altLang="en-US" sz="2000" b="1" dirty="0" smtClean="0"/>
              <a:t>决定。</a:t>
            </a:r>
            <a:endParaRPr lang="en-US" altLang="zh-CN" sz="2000" b="1" dirty="0" smtClean="0"/>
          </a:p>
          <a:p>
            <a:r>
              <a:rPr lang="en-US" altLang="zh-CN" sz="2000" b="1" dirty="0" smtClean="0"/>
              <a:t>CPU</a:t>
            </a:r>
            <a:r>
              <a:rPr lang="zh-CN" altLang="en-US" sz="2000" b="1" dirty="0" smtClean="0"/>
              <a:t>执行一条指令，</a:t>
            </a:r>
            <a:r>
              <a:rPr lang="en-US" altLang="zh-CN" sz="2000" b="1" dirty="0" smtClean="0"/>
              <a:t>IP </a:t>
            </a:r>
            <a:r>
              <a:rPr lang="zh-CN" altLang="en-US" sz="2000" b="1" dirty="0"/>
              <a:t>内容</a:t>
            </a:r>
            <a:r>
              <a:rPr lang="zh-CN" altLang="en-US" sz="2000" b="1" dirty="0" smtClean="0"/>
              <a:t>自动增</a:t>
            </a:r>
            <a:r>
              <a:rPr lang="en-US" altLang="zh-CN" sz="2000" b="1" dirty="0" smtClean="0"/>
              <a:t>1</a:t>
            </a:r>
            <a:r>
              <a:rPr lang="zh-CN" altLang="en-US" sz="2000" b="1" dirty="0" smtClean="0"/>
              <a:t>、</a:t>
            </a:r>
            <a:endParaRPr lang="en-US" altLang="zh-CN" sz="2000" b="1" dirty="0" smtClean="0"/>
          </a:p>
          <a:p>
            <a:r>
              <a:rPr lang="zh-CN" altLang="en-US" sz="2000" b="1" dirty="0" smtClean="0"/>
              <a:t>使之指向下一条指令</a:t>
            </a:r>
            <a:endParaRPr lang="en-US" sz="2000" b="1" dirty="0"/>
          </a:p>
        </p:txBody>
      </p:sp>
      <p:cxnSp>
        <p:nvCxnSpPr>
          <p:cNvPr id="17" name="直接箭头连接符 16"/>
          <p:cNvCxnSpPr/>
          <p:nvPr/>
        </p:nvCxnSpPr>
        <p:spPr>
          <a:xfrm>
            <a:off x="1115616" y="3542039"/>
            <a:ext cx="576064" cy="0"/>
          </a:xfrm>
          <a:prstGeom prst="straightConnector1">
            <a:avLst/>
          </a:prstGeom>
          <a:ln w="571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259632" y="3686055"/>
            <a:ext cx="0" cy="1937538"/>
          </a:xfrm>
          <a:prstGeom prst="straightConnector1">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546703" y="3839017"/>
            <a:ext cx="3024336" cy="75443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IP</a:t>
            </a:r>
            <a:r>
              <a:rPr lang="zh-CN" altLang="en-US" b="1" dirty="0" smtClean="0">
                <a:solidFill>
                  <a:srgbClr val="FF0000"/>
                </a:solidFill>
              </a:rPr>
              <a:t>常被称为指令指针</a:t>
            </a:r>
            <a:r>
              <a:rPr lang="en-US" altLang="zh-CN" b="1" dirty="0" smtClean="0">
                <a:solidFill>
                  <a:srgbClr val="FF0000"/>
                </a:solidFill>
              </a:rPr>
              <a:t>REG</a:t>
            </a:r>
            <a:endParaRPr lang="en-US" b="1" dirty="0">
              <a:solidFill>
                <a:srgbClr val="FF0000"/>
              </a:solidFill>
            </a:endParaRPr>
          </a:p>
        </p:txBody>
      </p:sp>
      <p:sp>
        <p:nvSpPr>
          <p:cNvPr id="21" name="矩形 20"/>
          <p:cNvSpPr/>
          <p:nvPr/>
        </p:nvSpPr>
        <p:spPr>
          <a:xfrm>
            <a:off x="3452319" y="4803830"/>
            <a:ext cx="5616623" cy="79707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solidFill>
              </a:rPr>
              <a:t>具体下一条执行哪条指令是由</a:t>
            </a:r>
            <a:r>
              <a:rPr lang="en-US" altLang="zh-CN" b="1" dirty="0" smtClean="0">
                <a:solidFill>
                  <a:schemeClr val="tx2"/>
                </a:solidFill>
              </a:rPr>
              <a:t>CS</a:t>
            </a:r>
            <a:r>
              <a:rPr lang="zh-CN" altLang="en-US" b="1" dirty="0" smtClean="0">
                <a:solidFill>
                  <a:schemeClr val="tx2"/>
                </a:solidFill>
              </a:rPr>
              <a:t>：</a:t>
            </a:r>
            <a:r>
              <a:rPr lang="en-US" altLang="zh-CN" b="1" dirty="0" smtClean="0">
                <a:solidFill>
                  <a:schemeClr val="tx2"/>
                </a:solidFill>
              </a:rPr>
              <a:t>IP</a:t>
            </a:r>
            <a:r>
              <a:rPr lang="zh-CN" altLang="en-US" b="1" dirty="0" smtClean="0">
                <a:solidFill>
                  <a:schemeClr val="tx2"/>
                </a:solidFill>
              </a:rPr>
              <a:t>决定，则我们可以通过改变</a:t>
            </a:r>
            <a:r>
              <a:rPr lang="en-US" altLang="zh-CN" b="1" dirty="0" smtClean="0">
                <a:solidFill>
                  <a:schemeClr val="tx2"/>
                </a:solidFill>
              </a:rPr>
              <a:t>CS</a:t>
            </a:r>
            <a:r>
              <a:rPr lang="zh-CN" altLang="en-US" b="1" dirty="0" smtClean="0">
                <a:solidFill>
                  <a:schemeClr val="tx2"/>
                </a:solidFill>
              </a:rPr>
              <a:t>：</a:t>
            </a:r>
            <a:r>
              <a:rPr lang="en-US" altLang="zh-CN" b="1" dirty="0" smtClean="0">
                <a:solidFill>
                  <a:schemeClr val="tx2"/>
                </a:solidFill>
              </a:rPr>
              <a:t>IP</a:t>
            </a:r>
            <a:r>
              <a:rPr lang="zh-CN" altLang="en-US" b="1" dirty="0" smtClean="0">
                <a:solidFill>
                  <a:schemeClr val="tx2"/>
                </a:solidFill>
              </a:rPr>
              <a:t>的内容实现程序指令的跳转 </a:t>
            </a:r>
            <a:endParaRPr lang="en-US" b="1" dirty="0">
              <a:solidFill>
                <a:schemeClr val="tx2"/>
              </a:solidFill>
            </a:endParaRPr>
          </a:p>
        </p:txBody>
      </p:sp>
      <p:cxnSp>
        <p:nvCxnSpPr>
          <p:cNvPr id="24" name="直接箭头连接符 23"/>
          <p:cNvCxnSpPr/>
          <p:nvPr/>
        </p:nvCxnSpPr>
        <p:spPr>
          <a:xfrm>
            <a:off x="1403648" y="3686055"/>
            <a:ext cx="0" cy="1937538"/>
          </a:xfrm>
          <a:prstGeom prst="straightConnector1">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上箭头标注 24"/>
          <p:cNvSpPr/>
          <p:nvPr/>
        </p:nvSpPr>
        <p:spPr>
          <a:xfrm>
            <a:off x="4784467" y="5600908"/>
            <a:ext cx="2952328" cy="852428"/>
          </a:xfrm>
          <a:prstGeom prst="upArrow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转移地址的寻址</a:t>
            </a:r>
            <a:endParaRPr lang="en-US" sz="2800" b="1" dirty="0"/>
          </a:p>
        </p:txBody>
      </p:sp>
    </p:spTree>
    <p:extLst>
      <p:ext uri="{BB962C8B-B14F-4D97-AF65-F5344CB8AC3E}">
        <p14:creationId xmlns:p14="http://schemas.microsoft.com/office/powerpoint/2010/main" val="6723117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428963" y="1340768"/>
            <a:ext cx="8638903" cy="45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lnSpc>
                <a:spcPct val="80000"/>
              </a:lnSpc>
              <a:spcBef>
                <a:spcPts val="600"/>
              </a:spcBef>
            </a:pPr>
            <a:r>
              <a:rPr lang="en-US" altLang="zh-CN" dirty="0">
                <a:solidFill>
                  <a:srgbClr val="0107F7"/>
                </a:solidFill>
              </a:rPr>
              <a:t>   </a:t>
            </a:r>
          </a:p>
          <a:p>
            <a:pPr eaLnBrk="1" hangingPunct="1">
              <a:lnSpc>
                <a:spcPct val="80000"/>
              </a:lnSpc>
              <a:spcBef>
                <a:spcPts val="600"/>
              </a:spcBef>
            </a:pPr>
            <a:r>
              <a:rPr lang="en-US" altLang="zh-CN" dirty="0">
                <a:solidFill>
                  <a:srgbClr val="0107F7"/>
                </a:solidFill>
              </a:rPr>
              <a:t>   </a:t>
            </a:r>
            <a:r>
              <a:rPr lang="zh-CN" altLang="en-US" dirty="0">
                <a:solidFill>
                  <a:srgbClr val="000000"/>
                </a:solidFill>
              </a:rPr>
              <a:t>寻找的操作数指定的地址，赋给</a:t>
            </a:r>
            <a:r>
              <a:rPr lang="en-US" altLang="zh-CN" dirty="0">
                <a:solidFill>
                  <a:srgbClr val="000000"/>
                </a:solidFill>
              </a:rPr>
              <a:t>IP</a:t>
            </a:r>
            <a:r>
              <a:rPr lang="zh-CN" altLang="en-US" dirty="0">
                <a:solidFill>
                  <a:srgbClr val="000000"/>
                </a:solidFill>
              </a:rPr>
              <a:t>或</a:t>
            </a:r>
            <a:r>
              <a:rPr lang="en-US" altLang="zh-CN" dirty="0">
                <a:solidFill>
                  <a:srgbClr val="000000"/>
                </a:solidFill>
              </a:rPr>
              <a:t>CS:IP,</a:t>
            </a:r>
          </a:p>
          <a:p>
            <a:pPr eaLnBrk="1" hangingPunct="1">
              <a:lnSpc>
                <a:spcPct val="80000"/>
              </a:lnSpc>
              <a:spcBef>
                <a:spcPts val="600"/>
              </a:spcBef>
            </a:pPr>
            <a:r>
              <a:rPr lang="zh-CN" altLang="en-US" dirty="0">
                <a:solidFill>
                  <a:srgbClr val="000000"/>
                </a:solidFill>
              </a:rPr>
              <a:t>从而实现程序的转移。</a:t>
            </a:r>
          </a:p>
          <a:p>
            <a:pPr eaLnBrk="1" hangingPunct="1">
              <a:lnSpc>
                <a:spcPct val="80000"/>
              </a:lnSpc>
              <a:spcBef>
                <a:spcPts val="600"/>
              </a:spcBef>
            </a:pPr>
            <a:r>
              <a:rPr lang="zh-CN" altLang="en-US" dirty="0">
                <a:solidFill>
                  <a:srgbClr val="000000"/>
                </a:solidFill>
              </a:rPr>
              <a:t>   如果程序转移后</a:t>
            </a:r>
            <a:r>
              <a:rPr lang="zh-CN" altLang="en-US" dirty="0">
                <a:solidFill>
                  <a:srgbClr val="FF0000"/>
                </a:solidFill>
              </a:rPr>
              <a:t>只有</a:t>
            </a:r>
            <a:r>
              <a:rPr lang="en-US" altLang="zh-CN" dirty="0">
                <a:solidFill>
                  <a:srgbClr val="FF0000"/>
                </a:solidFill>
              </a:rPr>
              <a:t>IP</a:t>
            </a:r>
            <a:r>
              <a:rPr lang="zh-CN" altLang="en-US" dirty="0">
                <a:solidFill>
                  <a:srgbClr val="FF0000"/>
                </a:solidFill>
              </a:rPr>
              <a:t>发生了改变，则称</a:t>
            </a:r>
          </a:p>
          <a:p>
            <a:pPr eaLnBrk="1" hangingPunct="1">
              <a:lnSpc>
                <a:spcPct val="80000"/>
              </a:lnSpc>
              <a:spcBef>
                <a:spcPts val="600"/>
              </a:spcBef>
            </a:pPr>
            <a:r>
              <a:rPr lang="zh-CN" altLang="en-US" dirty="0">
                <a:solidFill>
                  <a:srgbClr val="FF0000"/>
                </a:solidFill>
              </a:rPr>
              <a:t>为段内转移</a:t>
            </a:r>
            <a:r>
              <a:rPr lang="zh-CN" altLang="en-US" dirty="0">
                <a:solidFill>
                  <a:srgbClr val="000000"/>
                </a:solidFill>
              </a:rPr>
              <a:t>或者称为近程转移（也称为</a:t>
            </a:r>
            <a:r>
              <a:rPr lang="en-US" altLang="zh-CN" dirty="0">
                <a:solidFill>
                  <a:srgbClr val="000000"/>
                </a:solidFill>
              </a:rPr>
              <a:t>NEAR</a:t>
            </a:r>
          </a:p>
          <a:p>
            <a:pPr eaLnBrk="1" hangingPunct="1">
              <a:lnSpc>
                <a:spcPct val="80000"/>
              </a:lnSpc>
              <a:spcBef>
                <a:spcPts val="600"/>
              </a:spcBef>
            </a:pPr>
            <a:r>
              <a:rPr lang="zh-CN" altLang="en-US" dirty="0">
                <a:solidFill>
                  <a:srgbClr val="000000"/>
                </a:solidFill>
              </a:rPr>
              <a:t>型转移）。</a:t>
            </a:r>
          </a:p>
          <a:p>
            <a:pPr eaLnBrk="1" hangingPunct="1">
              <a:lnSpc>
                <a:spcPct val="80000"/>
              </a:lnSpc>
              <a:spcBef>
                <a:spcPts val="600"/>
              </a:spcBef>
            </a:pPr>
            <a:r>
              <a:rPr lang="zh-CN" altLang="en-US" dirty="0">
                <a:solidFill>
                  <a:srgbClr val="000000"/>
                </a:solidFill>
              </a:rPr>
              <a:t>   如果程序转移后</a:t>
            </a:r>
            <a:r>
              <a:rPr lang="en-US" altLang="zh-CN" dirty="0">
                <a:solidFill>
                  <a:srgbClr val="FF0000"/>
                </a:solidFill>
              </a:rPr>
              <a:t>CS</a:t>
            </a:r>
            <a:r>
              <a:rPr lang="zh-CN" altLang="en-US" dirty="0">
                <a:solidFill>
                  <a:srgbClr val="FF0000"/>
                </a:solidFill>
              </a:rPr>
              <a:t>、</a:t>
            </a:r>
            <a:r>
              <a:rPr lang="en-US" altLang="zh-CN" dirty="0">
                <a:solidFill>
                  <a:srgbClr val="FF0000"/>
                </a:solidFill>
              </a:rPr>
              <a:t>IP</a:t>
            </a:r>
            <a:r>
              <a:rPr lang="zh-CN" altLang="en-US" dirty="0">
                <a:solidFill>
                  <a:srgbClr val="FF0000"/>
                </a:solidFill>
              </a:rPr>
              <a:t>均发生了改变，则</a:t>
            </a:r>
          </a:p>
          <a:p>
            <a:pPr eaLnBrk="1" hangingPunct="1">
              <a:lnSpc>
                <a:spcPct val="80000"/>
              </a:lnSpc>
              <a:spcBef>
                <a:spcPts val="600"/>
              </a:spcBef>
            </a:pPr>
            <a:r>
              <a:rPr lang="zh-CN" altLang="en-US" dirty="0">
                <a:solidFill>
                  <a:srgbClr val="FF0000"/>
                </a:solidFill>
              </a:rPr>
              <a:t>称为段间转移</a:t>
            </a:r>
            <a:r>
              <a:rPr lang="zh-CN" altLang="en-US" dirty="0">
                <a:solidFill>
                  <a:srgbClr val="000000"/>
                </a:solidFill>
              </a:rPr>
              <a:t>或者称为远程转移（也称为</a:t>
            </a:r>
            <a:r>
              <a:rPr lang="en-US" altLang="zh-CN" dirty="0">
                <a:solidFill>
                  <a:srgbClr val="000000"/>
                </a:solidFill>
              </a:rPr>
              <a:t>FAR</a:t>
            </a:r>
          </a:p>
          <a:p>
            <a:pPr eaLnBrk="1" hangingPunct="1">
              <a:lnSpc>
                <a:spcPct val="80000"/>
              </a:lnSpc>
            </a:pPr>
            <a:r>
              <a:rPr lang="zh-CN" altLang="en-US" dirty="0">
                <a:solidFill>
                  <a:srgbClr val="000000"/>
                </a:solidFill>
              </a:rPr>
              <a:t>型转移）。</a:t>
            </a:r>
          </a:p>
          <a:p>
            <a:pPr eaLnBrk="1" hangingPunct="1">
              <a:lnSpc>
                <a:spcPct val="80000"/>
              </a:lnSpc>
            </a:pPr>
            <a:r>
              <a:rPr lang="zh-CN" altLang="en-US" sz="2800" dirty="0">
                <a:solidFill>
                  <a:srgbClr val="000000"/>
                </a:solidFill>
              </a:rPr>
              <a:t>   </a:t>
            </a:r>
          </a:p>
        </p:txBody>
      </p:sp>
    </p:spTree>
    <p:extLst>
      <p:ext uri="{BB962C8B-B14F-4D97-AF65-F5344CB8AC3E}">
        <p14:creationId xmlns:p14="http://schemas.microsoft.com/office/powerpoint/2010/main" val="7028872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468313" y="3716338"/>
            <a:ext cx="81534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lnSpc>
                <a:spcPct val="150000"/>
              </a:lnSpc>
            </a:pPr>
            <a:r>
              <a:rPr lang="zh-CN" altLang="en-US" dirty="0">
                <a:solidFill>
                  <a:srgbClr val="000000"/>
                </a:solidFill>
              </a:rPr>
              <a:t>先介绍无条件转移指令</a:t>
            </a:r>
            <a:r>
              <a:rPr lang="en-US" altLang="zh-CN" dirty="0">
                <a:solidFill>
                  <a:srgbClr val="000000"/>
                </a:solidFill>
              </a:rPr>
              <a:t>JMP </a:t>
            </a:r>
            <a:r>
              <a:rPr lang="zh-CN" altLang="en-US" dirty="0">
                <a:solidFill>
                  <a:srgbClr val="000000"/>
                </a:solidFill>
              </a:rPr>
              <a:t>：</a:t>
            </a:r>
          </a:p>
          <a:p>
            <a:pPr algn="ctr" eaLnBrk="1" hangingPunct="1">
              <a:lnSpc>
                <a:spcPct val="150000"/>
              </a:lnSpc>
            </a:pPr>
            <a:r>
              <a:rPr lang="en-US" altLang="zh-CN" dirty="0">
                <a:solidFill>
                  <a:schemeClr val="accent2">
                    <a:lumMod val="75000"/>
                  </a:schemeClr>
                </a:solidFill>
              </a:rPr>
              <a:t>JMP    OPR</a:t>
            </a:r>
          </a:p>
          <a:p>
            <a:pPr eaLnBrk="1" hangingPunct="1">
              <a:lnSpc>
                <a:spcPct val="150000"/>
              </a:lnSpc>
            </a:pPr>
            <a:r>
              <a:rPr lang="zh-CN" altLang="en-US" dirty="0">
                <a:solidFill>
                  <a:srgbClr val="000000"/>
                </a:solidFill>
              </a:rPr>
              <a:t>程序转移到由</a:t>
            </a:r>
            <a:r>
              <a:rPr lang="en-US" altLang="zh-CN" dirty="0">
                <a:solidFill>
                  <a:srgbClr val="000000"/>
                </a:solidFill>
              </a:rPr>
              <a:t>OPR</a:t>
            </a:r>
            <a:r>
              <a:rPr lang="zh-CN" altLang="en-US" dirty="0">
                <a:solidFill>
                  <a:srgbClr val="000000"/>
                </a:solidFill>
              </a:rPr>
              <a:t>指定的位置执行。   </a:t>
            </a:r>
          </a:p>
        </p:txBody>
      </p:sp>
      <p:sp>
        <p:nvSpPr>
          <p:cNvPr id="4" name="Rectangle 3"/>
          <p:cNvSpPr>
            <a:spLocks noChangeArrowheads="1"/>
          </p:cNvSpPr>
          <p:nvPr/>
        </p:nvSpPr>
        <p:spPr bwMode="auto">
          <a:xfrm>
            <a:off x="838200" y="16002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8086</a:t>
            </a:r>
            <a:r>
              <a:rPr lang="zh-CN" altLang="en-US" sz="2800">
                <a:solidFill>
                  <a:srgbClr val="000000"/>
                </a:solidFill>
              </a:rPr>
              <a:t>指令系统中的转移指令有两大类：</a:t>
            </a:r>
          </a:p>
        </p:txBody>
      </p:sp>
      <p:sp>
        <p:nvSpPr>
          <p:cNvPr id="5" name="AutoShape 4"/>
          <p:cNvSpPr>
            <a:spLocks/>
          </p:cNvSpPr>
          <p:nvPr/>
        </p:nvSpPr>
        <p:spPr bwMode="auto">
          <a:xfrm>
            <a:off x="1447800" y="2514600"/>
            <a:ext cx="228600" cy="838200"/>
          </a:xfrm>
          <a:prstGeom prst="leftBrace">
            <a:avLst>
              <a:gd name="adj1" fmla="val 30556"/>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6" name="Rectangle 5"/>
          <p:cNvSpPr>
            <a:spLocks noChangeArrowheads="1"/>
          </p:cNvSpPr>
          <p:nvPr/>
        </p:nvSpPr>
        <p:spPr bwMode="auto">
          <a:xfrm>
            <a:off x="1676400" y="2286000"/>
            <a:ext cx="6981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无条件转移指令：有</a:t>
            </a:r>
            <a:r>
              <a:rPr lang="en-US" altLang="zh-CN" sz="2800" dirty="0">
                <a:solidFill>
                  <a:srgbClr val="1327E7"/>
                </a:solidFill>
              </a:rPr>
              <a:t>JMP</a:t>
            </a:r>
            <a:r>
              <a:rPr lang="zh-CN" altLang="en-US" sz="2800" dirty="0">
                <a:solidFill>
                  <a:srgbClr val="1327E7"/>
                </a:solidFill>
              </a:rPr>
              <a:t>、</a:t>
            </a:r>
            <a:r>
              <a:rPr lang="en-US" altLang="zh-CN" sz="2800" dirty="0">
                <a:solidFill>
                  <a:srgbClr val="1327E7"/>
                </a:solidFill>
              </a:rPr>
              <a:t>CALL</a:t>
            </a:r>
            <a:r>
              <a:rPr lang="zh-CN" altLang="en-US" sz="2800" dirty="0">
                <a:solidFill>
                  <a:srgbClr val="1327E7"/>
                </a:solidFill>
              </a:rPr>
              <a:t>、</a:t>
            </a:r>
            <a:r>
              <a:rPr lang="en-US" altLang="zh-CN" sz="2800" dirty="0">
                <a:solidFill>
                  <a:srgbClr val="1327E7"/>
                </a:solidFill>
              </a:rPr>
              <a:t>RET</a:t>
            </a:r>
            <a:r>
              <a:rPr lang="zh-CN" altLang="en-US" sz="2800" dirty="0">
                <a:solidFill>
                  <a:srgbClr val="1327E7"/>
                </a:solidFill>
              </a:rPr>
              <a:t>、</a:t>
            </a:r>
            <a:r>
              <a:rPr lang="en-US" altLang="zh-CN" sz="2800" dirty="0">
                <a:solidFill>
                  <a:srgbClr val="1327E7"/>
                </a:solidFill>
              </a:rPr>
              <a:t>IRET</a:t>
            </a:r>
          </a:p>
        </p:txBody>
      </p:sp>
      <p:sp>
        <p:nvSpPr>
          <p:cNvPr id="7" name="Rectangle 6"/>
          <p:cNvSpPr>
            <a:spLocks noChangeArrowheads="1"/>
          </p:cNvSpPr>
          <p:nvPr/>
        </p:nvSpPr>
        <p:spPr bwMode="auto">
          <a:xfrm>
            <a:off x="1676400" y="3048000"/>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条件转移指令</a:t>
            </a:r>
            <a:r>
              <a:rPr lang="en-US" altLang="zh-CN" sz="2800" dirty="0">
                <a:solidFill>
                  <a:srgbClr val="000000"/>
                </a:solidFill>
              </a:rPr>
              <a:t>:</a:t>
            </a:r>
            <a:r>
              <a:rPr lang="zh-CN" altLang="en-US" sz="2800" dirty="0">
                <a:solidFill>
                  <a:srgbClr val="000000"/>
                </a:solidFill>
              </a:rPr>
              <a:t>如</a:t>
            </a:r>
            <a:r>
              <a:rPr lang="en-US" altLang="zh-CN" sz="2800" dirty="0">
                <a:solidFill>
                  <a:srgbClr val="1327E7"/>
                </a:solidFill>
              </a:rPr>
              <a:t>JZ</a:t>
            </a:r>
            <a:r>
              <a:rPr lang="zh-CN" altLang="en-US" sz="2800" dirty="0">
                <a:solidFill>
                  <a:srgbClr val="1327E7"/>
                </a:solidFill>
              </a:rPr>
              <a:t>、</a:t>
            </a:r>
            <a:r>
              <a:rPr lang="en-US" altLang="zh-CN" sz="2800" dirty="0">
                <a:solidFill>
                  <a:srgbClr val="1327E7"/>
                </a:solidFill>
              </a:rPr>
              <a:t>JC</a:t>
            </a:r>
            <a:r>
              <a:rPr lang="zh-CN" altLang="en-US" sz="2800" dirty="0">
                <a:solidFill>
                  <a:srgbClr val="1327E7"/>
                </a:solidFill>
              </a:rPr>
              <a:t>、</a:t>
            </a:r>
            <a:r>
              <a:rPr lang="en-US" altLang="zh-CN" sz="2800" dirty="0">
                <a:solidFill>
                  <a:srgbClr val="1327E7"/>
                </a:solidFill>
              </a:rPr>
              <a:t>JCXZ</a:t>
            </a:r>
            <a:r>
              <a:rPr lang="zh-CN" altLang="en-US" sz="2800" dirty="0">
                <a:solidFill>
                  <a:srgbClr val="1327E7"/>
                </a:solidFill>
              </a:rPr>
              <a:t>、</a:t>
            </a:r>
            <a:r>
              <a:rPr lang="en-US" altLang="zh-CN" sz="2800" dirty="0">
                <a:solidFill>
                  <a:srgbClr val="1327E7"/>
                </a:solidFill>
              </a:rPr>
              <a:t>LOOP</a:t>
            </a:r>
            <a:r>
              <a:rPr lang="zh-CN" altLang="en-US" sz="2800" dirty="0">
                <a:solidFill>
                  <a:srgbClr val="000000"/>
                </a:solidFill>
              </a:rPr>
              <a:t>等。</a:t>
            </a:r>
          </a:p>
        </p:txBody>
      </p:sp>
    </p:spTree>
    <p:extLst>
      <p:ext uri="{BB962C8B-B14F-4D97-AF65-F5344CB8AC3E}">
        <p14:creationId xmlns:p14="http://schemas.microsoft.com/office/powerpoint/2010/main" val="19549570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3"/>
          <p:cNvSpPr>
            <a:spLocks noChangeArrowheads="1"/>
          </p:cNvSpPr>
          <p:nvPr/>
        </p:nvSpPr>
        <p:spPr bwMode="auto">
          <a:xfrm>
            <a:off x="683568" y="1484784"/>
            <a:ext cx="56845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a:solidFill>
                  <a:srgbClr val="000000"/>
                </a:solidFill>
                <a:latin typeface="Times New Roman" pitchFamily="18" charset="0"/>
                <a:ea typeface="宋体" charset="-122"/>
              </a:rPr>
              <a:t>转移地址的寻址方式有下列</a:t>
            </a:r>
            <a:r>
              <a:rPr lang="en-US" altLang="zh-CN" sz="2800">
                <a:solidFill>
                  <a:srgbClr val="000000"/>
                </a:solidFill>
                <a:ea typeface="宋体" charset="-122"/>
              </a:rPr>
              <a:t>4</a:t>
            </a:r>
            <a:r>
              <a:rPr lang="zh-CN" altLang="en-US" sz="2800">
                <a:solidFill>
                  <a:srgbClr val="000000"/>
                </a:solidFill>
                <a:latin typeface="Times New Roman" pitchFamily="18" charset="0"/>
                <a:ea typeface="宋体" charset="-122"/>
              </a:rPr>
              <a:t>种：</a:t>
            </a:r>
            <a:endParaRPr lang="zh-CN" altLang="en-US" sz="2800">
              <a:solidFill>
                <a:srgbClr val="000000"/>
              </a:solidFill>
            </a:endParaRPr>
          </a:p>
          <a:p>
            <a:endParaRPr lang="en-US" altLang="zh-CN" sz="2800">
              <a:solidFill>
                <a:srgbClr val="000000"/>
              </a:solidFill>
              <a:latin typeface="Times New Roman" pitchFamily="18" charset="0"/>
              <a:ea typeface="宋体" charset="-122"/>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4000007350"/>
              </p:ext>
            </p:extLst>
          </p:nvPr>
        </p:nvGraphicFramePr>
        <p:xfrm>
          <a:off x="2123728" y="2276872"/>
          <a:ext cx="5328592" cy="2343565"/>
        </p:xfrm>
        <a:graphic>
          <a:graphicData uri="http://schemas.openxmlformats.org/presentationml/2006/ole">
            <mc:AlternateContent xmlns:mc="http://schemas.openxmlformats.org/markup-compatibility/2006">
              <mc:Choice xmlns:v="urn:schemas-microsoft-com:vml" Requires="v">
                <p:oleObj spid="_x0000_s3075" name="公式" r:id="rId4" imgW="2146300" imgH="939800" progId="Equation.3">
                  <p:embed/>
                </p:oleObj>
              </mc:Choice>
              <mc:Fallback>
                <p:oleObj name="公式" r:id="rId4" imgW="2146300" imgH="93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276872"/>
                        <a:ext cx="5328592" cy="2343565"/>
                      </a:xfrm>
                      <a:prstGeom prst="rect">
                        <a:avLst/>
                      </a:prstGeom>
                      <a:noFill/>
                      <a:ln>
                        <a:noFill/>
                      </a:ln>
                      <a:extLst/>
                    </p:spPr>
                  </p:pic>
                </p:oleObj>
              </mc:Fallback>
            </mc:AlternateContent>
          </a:graphicData>
        </a:graphic>
      </p:graphicFrame>
      <p:sp>
        <p:nvSpPr>
          <p:cNvPr id="5" name="Rectangle 5"/>
          <p:cNvSpPr>
            <a:spLocks noChangeArrowheads="1"/>
          </p:cNvSpPr>
          <p:nvPr/>
        </p:nvSpPr>
        <p:spPr bwMode="auto">
          <a:xfrm>
            <a:off x="251520" y="4941168"/>
            <a:ext cx="84802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latin typeface="Times New Roman" pitchFamily="18" charset="0"/>
                <a:ea typeface="宋体" charset="-122"/>
              </a:rPr>
              <a:t>段内寻址表示转移在本段内完成，段间寻址表示转移</a:t>
            </a:r>
          </a:p>
          <a:p>
            <a:pPr eaLnBrk="1" hangingPunct="1"/>
            <a:r>
              <a:rPr lang="zh-CN" altLang="en-US" sz="2800" dirty="0">
                <a:solidFill>
                  <a:srgbClr val="000000"/>
                </a:solidFill>
                <a:latin typeface="Times New Roman" pitchFamily="18" charset="0"/>
                <a:ea typeface="宋体" charset="-122"/>
              </a:rPr>
              <a:t>在不同段之间完成。</a:t>
            </a:r>
          </a:p>
        </p:txBody>
      </p:sp>
    </p:spTree>
    <p:extLst>
      <p:ext uri="{BB962C8B-B14F-4D97-AF65-F5344CB8AC3E}">
        <p14:creationId xmlns:p14="http://schemas.microsoft.com/office/powerpoint/2010/main" val="935623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FF"/>
                </a:solidFill>
                <a:effectLst>
                  <a:outerShdw blurRad="38100" dist="38100" dir="2700000" algn="tl">
                    <a:srgbClr val="000000"/>
                  </a:outerShdw>
                </a:effectLst>
                <a:latin typeface="黑体" pitchFamily="49" charset="-122"/>
                <a:ea typeface="黑体" pitchFamily="49" charset="-122"/>
              </a:rPr>
              <a:t>1.  </a:t>
            </a:r>
            <a:r>
              <a:rPr lang="zh-CN" altLang="en-US" dirty="0">
                <a:solidFill>
                  <a:srgbClr val="FFFFFF"/>
                </a:solidFill>
                <a:effectLst>
                  <a:outerShdw blurRad="38100" dist="38100" dir="2700000" algn="tl">
                    <a:srgbClr val="000000"/>
                  </a:outerShdw>
                </a:effectLst>
                <a:latin typeface="黑体" pitchFamily="49" charset="-122"/>
                <a:ea typeface="黑体" pitchFamily="49" charset="-122"/>
              </a:rPr>
              <a:t>汇编语言基本概念</a:t>
            </a:r>
            <a:endParaRPr lang="zh-CN" altLang="en-US" dirty="0"/>
          </a:p>
        </p:txBody>
      </p:sp>
      <p:sp>
        <p:nvSpPr>
          <p:cNvPr id="3" name="Rectangle 6"/>
          <p:cNvSpPr>
            <a:spLocks noChangeArrowheads="1"/>
          </p:cNvSpPr>
          <p:nvPr/>
        </p:nvSpPr>
        <p:spPr bwMode="auto">
          <a:xfrm>
            <a:off x="762000" y="1484784"/>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1D528D"/>
                </a:solidFill>
                <a:latin typeface="Arial" charset="0"/>
              </a:rPr>
              <a:t>如：</a:t>
            </a:r>
          </a:p>
        </p:txBody>
      </p:sp>
      <p:sp>
        <p:nvSpPr>
          <p:cNvPr id="4" name="Rectangle 9"/>
          <p:cNvSpPr>
            <a:spLocks noChangeArrowheads="1"/>
          </p:cNvSpPr>
          <p:nvPr/>
        </p:nvSpPr>
        <p:spPr bwMode="auto">
          <a:xfrm>
            <a:off x="1600200" y="2475384"/>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000000"/>
                </a:solidFill>
                <a:latin typeface="Arial" charset="0"/>
              </a:rPr>
              <a:t>机器语言程序</a:t>
            </a:r>
          </a:p>
        </p:txBody>
      </p:sp>
      <p:sp>
        <p:nvSpPr>
          <p:cNvPr id="5" name="Rectangle 10"/>
          <p:cNvSpPr>
            <a:spLocks noChangeArrowheads="1"/>
          </p:cNvSpPr>
          <p:nvPr/>
        </p:nvSpPr>
        <p:spPr bwMode="auto">
          <a:xfrm>
            <a:off x="3352800" y="1713384"/>
            <a:ext cx="3373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0000"/>
                </a:solidFill>
                <a:latin typeface="Arial" charset="0"/>
              </a:rPr>
              <a:t>汇编程序为</a:t>
            </a:r>
            <a:r>
              <a:rPr lang="en-US" altLang="zh-CN" sz="2400" b="1">
                <a:solidFill>
                  <a:srgbClr val="FF0000"/>
                </a:solidFill>
                <a:latin typeface="Arial" charset="0"/>
              </a:rPr>
              <a:t>MASM.EXE</a:t>
            </a:r>
          </a:p>
        </p:txBody>
      </p:sp>
      <p:sp>
        <p:nvSpPr>
          <p:cNvPr id="6" name="Rectangle 11"/>
          <p:cNvSpPr>
            <a:spLocks noChangeArrowheads="1"/>
          </p:cNvSpPr>
          <p:nvPr/>
        </p:nvSpPr>
        <p:spPr bwMode="auto">
          <a:xfrm>
            <a:off x="6096000" y="2475384"/>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000000"/>
                </a:solidFill>
                <a:latin typeface="Arial" charset="0"/>
              </a:rPr>
              <a:t>源程序</a:t>
            </a:r>
          </a:p>
        </p:txBody>
      </p:sp>
      <p:sp>
        <p:nvSpPr>
          <p:cNvPr id="7" name="Rectangle 12"/>
          <p:cNvSpPr>
            <a:spLocks noChangeArrowheads="1"/>
          </p:cNvSpPr>
          <p:nvPr/>
        </p:nvSpPr>
        <p:spPr bwMode="auto">
          <a:xfrm>
            <a:off x="5486400" y="3237384"/>
            <a:ext cx="2743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MOV AL , 12H</a:t>
            </a:r>
          </a:p>
        </p:txBody>
      </p:sp>
      <p:sp>
        <p:nvSpPr>
          <p:cNvPr id="8" name="Rectangle 13"/>
          <p:cNvSpPr>
            <a:spLocks noChangeArrowheads="1"/>
          </p:cNvSpPr>
          <p:nvPr/>
        </p:nvSpPr>
        <p:spPr bwMode="auto">
          <a:xfrm>
            <a:off x="5486400" y="4304184"/>
            <a:ext cx="312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0000"/>
                </a:solidFill>
                <a:latin typeface="Arial" charset="0"/>
              </a:rPr>
              <a:t>ADD AX , 0002H</a:t>
            </a:r>
          </a:p>
        </p:txBody>
      </p:sp>
      <p:sp>
        <p:nvSpPr>
          <p:cNvPr id="9" name="Rectangle 14"/>
          <p:cNvSpPr>
            <a:spLocks noChangeArrowheads="1"/>
          </p:cNvSpPr>
          <p:nvPr/>
        </p:nvSpPr>
        <p:spPr bwMode="auto">
          <a:xfrm>
            <a:off x="1905000" y="4380384"/>
            <a:ext cx="1784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srgbClr val="1D528D"/>
                </a:solidFill>
                <a:latin typeface="Arial" charset="0"/>
              </a:rPr>
              <a:t>05  02  00</a:t>
            </a:r>
          </a:p>
        </p:txBody>
      </p:sp>
      <p:sp>
        <p:nvSpPr>
          <p:cNvPr id="10" name="Rectangle 15"/>
          <p:cNvSpPr>
            <a:spLocks noChangeArrowheads="1"/>
          </p:cNvSpPr>
          <p:nvPr/>
        </p:nvSpPr>
        <p:spPr bwMode="auto">
          <a:xfrm>
            <a:off x="1905000" y="3337397"/>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b="1">
                <a:solidFill>
                  <a:srgbClr val="1D528D"/>
                </a:solidFill>
                <a:latin typeface="Arial" charset="0"/>
              </a:rPr>
              <a:t>B0  12</a:t>
            </a:r>
          </a:p>
        </p:txBody>
      </p:sp>
      <p:sp>
        <p:nvSpPr>
          <p:cNvPr id="11" name="AutoShape 16"/>
          <p:cNvSpPr>
            <a:spLocks noChangeArrowheads="1"/>
          </p:cNvSpPr>
          <p:nvPr/>
        </p:nvSpPr>
        <p:spPr bwMode="auto">
          <a:xfrm rot="10800000">
            <a:off x="3886200" y="3923184"/>
            <a:ext cx="1447800" cy="304800"/>
          </a:xfrm>
          <a:prstGeom prst="notchedRightArrow">
            <a:avLst>
              <a:gd name="adj1" fmla="val 50000"/>
              <a:gd name="adj2" fmla="val 118750"/>
            </a:avLst>
          </a:prstGeom>
          <a:solidFill>
            <a:srgbClr val="339933"/>
          </a:solidFill>
          <a:ln w="9525">
            <a:solidFill>
              <a:srgbClr val="339933"/>
            </a:solidFill>
            <a:miter lim="800000"/>
            <a:headEnd/>
            <a:tailEnd/>
          </a:ln>
        </p:spPr>
        <p:txBody>
          <a:bodyPr anchor="ctr">
            <a:spAutoFit/>
          </a:bodyPr>
          <a:lstStyle/>
          <a:p>
            <a:pPr fontAlgn="base">
              <a:spcBef>
                <a:spcPct val="0"/>
              </a:spcBef>
              <a:spcAft>
                <a:spcPct val="0"/>
              </a:spcAft>
            </a:pPr>
            <a:endParaRPr lang="zh-CN" altLang="en-US" b="1">
              <a:solidFill>
                <a:srgbClr val="1D528D"/>
              </a:solidFill>
              <a:latin typeface="Arial" charset="0"/>
            </a:endParaRPr>
          </a:p>
        </p:txBody>
      </p:sp>
      <p:sp>
        <p:nvSpPr>
          <p:cNvPr id="12" name="Rectangle 17"/>
          <p:cNvSpPr>
            <a:spLocks noChangeArrowheads="1"/>
          </p:cNvSpPr>
          <p:nvPr/>
        </p:nvSpPr>
        <p:spPr bwMode="auto">
          <a:xfrm>
            <a:off x="4267200" y="3489797"/>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FF0000"/>
                </a:solidFill>
                <a:latin typeface="Arial" charset="0"/>
              </a:rPr>
              <a:t>汇编</a:t>
            </a:r>
          </a:p>
        </p:txBody>
      </p:sp>
      <p:sp>
        <p:nvSpPr>
          <p:cNvPr id="13" name="Line 18"/>
          <p:cNvSpPr>
            <a:spLocks noChangeShapeType="1"/>
          </p:cNvSpPr>
          <p:nvPr/>
        </p:nvSpPr>
        <p:spPr bwMode="auto">
          <a:xfrm>
            <a:off x="4648200" y="2094384"/>
            <a:ext cx="0" cy="14478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b="1">
              <a:solidFill>
                <a:srgbClr val="1D528D"/>
              </a:solidFill>
              <a:latin typeface="Arial" charset="0"/>
            </a:endParaRPr>
          </a:p>
        </p:txBody>
      </p:sp>
      <p:sp>
        <p:nvSpPr>
          <p:cNvPr id="14" name="Arc 19"/>
          <p:cNvSpPr>
            <a:spLocks/>
          </p:cNvSpPr>
          <p:nvPr/>
        </p:nvSpPr>
        <p:spPr bwMode="auto">
          <a:xfrm flipV="1">
            <a:off x="3182938" y="5110118"/>
            <a:ext cx="2727325" cy="369332"/>
          </a:xfrm>
          <a:custGeom>
            <a:avLst/>
            <a:gdLst>
              <a:gd name="T0" fmla="*/ 0 w 42266"/>
              <a:gd name="T1" fmla="*/ 611752 h 21600"/>
              <a:gd name="T2" fmla="*/ 2727325 w 42266"/>
              <a:gd name="T3" fmla="*/ 597394 h 21600"/>
              <a:gd name="T4" fmla="*/ 1366437 w 42266"/>
              <a:gd name="T5" fmla="*/ 762000 h 21600"/>
              <a:gd name="T6" fmla="*/ 0 60000 65536"/>
              <a:gd name="T7" fmla="*/ 0 60000 65536"/>
              <a:gd name="T8" fmla="*/ 0 60000 65536"/>
              <a:gd name="T9" fmla="*/ 0 w 42266"/>
              <a:gd name="T10" fmla="*/ 0 h 21600"/>
              <a:gd name="T11" fmla="*/ 42266 w 42266"/>
              <a:gd name="T12" fmla="*/ 21600 h 21600"/>
            </a:gdLst>
            <a:ahLst/>
            <a:cxnLst>
              <a:cxn ang="T6">
                <a:pos x="T0" y="T1"/>
              </a:cxn>
              <a:cxn ang="T7">
                <a:pos x="T2" y="T3"/>
              </a:cxn>
              <a:cxn ang="T8">
                <a:pos x="T4" y="T5"/>
              </a:cxn>
            </a:cxnLst>
            <a:rect l="T9" t="T10" r="T11" b="T12"/>
            <a:pathLst>
              <a:path w="42266" h="21600" fill="none" extrusionOk="0">
                <a:moveTo>
                  <a:pt x="0" y="17341"/>
                </a:moveTo>
                <a:cubicBezTo>
                  <a:pt x="2028" y="7255"/>
                  <a:pt x="10888" y="-1"/>
                  <a:pt x="21176" y="0"/>
                </a:cubicBezTo>
                <a:cubicBezTo>
                  <a:pt x="31307" y="0"/>
                  <a:pt x="40077" y="7041"/>
                  <a:pt x="42266" y="16933"/>
                </a:cubicBezTo>
              </a:path>
              <a:path w="42266" h="21600" stroke="0" extrusionOk="0">
                <a:moveTo>
                  <a:pt x="0" y="17341"/>
                </a:moveTo>
                <a:cubicBezTo>
                  <a:pt x="2028" y="7255"/>
                  <a:pt x="10888" y="-1"/>
                  <a:pt x="21176" y="0"/>
                </a:cubicBezTo>
                <a:cubicBezTo>
                  <a:pt x="31307" y="0"/>
                  <a:pt x="40077" y="7041"/>
                  <a:pt x="42266" y="16933"/>
                </a:cubicBezTo>
                <a:lnTo>
                  <a:pt x="21176" y="21600"/>
                </a:lnTo>
                <a:close/>
              </a:path>
            </a:pathLst>
          </a:custGeom>
          <a:noFill/>
          <a:ln w="57150">
            <a:solidFill>
              <a:srgbClr val="339933"/>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fontAlgn="base">
              <a:spcBef>
                <a:spcPct val="0"/>
              </a:spcBef>
              <a:spcAft>
                <a:spcPct val="0"/>
              </a:spcAft>
            </a:pPr>
            <a:endParaRPr lang="zh-CN" altLang="en-US" b="1">
              <a:solidFill>
                <a:srgbClr val="1D528D"/>
              </a:solidFill>
              <a:latin typeface="Arial" charset="0"/>
            </a:endParaRPr>
          </a:p>
        </p:txBody>
      </p:sp>
      <p:sp>
        <p:nvSpPr>
          <p:cNvPr id="15" name="Rectangle 20"/>
          <p:cNvSpPr>
            <a:spLocks noChangeArrowheads="1"/>
          </p:cNvSpPr>
          <p:nvPr/>
        </p:nvSpPr>
        <p:spPr bwMode="auto">
          <a:xfrm>
            <a:off x="4038600" y="4913784"/>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FF0000"/>
                </a:solidFill>
                <a:latin typeface="Arial" charset="0"/>
              </a:rPr>
              <a:t>反汇编</a:t>
            </a:r>
          </a:p>
        </p:txBody>
      </p:sp>
      <p:sp>
        <p:nvSpPr>
          <p:cNvPr id="16" name="Rectangle 21"/>
          <p:cNvSpPr>
            <a:spLocks noChangeArrowheads="1"/>
          </p:cNvSpPr>
          <p:nvPr/>
        </p:nvSpPr>
        <p:spPr bwMode="auto">
          <a:xfrm>
            <a:off x="3048000" y="5675784"/>
            <a:ext cx="3235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0000"/>
                </a:solidFill>
                <a:latin typeface="Arial" charset="0"/>
              </a:rPr>
              <a:t>在</a:t>
            </a:r>
            <a:r>
              <a:rPr lang="en-US" altLang="zh-CN" sz="2400" b="1">
                <a:solidFill>
                  <a:srgbClr val="FF0000"/>
                </a:solidFill>
                <a:latin typeface="Arial" charset="0"/>
              </a:rPr>
              <a:t>DEBUG.EXE</a:t>
            </a:r>
            <a:r>
              <a:rPr lang="zh-CN" altLang="en-US" sz="2400" b="1">
                <a:solidFill>
                  <a:srgbClr val="FF0000"/>
                </a:solidFill>
                <a:latin typeface="Arial" charset="0"/>
              </a:rPr>
              <a:t>下进行</a:t>
            </a:r>
          </a:p>
        </p:txBody>
      </p:sp>
      <p:sp>
        <p:nvSpPr>
          <p:cNvPr id="17" name="Line 22"/>
          <p:cNvSpPr>
            <a:spLocks noChangeShapeType="1"/>
          </p:cNvSpPr>
          <p:nvPr/>
        </p:nvSpPr>
        <p:spPr bwMode="auto">
          <a:xfrm>
            <a:off x="3886200" y="3313584"/>
            <a:ext cx="0" cy="152400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b="1">
              <a:solidFill>
                <a:srgbClr val="1D528D"/>
              </a:solidFill>
              <a:latin typeface="Arial" charset="0"/>
            </a:endParaRPr>
          </a:p>
        </p:txBody>
      </p:sp>
      <p:sp>
        <p:nvSpPr>
          <p:cNvPr id="18" name="Line 23"/>
          <p:cNvSpPr>
            <a:spLocks noChangeShapeType="1"/>
          </p:cNvSpPr>
          <p:nvPr/>
        </p:nvSpPr>
        <p:spPr bwMode="auto">
          <a:xfrm>
            <a:off x="5410200" y="3313584"/>
            <a:ext cx="0" cy="152400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zh-CN" altLang="en-US" b="1">
              <a:solidFill>
                <a:srgbClr val="1D528D"/>
              </a:solidFill>
              <a:latin typeface="Arial" charset="0"/>
            </a:endParaRPr>
          </a:p>
        </p:txBody>
      </p:sp>
    </p:spTree>
    <p:extLst>
      <p:ext uri="{BB962C8B-B14F-4D97-AF65-F5344CB8AC3E}">
        <p14:creationId xmlns:p14="http://schemas.microsoft.com/office/powerpoint/2010/main" val="29760703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grpSp>
        <p:nvGrpSpPr>
          <p:cNvPr id="3" name="Group 2"/>
          <p:cNvGrpSpPr>
            <a:grpSpLocks/>
          </p:cNvGrpSpPr>
          <p:nvPr/>
        </p:nvGrpSpPr>
        <p:grpSpPr bwMode="auto">
          <a:xfrm>
            <a:off x="611188" y="1700213"/>
            <a:ext cx="8281987" cy="519112"/>
            <a:chOff x="816" y="1632"/>
            <a:chExt cx="4512" cy="443"/>
          </a:xfrm>
        </p:grpSpPr>
        <p:sp>
          <p:nvSpPr>
            <p:cNvPr id="4" name="Rectangle 3"/>
            <p:cNvSpPr>
              <a:spLocks noChangeArrowheads="1"/>
            </p:cNvSpPr>
            <p:nvPr/>
          </p:nvSpPr>
          <p:spPr bwMode="auto">
            <a:xfrm>
              <a:off x="1140" y="1632"/>
              <a:ext cx="4188" cy="332"/>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5" name="Rectangle 4"/>
            <p:cNvSpPr>
              <a:spLocks noChangeArrowheads="1"/>
            </p:cNvSpPr>
            <p:nvPr/>
          </p:nvSpPr>
          <p:spPr bwMode="auto">
            <a:xfrm>
              <a:off x="1161" y="1632"/>
              <a:ext cx="4167" cy="443"/>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dirty="0">
                  <a:solidFill>
                    <a:schemeClr val="bg1"/>
                  </a:solidFill>
                </a:rPr>
                <a:t>段内转移地址的寻址方式（只有</a:t>
              </a:r>
              <a:r>
                <a:rPr lang="en-US" altLang="zh-CN" sz="2800" dirty="0">
                  <a:solidFill>
                    <a:schemeClr val="bg1"/>
                  </a:solidFill>
                </a:rPr>
                <a:t>IP</a:t>
              </a:r>
              <a:r>
                <a:rPr lang="zh-CN" altLang="en-US" sz="2800" dirty="0">
                  <a:solidFill>
                    <a:schemeClr val="bg1"/>
                  </a:solidFill>
                </a:rPr>
                <a:t>发生改变）</a:t>
              </a:r>
            </a:p>
          </p:txBody>
        </p:sp>
        <p:pic>
          <p:nvPicPr>
            <p:cNvPr id="6" name="Picture 5"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728"/>
              <a:ext cx="33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a:spLocks noChangeArrowheads="1"/>
          </p:cNvSpPr>
          <p:nvPr/>
        </p:nvSpPr>
        <p:spPr bwMode="auto">
          <a:xfrm>
            <a:off x="539750" y="2492375"/>
            <a:ext cx="842486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a:solidFill>
                  <a:srgbClr val="FF0000"/>
                </a:solidFill>
              </a:rPr>
              <a:t>1.</a:t>
            </a:r>
            <a:r>
              <a:rPr lang="zh-CN" altLang="en-US" dirty="0">
                <a:solidFill>
                  <a:srgbClr val="FF0000"/>
                </a:solidFill>
              </a:rPr>
              <a:t>段内直接寻址</a:t>
            </a:r>
          </a:p>
          <a:p>
            <a:pPr eaLnBrk="1" hangingPunct="1"/>
            <a:r>
              <a:rPr lang="zh-CN" altLang="en-US" sz="2800" dirty="0"/>
              <a:t>（</a:t>
            </a:r>
            <a:r>
              <a:rPr lang="en-US" altLang="zh-CN" sz="2800" dirty="0"/>
              <a:t>Direct addressing within same segment</a:t>
            </a:r>
            <a:r>
              <a:rPr lang="zh-CN" altLang="en-US" sz="2800" dirty="0"/>
              <a:t>）</a:t>
            </a:r>
            <a:r>
              <a:rPr lang="zh-CN" altLang="en-US" dirty="0"/>
              <a:t> </a:t>
            </a:r>
          </a:p>
          <a:p>
            <a:pPr eaLnBrk="1" hangingPunct="1"/>
            <a:r>
              <a:rPr lang="en-US" altLang="zh-CN" dirty="0">
                <a:solidFill>
                  <a:srgbClr val="FF0000"/>
                </a:solidFill>
              </a:rPr>
              <a:t>(</a:t>
            </a:r>
            <a:r>
              <a:rPr lang="zh-CN" altLang="en-US" dirty="0">
                <a:solidFill>
                  <a:srgbClr val="FF0000"/>
                </a:solidFill>
              </a:rPr>
              <a:t>也叫段内相对寻址</a:t>
            </a:r>
            <a:r>
              <a:rPr lang="en-US" altLang="zh-CN" dirty="0">
                <a:solidFill>
                  <a:srgbClr val="FF0000"/>
                </a:solidFill>
              </a:rPr>
              <a:t>)</a:t>
            </a:r>
          </a:p>
        </p:txBody>
      </p:sp>
      <p:sp>
        <p:nvSpPr>
          <p:cNvPr id="8" name="Text Box 8"/>
          <p:cNvSpPr txBox="1">
            <a:spLocks noChangeArrowheads="1"/>
          </p:cNvSpPr>
          <p:nvPr/>
        </p:nvSpPr>
        <p:spPr bwMode="auto">
          <a:xfrm>
            <a:off x="611188" y="4149725"/>
            <a:ext cx="80645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段内直接寻址是指直接在指令中给出转移目的地址（</a:t>
            </a:r>
            <a:r>
              <a:rPr lang="en-US" altLang="zh-CN" sz="2400" dirty="0">
                <a:solidFill>
                  <a:srgbClr val="000000"/>
                </a:solidFill>
              </a:rPr>
              <a:t>16</a:t>
            </a:r>
            <a:r>
              <a:rPr lang="zh-CN" altLang="en-US" sz="2400" dirty="0">
                <a:solidFill>
                  <a:srgbClr val="000000"/>
                </a:solidFill>
              </a:rPr>
              <a:t>位偏移地址），转移在同一个段内完成。指令中用</a:t>
            </a:r>
            <a:r>
              <a:rPr lang="en-US" altLang="zh-CN" sz="2400" dirty="0">
                <a:solidFill>
                  <a:srgbClr val="000000"/>
                </a:solidFill>
              </a:rPr>
              <a:t>JMP  &lt;</a:t>
            </a:r>
            <a:r>
              <a:rPr lang="zh-CN" altLang="en-US" sz="2400" dirty="0">
                <a:solidFill>
                  <a:srgbClr val="000000"/>
                </a:solidFill>
              </a:rPr>
              <a:t>标号</a:t>
            </a:r>
            <a:r>
              <a:rPr lang="en-US" altLang="zh-CN" sz="2400" dirty="0">
                <a:solidFill>
                  <a:srgbClr val="000000"/>
                </a:solidFill>
              </a:rPr>
              <a:t>&gt;</a:t>
            </a:r>
            <a:r>
              <a:rPr lang="zh-CN" altLang="en-US" sz="2400" dirty="0">
                <a:solidFill>
                  <a:srgbClr val="000000"/>
                </a:solidFill>
              </a:rPr>
              <a:t>表示，当然这里的标号与该指令处在同一个段。例如：</a:t>
            </a:r>
          </a:p>
          <a:p>
            <a:pPr eaLnBrk="1" hangingPunct="1"/>
            <a:endParaRPr lang="zh-CN" altLang="en-US" sz="2400" dirty="0">
              <a:solidFill>
                <a:srgbClr val="000000"/>
              </a:solidFill>
            </a:endParaRPr>
          </a:p>
          <a:p>
            <a:pPr eaLnBrk="1" hangingPunct="1"/>
            <a:r>
              <a:rPr lang="en-US" altLang="zh-CN" sz="2400" dirty="0">
                <a:solidFill>
                  <a:srgbClr val="000000"/>
                </a:solidFill>
              </a:rPr>
              <a:t>JMP  LABEL 		</a:t>
            </a:r>
            <a:r>
              <a:rPr lang="zh-CN" altLang="en-US" sz="2400" dirty="0">
                <a:solidFill>
                  <a:srgbClr val="000000"/>
                </a:solidFill>
              </a:rPr>
              <a:t>；程序转移到标号</a:t>
            </a:r>
            <a:r>
              <a:rPr lang="en-US" altLang="zh-CN" sz="2400" dirty="0">
                <a:solidFill>
                  <a:srgbClr val="000000"/>
                </a:solidFill>
              </a:rPr>
              <a:t>LABEL</a:t>
            </a:r>
            <a:r>
              <a:rPr lang="zh-CN" altLang="en-US" sz="2400" dirty="0">
                <a:solidFill>
                  <a:srgbClr val="000000"/>
                </a:solidFill>
              </a:rPr>
              <a:t>处执行 </a:t>
            </a:r>
          </a:p>
        </p:txBody>
      </p:sp>
    </p:spTree>
    <p:extLst>
      <p:ext uri="{BB962C8B-B14F-4D97-AF65-F5344CB8AC3E}">
        <p14:creationId xmlns:p14="http://schemas.microsoft.com/office/powerpoint/2010/main" val="27168810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1600200" y="3097560"/>
            <a:ext cx="1747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a:solidFill>
                  <a:srgbClr val="000000"/>
                </a:solidFill>
              </a:rPr>
              <a:t>操作码</a:t>
            </a:r>
          </a:p>
        </p:txBody>
      </p:sp>
      <p:sp>
        <p:nvSpPr>
          <p:cNvPr id="4" name="Rectangle 3"/>
          <p:cNvSpPr>
            <a:spLocks noChangeArrowheads="1"/>
          </p:cNvSpPr>
          <p:nvPr/>
        </p:nvSpPr>
        <p:spPr bwMode="auto">
          <a:xfrm>
            <a:off x="838200" y="1344960"/>
            <a:ext cx="1933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16</a:t>
            </a:r>
            <a:r>
              <a:rPr lang="zh-CN" altLang="en-US" sz="2800">
                <a:solidFill>
                  <a:srgbClr val="000000"/>
                </a:solidFill>
              </a:rPr>
              <a:t>位</a:t>
            </a:r>
            <a:r>
              <a:rPr lang="en-US" altLang="zh-CN" sz="2800">
                <a:solidFill>
                  <a:srgbClr val="000000"/>
                </a:solidFill>
              </a:rPr>
              <a:t>DISP</a:t>
            </a:r>
          </a:p>
        </p:txBody>
      </p:sp>
      <p:sp>
        <p:nvSpPr>
          <p:cNvPr id="5" name="Rectangle 4"/>
          <p:cNvSpPr>
            <a:spLocks noChangeArrowheads="1"/>
          </p:cNvSpPr>
          <p:nvPr/>
        </p:nvSpPr>
        <p:spPr bwMode="auto">
          <a:xfrm>
            <a:off x="2133600" y="1344960"/>
            <a:ext cx="60960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eaLnBrk="1" hangingPunct="1"/>
            <a:r>
              <a:rPr lang="en-US" altLang="zh-CN" sz="2800">
                <a:solidFill>
                  <a:srgbClr val="000000"/>
                </a:solidFill>
              </a:rPr>
              <a:t>            </a:t>
            </a:r>
            <a:endParaRPr lang="en-US" altLang="zh-CN" sz="2400"/>
          </a:p>
          <a:p>
            <a:pPr algn="ctr" eaLnBrk="1" hangingPunct="1"/>
            <a:endParaRPr lang="en-US" altLang="zh-CN" sz="1400">
              <a:solidFill>
                <a:srgbClr val="FF0000"/>
              </a:solidFill>
            </a:endParaRPr>
          </a:p>
          <a:p>
            <a:pPr algn="ctr" eaLnBrk="1" hangingPunct="1"/>
            <a:r>
              <a:rPr lang="en-US" altLang="zh-CN" sz="1400">
                <a:solidFill>
                  <a:srgbClr val="FF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eaLnBrk="1" hangingPunct="1"/>
            <a:r>
              <a:rPr lang="en-US" altLang="zh-CN" sz="2800">
                <a:solidFill>
                  <a:srgbClr val="000000"/>
                </a:solidFill>
              </a:rPr>
              <a:t>             </a:t>
            </a:r>
            <a:r>
              <a:rPr lang="en-US" altLang="zh-CN" sz="2400"/>
              <a:t>L1:</a:t>
            </a:r>
            <a:r>
              <a:rPr lang="en-US" altLang="zh-CN" sz="900"/>
              <a:t> </a:t>
            </a:r>
            <a:r>
              <a:rPr lang="en-US" altLang="zh-CN" sz="1400">
                <a:solidFill>
                  <a:srgbClr val="FF0000"/>
                </a:solidFill>
              </a:rPr>
              <a:t>● </a:t>
            </a:r>
            <a:r>
              <a:rPr lang="en-US" altLang="zh-CN" sz="1400">
                <a:solidFill>
                  <a:srgbClr val="000000"/>
                </a:solidFill>
              </a:rPr>
              <a:t>  </a:t>
            </a:r>
            <a:endParaRPr lang="en-US" altLang="zh-CN" sz="2800">
              <a:solidFill>
                <a:srgbClr val="000000"/>
              </a:solidFill>
            </a:endParaRP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endParaRPr lang="en-US" altLang="zh-CN" sz="1400">
              <a:solidFill>
                <a:srgbClr val="000000"/>
              </a:solidFill>
            </a:endParaRPr>
          </a:p>
        </p:txBody>
      </p:sp>
      <p:sp>
        <p:nvSpPr>
          <p:cNvPr id="6" name="Line 5"/>
          <p:cNvSpPr>
            <a:spLocks noChangeShapeType="1"/>
          </p:cNvSpPr>
          <p:nvPr/>
        </p:nvSpPr>
        <p:spPr bwMode="auto">
          <a:xfrm>
            <a:off x="3581400" y="1649760"/>
            <a:ext cx="0" cy="3048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AutoShape 6"/>
          <p:cNvSpPr>
            <a:spLocks/>
          </p:cNvSpPr>
          <p:nvPr/>
        </p:nvSpPr>
        <p:spPr bwMode="auto">
          <a:xfrm>
            <a:off x="5257800" y="3021360"/>
            <a:ext cx="304800" cy="1219200"/>
          </a:xfrm>
          <a:prstGeom prst="rightBrace">
            <a:avLst>
              <a:gd name="adj1" fmla="val 33333"/>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8" name="Rectangle 7"/>
          <p:cNvSpPr>
            <a:spLocks noChangeArrowheads="1"/>
          </p:cNvSpPr>
          <p:nvPr/>
        </p:nvSpPr>
        <p:spPr bwMode="auto">
          <a:xfrm>
            <a:off x="5638800" y="3249960"/>
            <a:ext cx="3248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dirty="0">
                <a:solidFill>
                  <a:srgbClr val="000000"/>
                </a:solidFill>
              </a:rPr>
              <a:t>间隔的字节数称为相对</a:t>
            </a:r>
          </a:p>
          <a:p>
            <a:pPr eaLnBrk="1" hangingPunct="1"/>
            <a:r>
              <a:rPr lang="zh-CN" altLang="en-US" sz="2400" dirty="0">
                <a:solidFill>
                  <a:srgbClr val="000000"/>
                </a:solidFill>
              </a:rPr>
              <a:t>位移量</a:t>
            </a:r>
            <a:r>
              <a:rPr lang="en-US" altLang="zh-CN" sz="2400" dirty="0">
                <a:solidFill>
                  <a:srgbClr val="000000"/>
                </a:solidFill>
              </a:rPr>
              <a:t>DISP</a:t>
            </a:r>
          </a:p>
        </p:txBody>
      </p:sp>
      <p:sp>
        <p:nvSpPr>
          <p:cNvPr id="9" name="Line 8"/>
          <p:cNvSpPr>
            <a:spLocks noChangeShapeType="1"/>
          </p:cNvSpPr>
          <p:nvPr/>
        </p:nvSpPr>
        <p:spPr bwMode="auto">
          <a:xfrm>
            <a:off x="4038600" y="3021360"/>
            <a:ext cx="99060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 name="Rectangle 9"/>
          <p:cNvSpPr>
            <a:spLocks noChangeArrowheads="1"/>
          </p:cNvSpPr>
          <p:nvPr/>
        </p:nvSpPr>
        <p:spPr bwMode="auto">
          <a:xfrm>
            <a:off x="3048000" y="2792760"/>
            <a:ext cx="1452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000">
                <a:solidFill>
                  <a:srgbClr val="FF0101"/>
                </a:solidFill>
              </a:rPr>
              <a:t>当前</a:t>
            </a:r>
            <a:r>
              <a:rPr lang="en-US" altLang="zh-CN" sz="2000">
                <a:solidFill>
                  <a:srgbClr val="FF0101"/>
                </a:solidFill>
              </a:rPr>
              <a:t>IP</a:t>
            </a:r>
          </a:p>
        </p:txBody>
      </p:sp>
      <p:sp>
        <p:nvSpPr>
          <p:cNvPr id="11" name="Line 10"/>
          <p:cNvSpPr>
            <a:spLocks noChangeShapeType="1"/>
          </p:cNvSpPr>
          <p:nvPr/>
        </p:nvSpPr>
        <p:spPr bwMode="auto">
          <a:xfrm>
            <a:off x="4648200" y="3097560"/>
            <a:ext cx="0" cy="24384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 name="Line 11"/>
          <p:cNvSpPr>
            <a:spLocks noChangeShapeType="1"/>
          </p:cNvSpPr>
          <p:nvPr/>
        </p:nvSpPr>
        <p:spPr bwMode="auto">
          <a:xfrm rot="10800000">
            <a:off x="4648200" y="1421160"/>
            <a:ext cx="0" cy="15240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3" name="Rectangle 12"/>
          <p:cNvSpPr>
            <a:spLocks noChangeArrowheads="1"/>
          </p:cNvSpPr>
          <p:nvPr/>
        </p:nvSpPr>
        <p:spPr bwMode="auto">
          <a:xfrm>
            <a:off x="3352800" y="126876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-32768</a:t>
            </a:r>
          </a:p>
        </p:txBody>
      </p:sp>
      <p:sp>
        <p:nvSpPr>
          <p:cNvPr id="14" name="Rectangle 13"/>
          <p:cNvSpPr>
            <a:spLocks noChangeArrowheads="1"/>
          </p:cNvSpPr>
          <p:nvPr/>
        </p:nvSpPr>
        <p:spPr bwMode="auto">
          <a:xfrm>
            <a:off x="3352800" y="4926360"/>
            <a:ext cx="1579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+32767</a:t>
            </a:r>
          </a:p>
        </p:txBody>
      </p:sp>
      <p:sp>
        <p:nvSpPr>
          <p:cNvPr id="15" name="Rectangle 14"/>
          <p:cNvSpPr>
            <a:spLocks noChangeArrowheads="1"/>
          </p:cNvSpPr>
          <p:nvPr/>
        </p:nvSpPr>
        <p:spPr bwMode="auto">
          <a:xfrm>
            <a:off x="2743200" y="225936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16" name="Rectangle 15"/>
          <p:cNvSpPr>
            <a:spLocks noChangeArrowheads="1"/>
          </p:cNvSpPr>
          <p:nvPr/>
        </p:nvSpPr>
        <p:spPr bwMode="auto">
          <a:xfrm>
            <a:off x="3657600" y="225936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17" name="Line 16"/>
          <p:cNvSpPr>
            <a:spLocks noChangeShapeType="1"/>
          </p:cNvSpPr>
          <p:nvPr/>
        </p:nvSpPr>
        <p:spPr bwMode="auto">
          <a:xfrm flipH="1">
            <a:off x="2438400" y="1649760"/>
            <a:ext cx="11430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8" name="Rectangle 17"/>
          <p:cNvSpPr>
            <a:spLocks noChangeArrowheads="1"/>
          </p:cNvSpPr>
          <p:nvPr/>
        </p:nvSpPr>
        <p:spPr bwMode="auto">
          <a:xfrm>
            <a:off x="1524000" y="5612160"/>
            <a:ext cx="686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a:solidFill>
                  <a:srgbClr val="FF0000"/>
                </a:solidFill>
              </a:rPr>
              <a:t>转移目的地的</a:t>
            </a:r>
            <a:r>
              <a:rPr lang="en-US" altLang="zh-CN" sz="2800">
                <a:solidFill>
                  <a:srgbClr val="FF0000"/>
                </a:solidFill>
              </a:rPr>
              <a:t>IP=</a:t>
            </a:r>
            <a:r>
              <a:rPr lang="zh-CN" altLang="en-US" sz="2800">
                <a:solidFill>
                  <a:srgbClr val="FF0000"/>
                </a:solidFill>
              </a:rPr>
              <a:t>当前（</a:t>
            </a:r>
            <a:r>
              <a:rPr lang="en-US" altLang="zh-CN" sz="2800">
                <a:solidFill>
                  <a:srgbClr val="FF0000"/>
                </a:solidFill>
              </a:rPr>
              <a:t>IP</a:t>
            </a:r>
            <a:r>
              <a:rPr lang="zh-CN" altLang="en-US" sz="2800">
                <a:solidFill>
                  <a:srgbClr val="FF0000"/>
                </a:solidFill>
              </a:rPr>
              <a:t>）</a:t>
            </a:r>
            <a:r>
              <a:rPr lang="en-US" altLang="zh-CN" sz="2800">
                <a:solidFill>
                  <a:srgbClr val="FF0000"/>
                </a:solidFill>
              </a:rPr>
              <a:t>+16</a:t>
            </a:r>
            <a:r>
              <a:rPr lang="zh-CN" altLang="en-US" sz="2800">
                <a:solidFill>
                  <a:srgbClr val="FF0000"/>
                </a:solidFill>
              </a:rPr>
              <a:t>位</a:t>
            </a:r>
            <a:r>
              <a:rPr lang="en-US" altLang="zh-CN" sz="2800">
                <a:solidFill>
                  <a:srgbClr val="FF0000"/>
                </a:solidFill>
              </a:rPr>
              <a:t>DISP</a:t>
            </a:r>
          </a:p>
        </p:txBody>
      </p:sp>
      <p:sp>
        <p:nvSpPr>
          <p:cNvPr id="19" name="Rectangle 18"/>
          <p:cNvSpPr>
            <a:spLocks noChangeArrowheads="1"/>
          </p:cNvSpPr>
          <p:nvPr/>
        </p:nvSpPr>
        <p:spPr bwMode="auto">
          <a:xfrm>
            <a:off x="4876800" y="2259360"/>
            <a:ext cx="3878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a:t>JMP L1 </a:t>
            </a:r>
            <a:r>
              <a:rPr lang="zh-CN" altLang="en-US" sz="2400"/>
              <a:t>；</a:t>
            </a:r>
            <a:r>
              <a:rPr lang="en-US" altLang="zh-CN" sz="2400"/>
              <a:t>JMP NEAR PTR L1</a:t>
            </a:r>
          </a:p>
        </p:txBody>
      </p:sp>
      <p:sp>
        <p:nvSpPr>
          <p:cNvPr id="20" name="Rectangle 19"/>
          <p:cNvSpPr>
            <a:spLocks noChangeArrowheads="1"/>
          </p:cNvSpPr>
          <p:nvPr/>
        </p:nvSpPr>
        <p:spPr bwMode="auto">
          <a:xfrm>
            <a:off x="1828800" y="225936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XXH</a:t>
            </a:r>
          </a:p>
        </p:txBody>
      </p:sp>
      <p:sp>
        <p:nvSpPr>
          <p:cNvPr id="21" name="AutoShape 20"/>
          <p:cNvSpPr>
            <a:spLocks/>
          </p:cNvSpPr>
          <p:nvPr/>
        </p:nvSpPr>
        <p:spPr bwMode="auto">
          <a:xfrm rot="5400000">
            <a:off x="3467100" y="1230660"/>
            <a:ext cx="304800" cy="1752600"/>
          </a:xfrm>
          <a:prstGeom prst="leftBrace">
            <a:avLst>
              <a:gd name="adj1" fmla="val 47917"/>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2" name="Line 21"/>
          <p:cNvSpPr>
            <a:spLocks noChangeShapeType="1"/>
          </p:cNvSpPr>
          <p:nvPr/>
        </p:nvSpPr>
        <p:spPr bwMode="auto">
          <a:xfrm flipV="1">
            <a:off x="2209800" y="2640360"/>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8769984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685800" y="1340768"/>
            <a:ext cx="76311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dirty="0">
                <a:solidFill>
                  <a:srgbClr val="FF0000"/>
                </a:solidFill>
              </a:rPr>
              <a:t>2.</a:t>
            </a:r>
            <a:r>
              <a:rPr lang="zh-CN" altLang="en-US" dirty="0">
                <a:solidFill>
                  <a:srgbClr val="FF0000"/>
                </a:solidFill>
              </a:rPr>
              <a:t>段内间接寻址</a:t>
            </a:r>
            <a:r>
              <a:rPr lang="en-US" altLang="zh-CN" dirty="0"/>
              <a:t>(Indirect addressing within same segment)</a:t>
            </a:r>
          </a:p>
        </p:txBody>
      </p:sp>
      <p:sp>
        <p:nvSpPr>
          <p:cNvPr id="4" name="Text Box 4"/>
          <p:cNvSpPr txBox="1">
            <a:spLocks noChangeArrowheads="1"/>
          </p:cNvSpPr>
          <p:nvPr/>
        </p:nvSpPr>
        <p:spPr bwMode="auto">
          <a:xfrm>
            <a:off x="684213" y="2017043"/>
            <a:ext cx="7991475"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en-US" altLang="zh-CN" dirty="0"/>
          </a:p>
          <a:p>
            <a:pPr eaLnBrk="1" hangingPunct="1"/>
            <a:r>
              <a:rPr lang="zh-CN" altLang="en-US" sz="2400" dirty="0">
                <a:solidFill>
                  <a:srgbClr val="000000"/>
                </a:solidFill>
              </a:rPr>
              <a:t>段内间接寻址是指转移目的地址（</a:t>
            </a:r>
            <a:r>
              <a:rPr lang="en-US" altLang="zh-CN" sz="2400" dirty="0">
                <a:solidFill>
                  <a:srgbClr val="000000"/>
                </a:solidFill>
              </a:rPr>
              <a:t>16</a:t>
            </a:r>
            <a:r>
              <a:rPr lang="zh-CN" altLang="en-US" sz="2400" dirty="0">
                <a:solidFill>
                  <a:srgbClr val="000000"/>
                </a:solidFill>
              </a:rPr>
              <a:t>位偏移地址）保存在寄存器或存储单元，转移也在同一个段内完成，在指令中指出所使用的寄存器或存储单元的偏移地址，当采用存储单元保存转移地址时，可以采用以上介绍的</a:t>
            </a:r>
            <a:r>
              <a:rPr lang="en-US" altLang="zh-CN" sz="2400" dirty="0">
                <a:solidFill>
                  <a:srgbClr val="000000"/>
                </a:solidFill>
              </a:rPr>
              <a:t>5</a:t>
            </a:r>
            <a:r>
              <a:rPr lang="zh-CN" altLang="en-US" sz="2400" dirty="0">
                <a:solidFill>
                  <a:srgbClr val="000000"/>
                </a:solidFill>
              </a:rPr>
              <a:t>种存储器寻址方式。例如：</a:t>
            </a:r>
          </a:p>
          <a:p>
            <a:pPr eaLnBrk="1" hangingPunct="1"/>
            <a:r>
              <a:rPr lang="en-US" altLang="zh-CN" sz="2400" dirty="0">
                <a:solidFill>
                  <a:srgbClr val="000000"/>
                </a:solidFill>
              </a:rPr>
              <a:t>JMP  BX		</a:t>
            </a:r>
            <a:r>
              <a:rPr lang="zh-CN" altLang="en-US" sz="2400" dirty="0">
                <a:solidFill>
                  <a:srgbClr val="000000"/>
                </a:solidFill>
              </a:rPr>
              <a:t>；程序转移的目的地址为</a:t>
            </a:r>
            <a:r>
              <a:rPr lang="en-US" altLang="zh-CN" sz="2400" dirty="0">
                <a:solidFill>
                  <a:srgbClr val="000000"/>
                </a:solidFill>
              </a:rPr>
              <a:t>BX</a:t>
            </a:r>
            <a:r>
              <a:rPr lang="zh-CN" altLang="en-US" sz="2400" dirty="0">
                <a:solidFill>
                  <a:srgbClr val="000000"/>
                </a:solidFill>
              </a:rPr>
              <a:t>的内容</a:t>
            </a:r>
          </a:p>
          <a:p>
            <a:pPr eaLnBrk="1" hangingPunct="1"/>
            <a:r>
              <a:rPr lang="en-US" altLang="zh-CN" sz="2400" dirty="0">
                <a:solidFill>
                  <a:srgbClr val="000000"/>
                </a:solidFill>
              </a:rPr>
              <a:t>JMP  VAR1		</a:t>
            </a:r>
            <a:r>
              <a:rPr lang="zh-CN" altLang="en-US" sz="2400" dirty="0">
                <a:solidFill>
                  <a:srgbClr val="000000"/>
                </a:solidFill>
              </a:rPr>
              <a:t>；程序转移的目的地址为字型变量</a:t>
            </a:r>
          </a:p>
          <a:p>
            <a:pPr eaLnBrk="1" hangingPunct="1"/>
            <a:r>
              <a:rPr lang="zh-CN" altLang="en-US" sz="2400" dirty="0">
                <a:solidFill>
                  <a:srgbClr val="000000"/>
                </a:solidFill>
              </a:rPr>
              <a:t>                    </a:t>
            </a:r>
            <a:r>
              <a:rPr lang="en-US" altLang="zh-CN" sz="2400" dirty="0">
                <a:solidFill>
                  <a:srgbClr val="000000"/>
                </a:solidFill>
              </a:rPr>
              <a:t>VAR1</a:t>
            </a:r>
            <a:r>
              <a:rPr lang="zh-CN" altLang="en-US" sz="2400" dirty="0">
                <a:solidFill>
                  <a:srgbClr val="000000"/>
                </a:solidFill>
              </a:rPr>
              <a:t>的内容</a:t>
            </a:r>
          </a:p>
          <a:p>
            <a:pPr eaLnBrk="1" hangingPunct="1"/>
            <a:r>
              <a:rPr lang="en-US" altLang="zh-CN" sz="2400" dirty="0">
                <a:solidFill>
                  <a:srgbClr val="000000"/>
                </a:solidFill>
              </a:rPr>
              <a:t>JMP  VAR1[SI]	; </a:t>
            </a:r>
            <a:r>
              <a:rPr lang="zh-CN" altLang="en-US" sz="2400" dirty="0">
                <a:solidFill>
                  <a:srgbClr val="000000"/>
                </a:solidFill>
              </a:rPr>
              <a:t>目的地址保存在存储器，其有效</a:t>
            </a:r>
          </a:p>
          <a:p>
            <a:pPr eaLnBrk="1" hangingPunct="1"/>
            <a:r>
              <a:rPr lang="zh-CN" altLang="en-US" sz="2400" dirty="0">
                <a:solidFill>
                  <a:srgbClr val="000000"/>
                </a:solidFill>
              </a:rPr>
              <a:t>                    地址为（</a:t>
            </a:r>
            <a:r>
              <a:rPr lang="en-US" altLang="zh-CN" sz="2400" dirty="0">
                <a:solidFill>
                  <a:srgbClr val="000000"/>
                </a:solidFill>
              </a:rPr>
              <a:t>SI</a:t>
            </a:r>
            <a:r>
              <a:rPr lang="zh-CN" altLang="en-US" sz="2400" dirty="0">
                <a:solidFill>
                  <a:srgbClr val="000000"/>
                </a:solidFill>
              </a:rPr>
              <a:t>）＋</a:t>
            </a:r>
            <a:r>
              <a:rPr lang="en-US" altLang="zh-CN" sz="2400" dirty="0">
                <a:solidFill>
                  <a:srgbClr val="000000"/>
                </a:solidFill>
              </a:rPr>
              <a:t>OFFSET VAR1 </a:t>
            </a:r>
          </a:p>
        </p:txBody>
      </p:sp>
    </p:spTree>
    <p:extLst>
      <p:ext uri="{BB962C8B-B14F-4D97-AF65-F5344CB8AC3E}">
        <p14:creationId xmlns:p14="http://schemas.microsoft.com/office/powerpoint/2010/main" val="20600829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762000" y="1600200"/>
            <a:ext cx="78486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800" dirty="0">
                <a:solidFill>
                  <a:srgbClr val="000000"/>
                </a:solidFill>
              </a:rPr>
              <a:t>例：若（</a:t>
            </a:r>
            <a:r>
              <a:rPr lang="en-US" altLang="zh-CN" sz="2800" dirty="0">
                <a:solidFill>
                  <a:srgbClr val="000000"/>
                </a:solidFill>
              </a:rPr>
              <a:t>DS</a:t>
            </a:r>
            <a:r>
              <a:rPr lang="zh-CN" altLang="en-US" sz="2800" dirty="0">
                <a:solidFill>
                  <a:srgbClr val="000000"/>
                </a:solidFill>
              </a:rPr>
              <a:t>）</a:t>
            </a:r>
            <a:r>
              <a:rPr lang="en-US" altLang="zh-CN" sz="2800" dirty="0">
                <a:solidFill>
                  <a:srgbClr val="000000"/>
                </a:solidFill>
              </a:rPr>
              <a:t>=2000H,(BX)=0100H,(SI)=0002H,</a:t>
            </a:r>
          </a:p>
          <a:p>
            <a:pPr eaLnBrk="1" hangingPunct="1"/>
            <a:r>
              <a:rPr lang="en-US" altLang="zh-CN" sz="2800" dirty="0">
                <a:solidFill>
                  <a:srgbClr val="000000"/>
                </a:solidFill>
              </a:rPr>
              <a:t> (20100H)=1200H,(20102H)=1250H,</a:t>
            </a:r>
          </a:p>
          <a:p>
            <a:pPr eaLnBrk="1" hangingPunct="1"/>
            <a:r>
              <a:rPr lang="en-US" altLang="zh-CN" sz="2800" dirty="0">
                <a:solidFill>
                  <a:srgbClr val="000000"/>
                </a:solidFill>
              </a:rPr>
              <a:t> </a:t>
            </a:r>
            <a:r>
              <a:rPr lang="zh-CN" altLang="en-US" sz="2800" dirty="0">
                <a:solidFill>
                  <a:srgbClr val="000000"/>
                </a:solidFill>
              </a:rPr>
              <a:t>则</a:t>
            </a:r>
            <a:r>
              <a:rPr lang="en-US" altLang="zh-CN" sz="2800" dirty="0">
                <a:solidFill>
                  <a:srgbClr val="000000"/>
                </a:solidFill>
              </a:rPr>
              <a:t>CPU</a:t>
            </a:r>
            <a:r>
              <a:rPr lang="zh-CN" altLang="en-US" sz="2800" dirty="0">
                <a:solidFill>
                  <a:srgbClr val="000000"/>
                </a:solidFill>
              </a:rPr>
              <a:t>执行：</a:t>
            </a:r>
          </a:p>
          <a:p>
            <a:pPr eaLnBrk="1" hangingPunct="1"/>
            <a:endParaRPr lang="zh-CN" altLang="en-US" sz="2800" dirty="0">
              <a:solidFill>
                <a:srgbClr val="000000"/>
              </a:solidFill>
            </a:endParaRPr>
          </a:p>
          <a:p>
            <a:pPr eaLnBrk="1" hangingPunct="1"/>
            <a:r>
              <a:rPr lang="zh-CN" altLang="en-US" sz="2800" dirty="0">
                <a:solidFill>
                  <a:srgbClr val="000000"/>
                </a:solidFill>
              </a:rPr>
              <a:t> </a:t>
            </a:r>
            <a:r>
              <a:rPr lang="en-US" altLang="zh-CN" sz="2800" dirty="0">
                <a:solidFill>
                  <a:srgbClr val="000000"/>
                </a:solidFill>
              </a:rPr>
              <a:t>JMP BX </a:t>
            </a:r>
            <a:r>
              <a:rPr lang="zh-CN" altLang="en-US" sz="2800" dirty="0">
                <a:solidFill>
                  <a:srgbClr val="000000"/>
                </a:solidFill>
              </a:rPr>
              <a:t>指令后，</a:t>
            </a:r>
            <a:r>
              <a:rPr lang="en-US" altLang="zh-CN" sz="2800" dirty="0">
                <a:solidFill>
                  <a:srgbClr val="000000"/>
                </a:solidFill>
              </a:rPr>
              <a:t>(IP)=0100H</a:t>
            </a:r>
          </a:p>
          <a:p>
            <a:pPr eaLnBrk="1" hangingPunct="1"/>
            <a:endParaRPr lang="en-US" altLang="zh-CN" sz="2800" dirty="0">
              <a:solidFill>
                <a:srgbClr val="000000"/>
              </a:solidFill>
            </a:endParaRPr>
          </a:p>
          <a:p>
            <a:pPr eaLnBrk="1" hangingPunct="1"/>
            <a:r>
              <a:rPr lang="en-US" altLang="zh-CN" sz="2800" dirty="0">
                <a:solidFill>
                  <a:srgbClr val="000000"/>
                </a:solidFill>
              </a:rPr>
              <a:t> JMP WORD PTR [BX]</a:t>
            </a:r>
            <a:r>
              <a:rPr lang="zh-CN" altLang="en-US" sz="2800" dirty="0">
                <a:solidFill>
                  <a:srgbClr val="000000"/>
                </a:solidFill>
              </a:rPr>
              <a:t>指令后，（</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=1200H</a:t>
            </a:r>
          </a:p>
          <a:p>
            <a:pPr eaLnBrk="1" hangingPunct="1"/>
            <a:endParaRPr lang="en-US" altLang="zh-CN" sz="2800" dirty="0">
              <a:solidFill>
                <a:srgbClr val="000000"/>
              </a:solidFill>
            </a:endParaRPr>
          </a:p>
          <a:p>
            <a:pPr eaLnBrk="1" hangingPunct="1"/>
            <a:r>
              <a:rPr lang="en-US" altLang="zh-CN" sz="2800" dirty="0">
                <a:solidFill>
                  <a:srgbClr val="000000"/>
                </a:solidFill>
              </a:rPr>
              <a:t> JMP WORD PTR [BX][SI]</a:t>
            </a:r>
            <a:r>
              <a:rPr lang="zh-CN" altLang="en-US" sz="2800" dirty="0">
                <a:solidFill>
                  <a:srgbClr val="000000"/>
                </a:solidFill>
              </a:rPr>
              <a:t>指令后，（</a:t>
            </a:r>
            <a:r>
              <a:rPr lang="en-US" altLang="zh-CN" sz="2800" dirty="0">
                <a:solidFill>
                  <a:srgbClr val="000000"/>
                </a:solidFill>
              </a:rPr>
              <a:t>IP</a:t>
            </a:r>
            <a:r>
              <a:rPr lang="zh-CN" altLang="en-US" sz="2800" dirty="0">
                <a:solidFill>
                  <a:srgbClr val="000000"/>
                </a:solidFill>
              </a:rPr>
              <a:t>）</a:t>
            </a:r>
            <a:r>
              <a:rPr lang="en-US" altLang="zh-CN" sz="2800" dirty="0">
                <a:solidFill>
                  <a:srgbClr val="000000"/>
                </a:solidFill>
              </a:rPr>
              <a:t>=1250H</a:t>
            </a:r>
          </a:p>
        </p:txBody>
      </p:sp>
    </p:spTree>
    <p:extLst>
      <p:ext uri="{BB962C8B-B14F-4D97-AF65-F5344CB8AC3E}">
        <p14:creationId xmlns:p14="http://schemas.microsoft.com/office/powerpoint/2010/main" val="1875830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755650" y="2276475"/>
            <a:ext cx="78422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a:solidFill>
                  <a:srgbClr val="FF0000"/>
                </a:solidFill>
              </a:rPr>
              <a:t>1. </a:t>
            </a:r>
            <a:r>
              <a:rPr lang="zh-CN" altLang="en-US">
                <a:solidFill>
                  <a:srgbClr val="FF0000"/>
                </a:solidFill>
              </a:rPr>
              <a:t>段间直接寻址</a:t>
            </a:r>
            <a:r>
              <a:rPr lang="en-US" altLang="zh-CN"/>
              <a:t>Direct addressing between different segments </a:t>
            </a:r>
          </a:p>
        </p:txBody>
      </p:sp>
      <p:sp>
        <p:nvSpPr>
          <p:cNvPr id="4" name="Rectangle 3"/>
          <p:cNvSpPr>
            <a:spLocks noChangeArrowheads="1"/>
          </p:cNvSpPr>
          <p:nvPr/>
        </p:nvSpPr>
        <p:spPr bwMode="auto">
          <a:xfrm>
            <a:off x="1116013" y="1268413"/>
            <a:ext cx="7639050" cy="527050"/>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5" name="Rectangle 4"/>
          <p:cNvSpPr>
            <a:spLocks noChangeArrowheads="1"/>
          </p:cNvSpPr>
          <p:nvPr/>
        </p:nvSpPr>
        <p:spPr bwMode="auto">
          <a:xfrm>
            <a:off x="1187450" y="1196975"/>
            <a:ext cx="7529513" cy="519113"/>
          </a:xfrm>
          <a:prstGeom prst="rect">
            <a:avLst/>
          </a:prstGeom>
          <a:gradFill rotWithShape="0">
            <a:gsLst>
              <a:gs pos="0">
                <a:srgbClr val="339933"/>
              </a:gs>
              <a:gs pos="100000">
                <a:srgbClr val="18471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chemeClr val="bg1"/>
                </a:solidFill>
              </a:rPr>
              <a:t>段间转移地址的寻址方式</a:t>
            </a:r>
            <a:r>
              <a:rPr lang="en-US" altLang="zh-CN" sz="2800">
                <a:solidFill>
                  <a:schemeClr val="bg1"/>
                </a:solidFill>
              </a:rPr>
              <a:t>(CS</a:t>
            </a:r>
            <a:r>
              <a:rPr lang="zh-CN" altLang="en-US" sz="2800">
                <a:solidFill>
                  <a:schemeClr val="bg1"/>
                </a:solidFill>
              </a:rPr>
              <a:t>、</a:t>
            </a:r>
            <a:r>
              <a:rPr lang="en-US" altLang="zh-CN" sz="2800">
                <a:solidFill>
                  <a:schemeClr val="bg1"/>
                </a:solidFill>
              </a:rPr>
              <a:t>IP</a:t>
            </a:r>
            <a:r>
              <a:rPr lang="zh-CN" altLang="en-US" sz="2800">
                <a:solidFill>
                  <a:schemeClr val="bg1"/>
                </a:solidFill>
              </a:rPr>
              <a:t>均发生改变</a:t>
            </a:r>
            <a:r>
              <a:rPr lang="en-US" altLang="zh-CN" sz="2800">
                <a:solidFill>
                  <a:schemeClr val="bg1"/>
                </a:solidFill>
              </a:rPr>
              <a:t>)</a:t>
            </a:r>
          </a:p>
        </p:txBody>
      </p:sp>
      <p:pic>
        <p:nvPicPr>
          <p:cNvPr id="6" name="Picture 5" descr="BD2129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4603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476375" y="1773238"/>
            <a:ext cx="54848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a:latin typeface="Times New Roman" pitchFamily="18" charset="0"/>
              </a:rPr>
              <a:t>——</a:t>
            </a:r>
            <a:r>
              <a:rPr lang="zh-CN" altLang="en-US"/>
              <a:t>只适合于无条件转移指令</a:t>
            </a:r>
          </a:p>
        </p:txBody>
      </p:sp>
      <p:sp>
        <p:nvSpPr>
          <p:cNvPr id="8" name="Text Box 8"/>
          <p:cNvSpPr txBox="1">
            <a:spLocks noChangeArrowheads="1"/>
          </p:cNvSpPr>
          <p:nvPr/>
        </p:nvSpPr>
        <p:spPr bwMode="auto">
          <a:xfrm>
            <a:off x="539750" y="3716338"/>
            <a:ext cx="8208963"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a:solidFill>
                  <a:srgbClr val="000000"/>
                </a:solidFill>
              </a:rPr>
              <a:t>段间直接寻址是指直接在指令中给出转移目的地址（</a:t>
            </a:r>
            <a:r>
              <a:rPr lang="en-US" altLang="zh-CN" sz="2400">
                <a:solidFill>
                  <a:srgbClr val="000000"/>
                </a:solidFill>
              </a:rPr>
              <a:t>16</a:t>
            </a:r>
            <a:r>
              <a:rPr lang="zh-CN" altLang="en-US" sz="2400">
                <a:solidFill>
                  <a:srgbClr val="000000"/>
                </a:solidFill>
              </a:rPr>
              <a:t>位偏移地址和</a:t>
            </a:r>
            <a:r>
              <a:rPr lang="en-US" altLang="zh-CN" sz="2400">
                <a:solidFill>
                  <a:srgbClr val="000000"/>
                </a:solidFill>
              </a:rPr>
              <a:t>16</a:t>
            </a:r>
            <a:r>
              <a:rPr lang="zh-CN" altLang="en-US" sz="2400">
                <a:solidFill>
                  <a:srgbClr val="000000"/>
                </a:solidFill>
              </a:rPr>
              <a:t>位段地址），转移在不同段之间完成。指令中用</a:t>
            </a:r>
            <a:r>
              <a:rPr lang="en-US" altLang="zh-CN" sz="2400">
                <a:solidFill>
                  <a:srgbClr val="000000"/>
                </a:solidFill>
              </a:rPr>
              <a:t>JMP  &lt;</a:t>
            </a:r>
            <a:r>
              <a:rPr lang="zh-CN" altLang="en-US" sz="2400">
                <a:solidFill>
                  <a:srgbClr val="000000"/>
                </a:solidFill>
              </a:rPr>
              <a:t>标号</a:t>
            </a:r>
            <a:r>
              <a:rPr lang="en-US" altLang="zh-CN" sz="2400">
                <a:solidFill>
                  <a:srgbClr val="000000"/>
                </a:solidFill>
              </a:rPr>
              <a:t>&gt;</a:t>
            </a:r>
            <a:r>
              <a:rPr lang="zh-CN" altLang="en-US" sz="2400">
                <a:solidFill>
                  <a:srgbClr val="000000"/>
                </a:solidFill>
              </a:rPr>
              <a:t>表示，当然这里的标号与该指令处在不同的段。例如：</a:t>
            </a:r>
          </a:p>
          <a:p>
            <a:pPr eaLnBrk="1" hangingPunct="1"/>
            <a:r>
              <a:rPr lang="en-US" altLang="zh-CN" sz="2400">
                <a:solidFill>
                  <a:srgbClr val="000000"/>
                </a:solidFill>
              </a:rPr>
              <a:t>JMP  LABEL 		</a:t>
            </a:r>
            <a:r>
              <a:rPr lang="zh-CN" altLang="en-US" sz="2400">
                <a:solidFill>
                  <a:srgbClr val="000000"/>
                </a:solidFill>
              </a:rPr>
              <a:t>；程序转移到标号</a:t>
            </a:r>
            <a:r>
              <a:rPr lang="en-US" altLang="zh-CN" sz="2400">
                <a:solidFill>
                  <a:srgbClr val="000000"/>
                </a:solidFill>
              </a:rPr>
              <a:t>LABEL</a:t>
            </a:r>
            <a:r>
              <a:rPr lang="zh-CN" altLang="en-US" sz="2400">
                <a:solidFill>
                  <a:srgbClr val="000000"/>
                </a:solidFill>
              </a:rPr>
              <a:t>处执行</a:t>
            </a:r>
          </a:p>
          <a:p>
            <a:pPr eaLnBrk="1" hangingPunct="1"/>
            <a:r>
              <a:rPr lang="zh-CN" altLang="en-US" sz="2400">
                <a:solidFill>
                  <a:srgbClr val="000000"/>
                </a:solidFill>
              </a:rPr>
              <a:t>                   （</a:t>
            </a:r>
            <a:r>
              <a:rPr lang="en-US" altLang="zh-CN" sz="2400">
                <a:solidFill>
                  <a:srgbClr val="000000"/>
                </a:solidFill>
              </a:rPr>
              <a:t>LABEL </a:t>
            </a:r>
            <a:r>
              <a:rPr lang="zh-CN" altLang="en-US" sz="2400">
                <a:solidFill>
                  <a:srgbClr val="000000"/>
                </a:solidFill>
              </a:rPr>
              <a:t>不在本段中）</a:t>
            </a:r>
          </a:p>
        </p:txBody>
      </p:sp>
    </p:spTree>
    <p:extLst>
      <p:ext uri="{BB962C8B-B14F-4D97-AF65-F5344CB8AC3E}">
        <p14:creationId xmlns:p14="http://schemas.microsoft.com/office/powerpoint/2010/main" val="24001132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533400" y="3581400"/>
            <a:ext cx="45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a:solidFill>
                  <a:srgbClr val="000000"/>
                </a:solidFill>
              </a:rPr>
              <a:t>操作码</a:t>
            </a:r>
          </a:p>
        </p:txBody>
      </p:sp>
      <p:sp>
        <p:nvSpPr>
          <p:cNvPr id="4" name="Rectangle 3"/>
          <p:cNvSpPr>
            <a:spLocks noChangeArrowheads="1"/>
          </p:cNvSpPr>
          <p:nvPr/>
        </p:nvSpPr>
        <p:spPr bwMode="auto">
          <a:xfrm>
            <a:off x="1219200" y="1752600"/>
            <a:ext cx="1984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SEG LABEL</a:t>
            </a:r>
          </a:p>
        </p:txBody>
      </p:sp>
      <p:sp>
        <p:nvSpPr>
          <p:cNvPr id="5" name="Rectangle 4"/>
          <p:cNvSpPr>
            <a:spLocks noChangeArrowheads="1"/>
          </p:cNvSpPr>
          <p:nvPr/>
        </p:nvSpPr>
        <p:spPr bwMode="auto">
          <a:xfrm>
            <a:off x="2133600" y="1752600"/>
            <a:ext cx="60960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eaLnBrk="1" hangingPunct="1"/>
            <a:r>
              <a:rPr lang="en-US" altLang="zh-CN" sz="2800">
                <a:solidFill>
                  <a:srgbClr val="000000"/>
                </a:solidFill>
              </a:rPr>
              <a:t>            </a:t>
            </a:r>
            <a:endParaRPr lang="en-US" altLang="zh-CN" sz="2400"/>
          </a:p>
          <a:p>
            <a:pPr algn="ctr" eaLnBrk="1" hangingPunct="1"/>
            <a:endParaRPr lang="en-US" altLang="zh-CN" sz="1400">
              <a:solidFill>
                <a:srgbClr val="FF0000"/>
              </a:solidFill>
            </a:endParaRPr>
          </a:p>
          <a:p>
            <a:pPr algn="ctr" eaLnBrk="1" hangingPunct="1"/>
            <a:r>
              <a:rPr lang="en-US" altLang="zh-CN" sz="1400">
                <a:solidFill>
                  <a:srgbClr val="FF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endParaRPr lang="en-US" altLang="zh-CN" sz="1400">
              <a:solidFill>
                <a:srgbClr val="000000"/>
              </a:solidFill>
            </a:endParaRPr>
          </a:p>
          <a:p>
            <a:pPr eaLnBrk="1" hangingPunct="1"/>
            <a:r>
              <a:rPr lang="en-US" altLang="zh-CN" sz="2800">
                <a:solidFill>
                  <a:srgbClr val="000000"/>
                </a:solidFill>
              </a:rPr>
              <a:t>          LABEL</a:t>
            </a:r>
            <a:r>
              <a:rPr lang="en-US" altLang="zh-CN" sz="2400"/>
              <a:t>:</a:t>
            </a:r>
            <a:r>
              <a:rPr lang="en-US" altLang="zh-CN" sz="1400">
                <a:solidFill>
                  <a:srgbClr val="FF0000"/>
                </a:solidFill>
              </a:rPr>
              <a:t>● </a:t>
            </a:r>
            <a:r>
              <a:rPr lang="en-US" altLang="zh-CN" sz="1400">
                <a:solidFill>
                  <a:srgbClr val="000000"/>
                </a:solidFill>
              </a:rPr>
              <a:t>  </a:t>
            </a:r>
            <a:endParaRPr lang="en-US" altLang="zh-CN" sz="2800">
              <a:solidFill>
                <a:srgbClr val="000000"/>
              </a:solidFill>
            </a:endParaRP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r>
              <a:rPr lang="en-US" altLang="zh-CN" sz="1400">
                <a:solidFill>
                  <a:srgbClr val="000000"/>
                </a:solidFill>
              </a:rPr>
              <a:t>●</a:t>
            </a:r>
          </a:p>
          <a:p>
            <a:pPr algn="ctr" eaLnBrk="1" hangingPunct="1"/>
            <a:endParaRPr lang="en-US" altLang="zh-CN" sz="1400">
              <a:solidFill>
                <a:srgbClr val="000000"/>
              </a:solidFill>
            </a:endParaRPr>
          </a:p>
        </p:txBody>
      </p:sp>
      <p:sp>
        <p:nvSpPr>
          <p:cNvPr id="6" name="Line 5"/>
          <p:cNvSpPr>
            <a:spLocks noChangeShapeType="1"/>
          </p:cNvSpPr>
          <p:nvPr/>
        </p:nvSpPr>
        <p:spPr bwMode="auto">
          <a:xfrm>
            <a:off x="3962400" y="2057400"/>
            <a:ext cx="0" cy="304800"/>
          </a:xfrm>
          <a:prstGeom prst="line">
            <a:avLst/>
          </a:prstGeom>
          <a:noFill/>
          <a:ln w="38100">
            <a:solidFill>
              <a:srgbClr val="3399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AutoShape 6"/>
          <p:cNvSpPr>
            <a:spLocks/>
          </p:cNvSpPr>
          <p:nvPr/>
        </p:nvSpPr>
        <p:spPr bwMode="auto">
          <a:xfrm>
            <a:off x="5791200" y="4572000"/>
            <a:ext cx="304800" cy="1447800"/>
          </a:xfrm>
          <a:prstGeom prst="rightBrace">
            <a:avLst>
              <a:gd name="adj1" fmla="val 39583"/>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8" name="Rectangle 7"/>
          <p:cNvSpPr>
            <a:spLocks noChangeArrowheads="1"/>
          </p:cNvSpPr>
          <p:nvPr/>
        </p:nvSpPr>
        <p:spPr bwMode="auto">
          <a:xfrm>
            <a:off x="3124200" y="266700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9" name="Rectangle 8"/>
          <p:cNvSpPr>
            <a:spLocks noChangeArrowheads="1"/>
          </p:cNvSpPr>
          <p:nvPr/>
        </p:nvSpPr>
        <p:spPr bwMode="auto">
          <a:xfrm>
            <a:off x="4038600" y="266700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10" name="Line 9"/>
          <p:cNvSpPr>
            <a:spLocks noChangeShapeType="1"/>
          </p:cNvSpPr>
          <p:nvPr/>
        </p:nvSpPr>
        <p:spPr bwMode="auto">
          <a:xfrm flipH="1">
            <a:off x="2819400" y="2057400"/>
            <a:ext cx="11430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Rectangle 10"/>
          <p:cNvSpPr>
            <a:spLocks noChangeArrowheads="1"/>
          </p:cNvSpPr>
          <p:nvPr/>
        </p:nvSpPr>
        <p:spPr bwMode="auto">
          <a:xfrm>
            <a:off x="4876800" y="2667000"/>
            <a:ext cx="315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a:solidFill>
                  <a:srgbClr val="FF0000"/>
                </a:solidFill>
              </a:rPr>
              <a:t>JMP FAR PTR LABEL</a:t>
            </a:r>
          </a:p>
        </p:txBody>
      </p:sp>
      <p:sp>
        <p:nvSpPr>
          <p:cNvPr id="12" name="Rectangle 11"/>
          <p:cNvSpPr>
            <a:spLocks noChangeArrowheads="1"/>
          </p:cNvSpPr>
          <p:nvPr/>
        </p:nvSpPr>
        <p:spPr bwMode="auto">
          <a:xfrm>
            <a:off x="2209800" y="266700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13" name="AutoShape 12"/>
          <p:cNvSpPr>
            <a:spLocks/>
          </p:cNvSpPr>
          <p:nvPr/>
        </p:nvSpPr>
        <p:spPr bwMode="auto">
          <a:xfrm rot="5400000">
            <a:off x="3848100" y="1638300"/>
            <a:ext cx="304800" cy="1752600"/>
          </a:xfrm>
          <a:prstGeom prst="leftBrace">
            <a:avLst>
              <a:gd name="adj1" fmla="val 47917"/>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4" name="Line 13"/>
          <p:cNvSpPr>
            <a:spLocks noChangeShapeType="1"/>
          </p:cNvSpPr>
          <p:nvPr/>
        </p:nvSpPr>
        <p:spPr bwMode="auto">
          <a:xfrm flipV="1">
            <a:off x="762000" y="3048000"/>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5" name="AutoShape 14"/>
          <p:cNvSpPr>
            <a:spLocks/>
          </p:cNvSpPr>
          <p:nvPr/>
        </p:nvSpPr>
        <p:spPr bwMode="auto">
          <a:xfrm>
            <a:off x="7467600" y="1828800"/>
            <a:ext cx="304800" cy="2286000"/>
          </a:xfrm>
          <a:prstGeom prst="rightBrace">
            <a:avLst>
              <a:gd name="adj1" fmla="val 62500"/>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6" name="Rectangle 15"/>
          <p:cNvSpPr>
            <a:spLocks noChangeArrowheads="1"/>
          </p:cNvSpPr>
          <p:nvPr/>
        </p:nvSpPr>
        <p:spPr bwMode="auto">
          <a:xfrm>
            <a:off x="7848600" y="2133600"/>
            <a:ext cx="68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400">
                <a:solidFill>
                  <a:srgbClr val="000000"/>
                </a:solidFill>
              </a:rPr>
              <a:t>代码段</a:t>
            </a:r>
          </a:p>
        </p:txBody>
      </p:sp>
      <p:sp>
        <p:nvSpPr>
          <p:cNvPr id="17" name="Rectangle 16"/>
          <p:cNvSpPr>
            <a:spLocks noChangeArrowheads="1"/>
          </p:cNvSpPr>
          <p:nvPr/>
        </p:nvSpPr>
        <p:spPr bwMode="auto">
          <a:xfrm>
            <a:off x="1295400" y="266700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**H</a:t>
            </a:r>
          </a:p>
        </p:txBody>
      </p:sp>
      <p:sp>
        <p:nvSpPr>
          <p:cNvPr id="18" name="Rectangle 17"/>
          <p:cNvSpPr>
            <a:spLocks noChangeArrowheads="1"/>
          </p:cNvSpPr>
          <p:nvPr/>
        </p:nvSpPr>
        <p:spPr bwMode="auto">
          <a:xfrm>
            <a:off x="381000" y="2667000"/>
            <a:ext cx="838200" cy="4048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1800"/>
              <a:t>XXH</a:t>
            </a:r>
          </a:p>
        </p:txBody>
      </p:sp>
      <p:sp>
        <p:nvSpPr>
          <p:cNvPr id="19" name="AutoShape 18"/>
          <p:cNvSpPr>
            <a:spLocks/>
          </p:cNvSpPr>
          <p:nvPr/>
        </p:nvSpPr>
        <p:spPr bwMode="auto">
          <a:xfrm rot="16200000">
            <a:off x="2019300" y="2400300"/>
            <a:ext cx="304800" cy="1752600"/>
          </a:xfrm>
          <a:prstGeom prst="leftBrace">
            <a:avLst>
              <a:gd name="adj1" fmla="val 47917"/>
              <a:gd name="adj2" fmla="val 50000"/>
            </a:avLst>
          </a:pr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20" name="Rectangle 19"/>
          <p:cNvSpPr>
            <a:spLocks noChangeArrowheads="1"/>
          </p:cNvSpPr>
          <p:nvPr/>
        </p:nvSpPr>
        <p:spPr bwMode="auto">
          <a:xfrm>
            <a:off x="1116013" y="3500438"/>
            <a:ext cx="2776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solidFill>
                  <a:srgbClr val="000000"/>
                </a:solidFill>
              </a:rPr>
              <a:t>OFFSET LABEL</a:t>
            </a:r>
          </a:p>
        </p:txBody>
      </p:sp>
      <p:sp>
        <p:nvSpPr>
          <p:cNvPr id="21" name="Rectangle 20"/>
          <p:cNvSpPr>
            <a:spLocks noChangeArrowheads="1"/>
          </p:cNvSpPr>
          <p:nvPr/>
        </p:nvSpPr>
        <p:spPr bwMode="auto">
          <a:xfrm>
            <a:off x="7924800" y="3276600"/>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a:solidFill>
                  <a:srgbClr val="000000"/>
                </a:solidFill>
              </a:rPr>
              <a:t>1</a:t>
            </a:r>
          </a:p>
        </p:txBody>
      </p:sp>
      <p:sp>
        <p:nvSpPr>
          <p:cNvPr id="22" name="Rectangle 21"/>
          <p:cNvSpPr>
            <a:spLocks noChangeArrowheads="1"/>
          </p:cNvSpPr>
          <p:nvPr/>
        </p:nvSpPr>
        <p:spPr bwMode="auto">
          <a:xfrm>
            <a:off x="6172200" y="4572000"/>
            <a:ext cx="68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400">
                <a:solidFill>
                  <a:srgbClr val="000000"/>
                </a:solidFill>
              </a:rPr>
              <a:t>代码段</a:t>
            </a:r>
          </a:p>
        </p:txBody>
      </p:sp>
      <p:sp>
        <p:nvSpPr>
          <p:cNvPr id="23" name="Rectangle 22"/>
          <p:cNvSpPr>
            <a:spLocks noChangeArrowheads="1"/>
          </p:cNvSpPr>
          <p:nvPr/>
        </p:nvSpPr>
        <p:spPr bwMode="auto">
          <a:xfrm>
            <a:off x="6248400" y="5715000"/>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a:solidFill>
                  <a:srgbClr val="000000"/>
                </a:solidFill>
              </a:rPr>
              <a:t>2</a:t>
            </a:r>
          </a:p>
        </p:txBody>
      </p:sp>
      <p:sp>
        <p:nvSpPr>
          <p:cNvPr id="24" name="Line 23"/>
          <p:cNvSpPr>
            <a:spLocks noChangeShapeType="1"/>
          </p:cNvSpPr>
          <p:nvPr/>
        </p:nvSpPr>
        <p:spPr bwMode="auto">
          <a:xfrm>
            <a:off x="4038600" y="4267200"/>
            <a:ext cx="3657600"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5" name="Rectangle 24"/>
          <p:cNvSpPr>
            <a:spLocks noChangeArrowheads="1"/>
          </p:cNvSpPr>
          <p:nvPr/>
        </p:nvSpPr>
        <p:spPr bwMode="auto">
          <a:xfrm>
            <a:off x="3733800" y="4038600"/>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400">
                <a:solidFill>
                  <a:srgbClr val="FF0000"/>
                </a:solidFill>
              </a:rPr>
              <a:t>;</a:t>
            </a:r>
          </a:p>
        </p:txBody>
      </p:sp>
      <p:sp>
        <p:nvSpPr>
          <p:cNvPr id="26" name="Rectangle 25"/>
          <p:cNvSpPr>
            <a:spLocks noChangeArrowheads="1"/>
          </p:cNvSpPr>
          <p:nvPr/>
        </p:nvSpPr>
        <p:spPr bwMode="auto">
          <a:xfrm>
            <a:off x="1763713" y="4365625"/>
            <a:ext cx="219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sz="2800"/>
              <a:t>????:****H</a:t>
            </a:r>
          </a:p>
        </p:txBody>
      </p:sp>
    </p:spTree>
    <p:extLst>
      <p:ext uri="{BB962C8B-B14F-4D97-AF65-F5344CB8AC3E}">
        <p14:creationId xmlns:p14="http://schemas.microsoft.com/office/powerpoint/2010/main" val="2987899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755650" y="1196975"/>
            <a:ext cx="741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a:solidFill>
                  <a:srgbClr val="FF0000"/>
                </a:solidFill>
              </a:rPr>
              <a:t>2. </a:t>
            </a:r>
            <a:r>
              <a:rPr lang="zh-CN" altLang="en-US">
                <a:solidFill>
                  <a:srgbClr val="FF0000"/>
                </a:solidFill>
              </a:rPr>
              <a:t>段间间接寻址</a:t>
            </a:r>
            <a:r>
              <a:rPr lang="en-US" altLang="zh-CN"/>
              <a:t>Indirect addressing between different segments</a:t>
            </a:r>
          </a:p>
        </p:txBody>
      </p:sp>
      <p:sp>
        <p:nvSpPr>
          <p:cNvPr id="4" name="Text Box 4"/>
          <p:cNvSpPr txBox="1">
            <a:spLocks noChangeArrowheads="1"/>
          </p:cNvSpPr>
          <p:nvPr/>
        </p:nvSpPr>
        <p:spPr bwMode="auto">
          <a:xfrm>
            <a:off x="611188" y="1989138"/>
            <a:ext cx="7993062"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en-US" altLang="zh-CN" sz="2400" dirty="0">
              <a:solidFill>
                <a:srgbClr val="000000"/>
              </a:solidFill>
            </a:endParaRPr>
          </a:p>
          <a:p>
            <a:pPr eaLnBrk="1" hangingPunct="1"/>
            <a:r>
              <a:rPr lang="zh-CN" altLang="en-US" sz="2400" dirty="0">
                <a:solidFill>
                  <a:srgbClr val="000000"/>
                </a:solidFill>
              </a:rPr>
              <a:t>段间间接寻址是指转移目的地址（</a:t>
            </a:r>
            <a:r>
              <a:rPr lang="en-US" altLang="zh-CN" sz="2400" dirty="0">
                <a:solidFill>
                  <a:srgbClr val="000000"/>
                </a:solidFill>
              </a:rPr>
              <a:t>32</a:t>
            </a:r>
            <a:r>
              <a:rPr lang="zh-CN" altLang="en-US" sz="2400" dirty="0">
                <a:solidFill>
                  <a:srgbClr val="000000"/>
                </a:solidFill>
              </a:rPr>
              <a:t>位地址）保存在存储单元中，转移在不同的段之间完成，在指令中指出存储单元的偏移地址，可以采用以上介绍的</a:t>
            </a:r>
            <a:r>
              <a:rPr lang="en-US" altLang="zh-CN" sz="2400" dirty="0">
                <a:solidFill>
                  <a:srgbClr val="000000"/>
                </a:solidFill>
              </a:rPr>
              <a:t>5</a:t>
            </a:r>
            <a:r>
              <a:rPr lang="zh-CN" altLang="en-US" sz="2400" dirty="0">
                <a:solidFill>
                  <a:srgbClr val="000000"/>
                </a:solidFill>
              </a:rPr>
              <a:t>种存储器寻址方式。存储单元必须是双字型变量，第一个字用于存放目的地址的段内偏移地址，第二个字用于存放目的地址的段地址。例如：</a:t>
            </a:r>
          </a:p>
          <a:p>
            <a:pPr eaLnBrk="1" hangingPunct="1"/>
            <a:r>
              <a:rPr lang="en-US" altLang="zh-CN" sz="2400" dirty="0">
                <a:solidFill>
                  <a:srgbClr val="000000"/>
                </a:solidFill>
              </a:rPr>
              <a:t>JMP  VAR3		</a:t>
            </a:r>
            <a:r>
              <a:rPr lang="zh-CN" altLang="en-US" sz="2400" dirty="0">
                <a:solidFill>
                  <a:srgbClr val="000000"/>
                </a:solidFill>
              </a:rPr>
              <a:t>；程序转移的目的地址为双字型变量</a:t>
            </a:r>
          </a:p>
          <a:p>
            <a:pPr eaLnBrk="1" hangingPunct="1"/>
            <a:r>
              <a:rPr lang="zh-CN" altLang="en-US" sz="2400" dirty="0">
                <a:solidFill>
                  <a:srgbClr val="000000"/>
                </a:solidFill>
              </a:rPr>
              <a:t>                    </a:t>
            </a:r>
            <a:r>
              <a:rPr lang="en-US" altLang="zh-CN" sz="2400" dirty="0">
                <a:solidFill>
                  <a:srgbClr val="000000"/>
                </a:solidFill>
              </a:rPr>
              <a:t>VAR3</a:t>
            </a:r>
            <a:r>
              <a:rPr lang="zh-CN" altLang="en-US" sz="2400" dirty="0">
                <a:solidFill>
                  <a:srgbClr val="000000"/>
                </a:solidFill>
              </a:rPr>
              <a:t>的内容</a:t>
            </a:r>
          </a:p>
          <a:p>
            <a:pPr eaLnBrk="1" hangingPunct="1"/>
            <a:r>
              <a:rPr lang="en-US" altLang="zh-CN" sz="2400" dirty="0">
                <a:solidFill>
                  <a:srgbClr val="000000"/>
                </a:solidFill>
              </a:rPr>
              <a:t>JMP  VAR1[SI]	; </a:t>
            </a:r>
            <a:r>
              <a:rPr lang="zh-CN" altLang="en-US" sz="2400" dirty="0">
                <a:solidFill>
                  <a:srgbClr val="000000"/>
                </a:solidFill>
              </a:rPr>
              <a:t>目的地址保存在存储器，其有效</a:t>
            </a:r>
          </a:p>
          <a:p>
            <a:pPr eaLnBrk="1" hangingPunct="1"/>
            <a:r>
              <a:rPr lang="zh-CN" altLang="en-US" sz="2400" dirty="0">
                <a:solidFill>
                  <a:srgbClr val="000000"/>
                </a:solidFill>
              </a:rPr>
              <a:t>                    地址为（</a:t>
            </a:r>
            <a:r>
              <a:rPr lang="en-US" altLang="zh-CN" sz="2400" dirty="0">
                <a:solidFill>
                  <a:srgbClr val="000000"/>
                </a:solidFill>
              </a:rPr>
              <a:t>SI</a:t>
            </a:r>
            <a:r>
              <a:rPr lang="zh-CN" altLang="en-US" sz="2400" dirty="0">
                <a:solidFill>
                  <a:srgbClr val="000000"/>
                </a:solidFill>
              </a:rPr>
              <a:t>）＋</a:t>
            </a:r>
            <a:r>
              <a:rPr lang="en-US" altLang="zh-CN" sz="2400" dirty="0">
                <a:solidFill>
                  <a:srgbClr val="000000"/>
                </a:solidFill>
              </a:rPr>
              <a:t>OFFSET VAR3</a:t>
            </a:r>
            <a:r>
              <a:rPr lang="en-US" altLang="zh-CN" dirty="0"/>
              <a:t> </a:t>
            </a:r>
          </a:p>
        </p:txBody>
      </p:sp>
    </p:spTree>
    <p:extLst>
      <p:ext uri="{BB962C8B-B14F-4D97-AF65-F5344CB8AC3E}">
        <p14:creationId xmlns:p14="http://schemas.microsoft.com/office/powerpoint/2010/main" val="39623188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4" name="Rectangle 2"/>
          <p:cNvSpPr>
            <a:spLocks noChangeArrowheads="1"/>
          </p:cNvSpPr>
          <p:nvPr/>
        </p:nvSpPr>
        <p:spPr bwMode="auto">
          <a:xfrm>
            <a:off x="228600" y="1600200"/>
            <a:ext cx="8458200" cy="5105400"/>
          </a:xfrm>
          <a:prstGeom prst="rect">
            <a:avLst/>
          </a:prstGeom>
          <a:gradFill rotWithShape="0">
            <a:gsLst>
              <a:gs pos="0">
                <a:srgbClr val="FF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endParaRPr lang="zh-CN" altLang="zh-CN" sz="4400" b="0">
              <a:solidFill>
                <a:schemeClr val="bg1"/>
              </a:solidFill>
              <a:latin typeface="华文行楷" pitchFamily="2" charset="-122"/>
              <a:ea typeface="华文行楷" pitchFamily="2" charset="-122"/>
            </a:endParaRPr>
          </a:p>
        </p:txBody>
      </p:sp>
      <p:sp>
        <p:nvSpPr>
          <p:cNvPr id="5" name="Rectangle 3"/>
          <p:cNvSpPr>
            <a:spLocks noChangeArrowheads="1"/>
          </p:cNvSpPr>
          <p:nvPr/>
        </p:nvSpPr>
        <p:spPr bwMode="auto">
          <a:xfrm>
            <a:off x="3733800" y="6003925"/>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4000">
                <a:solidFill>
                  <a:srgbClr val="339933"/>
                </a:solidFill>
              </a:rPr>
              <a:t>存储器</a:t>
            </a:r>
          </a:p>
        </p:txBody>
      </p:sp>
      <p:grpSp>
        <p:nvGrpSpPr>
          <p:cNvPr id="6" name="Group 4"/>
          <p:cNvGrpSpPr>
            <a:grpSpLocks/>
          </p:cNvGrpSpPr>
          <p:nvPr/>
        </p:nvGrpSpPr>
        <p:grpSpPr bwMode="auto">
          <a:xfrm>
            <a:off x="5715000" y="2901950"/>
            <a:ext cx="2673350" cy="1593850"/>
            <a:chOff x="3600" y="1828"/>
            <a:chExt cx="1292" cy="1004"/>
          </a:xfrm>
        </p:grpSpPr>
        <p:sp>
          <p:nvSpPr>
            <p:cNvPr id="7" name="AutoShape 5"/>
            <p:cNvSpPr>
              <a:spLocks/>
            </p:cNvSpPr>
            <p:nvPr/>
          </p:nvSpPr>
          <p:spPr bwMode="auto">
            <a:xfrm rot="10800000">
              <a:off x="3600" y="1828"/>
              <a:ext cx="96" cy="802"/>
            </a:xfrm>
            <a:prstGeom prst="leftBrace">
              <a:avLst>
                <a:gd name="adj1" fmla="val 69618"/>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nvGrpSpPr>
            <p:cNvPr id="8" name="Group 6"/>
            <p:cNvGrpSpPr>
              <a:grpSpLocks/>
            </p:cNvGrpSpPr>
            <p:nvPr/>
          </p:nvGrpSpPr>
          <p:grpSpPr bwMode="auto">
            <a:xfrm>
              <a:off x="3648" y="2064"/>
              <a:ext cx="1244" cy="768"/>
              <a:chOff x="3648" y="2064"/>
              <a:chExt cx="1244" cy="768"/>
            </a:xfrm>
          </p:grpSpPr>
          <p:sp>
            <p:nvSpPr>
              <p:cNvPr id="9" name="Rectangle 7"/>
              <p:cNvSpPr>
                <a:spLocks noChangeArrowheads="1"/>
              </p:cNvSpPr>
              <p:nvPr/>
            </p:nvSpPr>
            <p:spPr bwMode="auto">
              <a:xfrm>
                <a:off x="3648" y="2064"/>
                <a:ext cx="1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rgbClr val="000000"/>
                    </a:solidFill>
                  </a:rPr>
                  <a:t>转移</a:t>
                </a:r>
                <a:r>
                  <a:rPr lang="en-US" altLang="zh-CN" sz="2800">
                    <a:solidFill>
                      <a:srgbClr val="000000"/>
                    </a:solidFill>
                  </a:rPr>
                  <a:t>OFFSET</a:t>
                </a:r>
              </a:p>
            </p:txBody>
          </p:sp>
          <p:sp>
            <p:nvSpPr>
              <p:cNvPr id="10" name="Line 8"/>
              <p:cNvSpPr>
                <a:spLocks noChangeShapeType="1"/>
              </p:cNvSpPr>
              <p:nvPr/>
            </p:nvSpPr>
            <p:spPr bwMode="auto">
              <a:xfrm>
                <a:off x="4272" y="2304"/>
                <a:ext cx="0" cy="24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Oval 9"/>
              <p:cNvSpPr>
                <a:spLocks noChangeArrowheads="1"/>
              </p:cNvSpPr>
              <p:nvPr/>
            </p:nvSpPr>
            <p:spPr bwMode="auto">
              <a:xfrm>
                <a:off x="3840" y="2496"/>
                <a:ext cx="864" cy="336"/>
              </a:xfrm>
              <a:prstGeom prst="ellipse">
                <a:avLst/>
              </a:prstGeom>
              <a:gradFill rotWithShape="0">
                <a:gsLst>
                  <a:gs pos="0">
                    <a:srgbClr val="000076"/>
                  </a:gs>
                  <a:gs pos="50000">
                    <a:srgbClr val="0000FF"/>
                  </a:gs>
                  <a:gs pos="100000">
                    <a:srgbClr val="0000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solidFill>
                      <a:schemeClr val="bg1"/>
                    </a:solidFill>
                  </a:rPr>
                  <a:t>IP</a:t>
                </a:r>
              </a:p>
            </p:txBody>
          </p:sp>
        </p:grpSp>
      </p:grpSp>
      <p:grpSp>
        <p:nvGrpSpPr>
          <p:cNvPr id="12" name="Group 10"/>
          <p:cNvGrpSpPr>
            <a:grpSpLocks/>
          </p:cNvGrpSpPr>
          <p:nvPr/>
        </p:nvGrpSpPr>
        <p:grpSpPr bwMode="auto">
          <a:xfrm>
            <a:off x="5715000" y="4175125"/>
            <a:ext cx="2889250" cy="1692275"/>
            <a:chOff x="3600" y="2630"/>
            <a:chExt cx="1403" cy="1066"/>
          </a:xfrm>
        </p:grpSpPr>
        <p:sp>
          <p:nvSpPr>
            <p:cNvPr id="13" name="AutoShape 11"/>
            <p:cNvSpPr>
              <a:spLocks/>
            </p:cNvSpPr>
            <p:nvPr/>
          </p:nvSpPr>
          <p:spPr bwMode="auto">
            <a:xfrm rot="10800000">
              <a:off x="3600" y="2630"/>
              <a:ext cx="96" cy="801"/>
            </a:xfrm>
            <a:prstGeom prst="leftBrace">
              <a:avLst>
                <a:gd name="adj1" fmla="val 69531"/>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nvGrpSpPr>
            <p:cNvPr id="14" name="Group 12"/>
            <p:cNvGrpSpPr>
              <a:grpSpLocks/>
            </p:cNvGrpSpPr>
            <p:nvPr/>
          </p:nvGrpSpPr>
          <p:grpSpPr bwMode="auto">
            <a:xfrm>
              <a:off x="3648" y="2880"/>
              <a:ext cx="1355" cy="816"/>
              <a:chOff x="3648" y="2880"/>
              <a:chExt cx="1355" cy="816"/>
            </a:xfrm>
          </p:grpSpPr>
          <p:sp>
            <p:nvSpPr>
              <p:cNvPr id="15" name="Rectangle 13"/>
              <p:cNvSpPr>
                <a:spLocks noChangeArrowheads="1"/>
              </p:cNvSpPr>
              <p:nvPr/>
            </p:nvSpPr>
            <p:spPr bwMode="auto">
              <a:xfrm>
                <a:off x="3648" y="2880"/>
                <a:ext cx="13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rgbClr val="000000"/>
                    </a:solidFill>
                  </a:rPr>
                  <a:t>转移</a:t>
                </a:r>
                <a:r>
                  <a:rPr lang="en-US" altLang="zh-CN" sz="2800">
                    <a:solidFill>
                      <a:srgbClr val="000000"/>
                    </a:solidFill>
                  </a:rPr>
                  <a:t>SEG</a:t>
                </a:r>
                <a:r>
                  <a:rPr lang="zh-CN" altLang="en-US" sz="2800">
                    <a:solidFill>
                      <a:srgbClr val="000000"/>
                    </a:solidFill>
                  </a:rPr>
                  <a:t>地址</a:t>
                </a:r>
              </a:p>
            </p:txBody>
          </p:sp>
          <p:sp>
            <p:nvSpPr>
              <p:cNvPr id="16" name="Line 14"/>
              <p:cNvSpPr>
                <a:spLocks noChangeShapeType="1"/>
              </p:cNvSpPr>
              <p:nvPr/>
            </p:nvSpPr>
            <p:spPr bwMode="auto">
              <a:xfrm>
                <a:off x="4272" y="3168"/>
                <a:ext cx="0" cy="24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Oval 15"/>
              <p:cNvSpPr>
                <a:spLocks noChangeArrowheads="1"/>
              </p:cNvSpPr>
              <p:nvPr/>
            </p:nvSpPr>
            <p:spPr bwMode="auto">
              <a:xfrm>
                <a:off x="3840" y="3360"/>
                <a:ext cx="864" cy="336"/>
              </a:xfrm>
              <a:prstGeom prst="ellipse">
                <a:avLst/>
              </a:prstGeom>
              <a:gradFill rotWithShape="0">
                <a:gsLst>
                  <a:gs pos="0">
                    <a:srgbClr val="000076"/>
                  </a:gs>
                  <a:gs pos="50000">
                    <a:srgbClr val="0000FF"/>
                  </a:gs>
                  <a:gs pos="100000">
                    <a:srgbClr val="0000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solidFill>
                      <a:schemeClr val="bg1"/>
                    </a:solidFill>
                  </a:rPr>
                  <a:t>CS</a:t>
                </a:r>
              </a:p>
            </p:txBody>
          </p:sp>
        </p:grpSp>
      </p:grpSp>
      <p:grpSp>
        <p:nvGrpSpPr>
          <p:cNvPr id="18" name="Group 16"/>
          <p:cNvGrpSpPr>
            <a:grpSpLocks/>
          </p:cNvGrpSpPr>
          <p:nvPr/>
        </p:nvGrpSpPr>
        <p:grpSpPr bwMode="auto">
          <a:xfrm>
            <a:off x="3886200" y="1600200"/>
            <a:ext cx="1828800" cy="4879975"/>
            <a:chOff x="2448" y="1008"/>
            <a:chExt cx="1152" cy="3074"/>
          </a:xfrm>
        </p:grpSpPr>
        <p:sp>
          <p:nvSpPr>
            <p:cNvPr id="19" name="Line 17"/>
            <p:cNvSpPr>
              <a:spLocks noChangeShapeType="1"/>
            </p:cNvSpPr>
            <p:nvPr/>
          </p:nvSpPr>
          <p:spPr bwMode="auto">
            <a:xfrm>
              <a:off x="2448" y="1328"/>
              <a:ext cx="0" cy="2604"/>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en-US"/>
            </a:p>
          </p:txBody>
        </p:sp>
        <p:grpSp>
          <p:nvGrpSpPr>
            <p:cNvPr id="20" name="Group 18"/>
            <p:cNvGrpSpPr>
              <a:grpSpLocks/>
            </p:cNvGrpSpPr>
            <p:nvPr/>
          </p:nvGrpSpPr>
          <p:grpSpPr bwMode="auto">
            <a:xfrm>
              <a:off x="2496" y="2630"/>
              <a:ext cx="1008" cy="400"/>
              <a:chOff x="2356" y="2642"/>
              <a:chExt cx="828" cy="342"/>
            </a:xfrm>
          </p:grpSpPr>
          <p:sp>
            <p:nvSpPr>
              <p:cNvPr id="41" name="Freeform 19"/>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20"/>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Rectangle 21"/>
              <p:cNvSpPr>
                <a:spLocks noChangeArrowheads="1"/>
              </p:cNvSpPr>
              <p:nvPr/>
            </p:nvSpPr>
            <p:spPr bwMode="auto">
              <a:xfrm>
                <a:off x="2356" y="2675"/>
                <a:ext cx="795" cy="309"/>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nvGrpSpPr>
            <p:cNvPr id="21" name="Group 22"/>
            <p:cNvGrpSpPr>
              <a:grpSpLocks/>
            </p:cNvGrpSpPr>
            <p:nvPr/>
          </p:nvGrpSpPr>
          <p:grpSpPr bwMode="auto">
            <a:xfrm>
              <a:off x="2496" y="2229"/>
              <a:ext cx="1008" cy="401"/>
              <a:chOff x="2356" y="2642"/>
              <a:chExt cx="828" cy="342"/>
            </a:xfrm>
          </p:grpSpPr>
          <p:sp>
            <p:nvSpPr>
              <p:cNvPr id="38" name="Freeform 23"/>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24"/>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Rectangle 25"/>
              <p:cNvSpPr>
                <a:spLocks noChangeArrowheads="1"/>
              </p:cNvSpPr>
              <p:nvPr/>
            </p:nvSpPr>
            <p:spPr bwMode="auto">
              <a:xfrm>
                <a:off x="2356" y="2675"/>
                <a:ext cx="795" cy="30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grpSp>
          <p:nvGrpSpPr>
            <p:cNvPr id="22" name="Group 26"/>
            <p:cNvGrpSpPr>
              <a:grpSpLocks/>
            </p:cNvGrpSpPr>
            <p:nvPr/>
          </p:nvGrpSpPr>
          <p:grpSpPr bwMode="auto">
            <a:xfrm>
              <a:off x="2496" y="1872"/>
              <a:ext cx="1056" cy="384"/>
              <a:chOff x="2496" y="1824"/>
              <a:chExt cx="1056" cy="405"/>
            </a:xfrm>
          </p:grpSpPr>
          <p:grpSp>
            <p:nvGrpSpPr>
              <p:cNvPr id="33" name="Group 27"/>
              <p:cNvGrpSpPr>
                <a:grpSpLocks/>
              </p:cNvGrpSpPr>
              <p:nvPr/>
            </p:nvGrpSpPr>
            <p:grpSpPr bwMode="auto">
              <a:xfrm>
                <a:off x="2496" y="1828"/>
                <a:ext cx="1008" cy="401"/>
                <a:chOff x="2356" y="2642"/>
                <a:chExt cx="828" cy="342"/>
              </a:xfrm>
            </p:grpSpPr>
            <p:sp>
              <p:nvSpPr>
                <p:cNvPr id="35" name="Freeform 28"/>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29"/>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Rectangle 30"/>
                <p:cNvSpPr>
                  <a:spLocks noChangeArrowheads="1"/>
                </p:cNvSpPr>
                <p:nvPr/>
              </p:nvSpPr>
              <p:spPr bwMode="auto">
                <a:xfrm>
                  <a:off x="2356" y="2675"/>
                  <a:ext cx="795" cy="3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34" name="Rectangle 31"/>
              <p:cNvSpPr>
                <a:spLocks noChangeArrowheads="1"/>
              </p:cNvSpPr>
              <p:nvPr/>
            </p:nvSpPr>
            <p:spPr bwMode="auto">
              <a:xfrm>
                <a:off x="2592" y="1824"/>
                <a:ext cx="96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solidFill>
                      <a:schemeClr val="bg1"/>
                    </a:solidFill>
                  </a:rPr>
                  <a:t>低字节</a:t>
                </a:r>
              </a:p>
            </p:txBody>
          </p:sp>
        </p:grpSp>
        <p:sp>
          <p:nvSpPr>
            <p:cNvPr id="23" name="Rectangle 32"/>
            <p:cNvSpPr>
              <a:spLocks noChangeArrowheads="1"/>
            </p:cNvSpPr>
            <p:nvPr/>
          </p:nvSpPr>
          <p:spPr bwMode="auto">
            <a:xfrm>
              <a:off x="2736" y="1008"/>
              <a:ext cx="692" cy="10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6000">
                  <a:solidFill>
                    <a:srgbClr val="27182A"/>
                  </a:solidFill>
                  <a:latin typeface="Courier New" pitchFamily="49" charset="0"/>
                  <a:ea typeface="宋体" charset="-122"/>
                </a:rPr>
                <a:t>……</a:t>
              </a:r>
              <a:endParaRPr lang="en-US" altLang="zh-CN" sz="6000">
                <a:solidFill>
                  <a:srgbClr val="27182A"/>
                </a:solidFill>
                <a:latin typeface="宋体" charset="-122"/>
                <a:ea typeface="宋体" charset="-122"/>
              </a:endParaRPr>
            </a:p>
          </p:txBody>
        </p:sp>
        <p:sp>
          <p:nvSpPr>
            <p:cNvPr id="24" name="Rectangle 33"/>
            <p:cNvSpPr>
              <a:spLocks noChangeArrowheads="1"/>
            </p:cNvSpPr>
            <p:nvPr/>
          </p:nvSpPr>
          <p:spPr bwMode="auto">
            <a:xfrm>
              <a:off x="2736" y="3030"/>
              <a:ext cx="692" cy="10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6000">
                  <a:solidFill>
                    <a:srgbClr val="27182A"/>
                  </a:solidFill>
                  <a:latin typeface="Courier New" pitchFamily="49" charset="0"/>
                  <a:ea typeface="宋体" charset="-122"/>
                </a:rPr>
                <a:t>……</a:t>
              </a:r>
              <a:endParaRPr lang="en-US" altLang="zh-CN" sz="6000">
                <a:solidFill>
                  <a:srgbClr val="27182A"/>
                </a:solidFill>
                <a:latin typeface="宋体" charset="-122"/>
                <a:ea typeface="宋体" charset="-122"/>
              </a:endParaRPr>
            </a:p>
          </p:txBody>
        </p:sp>
        <p:sp>
          <p:nvSpPr>
            <p:cNvPr id="25" name="Line 34"/>
            <p:cNvSpPr>
              <a:spLocks noChangeShapeType="1"/>
            </p:cNvSpPr>
            <p:nvPr/>
          </p:nvSpPr>
          <p:spPr bwMode="auto">
            <a:xfrm>
              <a:off x="3504" y="1328"/>
              <a:ext cx="0" cy="2604"/>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en-US"/>
            </a:p>
          </p:txBody>
        </p:sp>
        <p:grpSp>
          <p:nvGrpSpPr>
            <p:cNvPr id="26" name="Group 35"/>
            <p:cNvGrpSpPr>
              <a:grpSpLocks/>
            </p:cNvGrpSpPr>
            <p:nvPr/>
          </p:nvGrpSpPr>
          <p:grpSpPr bwMode="auto">
            <a:xfrm>
              <a:off x="2496" y="3030"/>
              <a:ext cx="1008" cy="401"/>
              <a:chOff x="2356" y="2642"/>
              <a:chExt cx="828" cy="342"/>
            </a:xfrm>
          </p:grpSpPr>
          <p:sp>
            <p:nvSpPr>
              <p:cNvPr id="30" name="Freeform 36"/>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33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37"/>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33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38"/>
              <p:cNvSpPr>
                <a:spLocks noChangeArrowheads="1"/>
              </p:cNvSpPr>
              <p:nvPr/>
            </p:nvSpPr>
            <p:spPr bwMode="auto">
              <a:xfrm>
                <a:off x="2356" y="2675"/>
                <a:ext cx="795" cy="309"/>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27" name="Rectangle 39"/>
            <p:cNvSpPr>
              <a:spLocks noChangeArrowheads="1"/>
            </p:cNvSpPr>
            <p:nvPr/>
          </p:nvSpPr>
          <p:spPr bwMode="auto">
            <a:xfrm>
              <a:off x="2592" y="2256"/>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solidFill>
                    <a:schemeClr val="bg1"/>
                  </a:solidFill>
                </a:rPr>
                <a:t>高字节</a:t>
              </a:r>
            </a:p>
          </p:txBody>
        </p:sp>
        <p:sp>
          <p:nvSpPr>
            <p:cNvPr id="28" name="Rectangle 40"/>
            <p:cNvSpPr>
              <a:spLocks noChangeArrowheads="1"/>
            </p:cNvSpPr>
            <p:nvPr/>
          </p:nvSpPr>
          <p:spPr bwMode="auto">
            <a:xfrm>
              <a:off x="2592" y="2688"/>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solidFill>
                    <a:schemeClr val="bg1"/>
                  </a:solidFill>
                </a:rPr>
                <a:t>低字节</a:t>
              </a:r>
            </a:p>
          </p:txBody>
        </p:sp>
        <p:sp>
          <p:nvSpPr>
            <p:cNvPr id="29" name="Rectangle 41"/>
            <p:cNvSpPr>
              <a:spLocks noChangeArrowheads="1"/>
            </p:cNvSpPr>
            <p:nvPr/>
          </p:nvSpPr>
          <p:spPr bwMode="auto">
            <a:xfrm>
              <a:off x="2592" y="3072"/>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sz="2800">
                  <a:solidFill>
                    <a:schemeClr val="bg1"/>
                  </a:solidFill>
                </a:rPr>
                <a:t>高字节</a:t>
              </a:r>
            </a:p>
          </p:txBody>
        </p:sp>
      </p:grpSp>
      <p:grpSp>
        <p:nvGrpSpPr>
          <p:cNvPr id="44" name="Group 42"/>
          <p:cNvGrpSpPr>
            <a:grpSpLocks/>
          </p:cNvGrpSpPr>
          <p:nvPr/>
        </p:nvGrpSpPr>
        <p:grpSpPr bwMode="auto">
          <a:xfrm>
            <a:off x="457200" y="2925763"/>
            <a:ext cx="3429000" cy="519112"/>
            <a:chOff x="288" y="1843"/>
            <a:chExt cx="2160" cy="327"/>
          </a:xfrm>
        </p:grpSpPr>
        <p:sp>
          <p:nvSpPr>
            <p:cNvPr id="45" name="Rectangle 43"/>
            <p:cNvSpPr>
              <a:spLocks noChangeArrowheads="1"/>
            </p:cNvSpPr>
            <p:nvPr/>
          </p:nvSpPr>
          <p:spPr bwMode="auto">
            <a:xfrm>
              <a:off x="288" y="184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rgbClr val="000000"/>
                  </a:solidFill>
                </a:rPr>
                <a:t>存放转移地址的首址</a:t>
              </a:r>
            </a:p>
          </p:txBody>
        </p:sp>
        <p:sp>
          <p:nvSpPr>
            <p:cNvPr id="46" name="Line 44"/>
            <p:cNvSpPr>
              <a:spLocks noChangeShapeType="1"/>
            </p:cNvSpPr>
            <p:nvPr/>
          </p:nvSpPr>
          <p:spPr bwMode="auto">
            <a:xfrm>
              <a:off x="384" y="2160"/>
              <a:ext cx="2064"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72262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Rectangle 2"/>
          <p:cNvSpPr>
            <a:spLocks noChangeArrowheads="1"/>
          </p:cNvSpPr>
          <p:nvPr/>
        </p:nvSpPr>
        <p:spPr bwMode="auto">
          <a:xfrm>
            <a:off x="304800" y="1524000"/>
            <a:ext cx="8535988" cy="5334000"/>
          </a:xfrm>
          <a:prstGeom prst="rect">
            <a:avLst/>
          </a:prstGeom>
          <a:gradFill rotWithShape="0">
            <a:gsLst>
              <a:gs pos="0">
                <a:srgbClr val="FF669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nvGrpSpPr>
          <p:cNvPr id="4" name="Group 3"/>
          <p:cNvGrpSpPr>
            <a:grpSpLocks/>
          </p:cNvGrpSpPr>
          <p:nvPr/>
        </p:nvGrpSpPr>
        <p:grpSpPr bwMode="auto">
          <a:xfrm>
            <a:off x="304800" y="1524000"/>
            <a:ext cx="4846638" cy="685800"/>
            <a:chOff x="571" y="2448"/>
            <a:chExt cx="2294" cy="432"/>
          </a:xfrm>
        </p:grpSpPr>
        <p:sp>
          <p:nvSpPr>
            <p:cNvPr id="5" name="Rectangle 4"/>
            <p:cNvSpPr>
              <a:spLocks noChangeArrowheads="1"/>
            </p:cNvSpPr>
            <p:nvPr/>
          </p:nvSpPr>
          <p:spPr bwMode="auto">
            <a:xfrm>
              <a:off x="576" y="2448"/>
              <a:ext cx="2256" cy="432"/>
            </a:xfrm>
            <a:prstGeom prst="rect">
              <a:avLst/>
            </a:prstGeom>
            <a:gradFill rotWithShape="0">
              <a:gsLst>
                <a:gs pos="0">
                  <a:srgbClr val="3B3B00"/>
                </a:gs>
                <a:gs pos="100000">
                  <a:srgbClr val="808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6" name="Rectangle 5"/>
            <p:cNvSpPr>
              <a:spLocks noChangeArrowheads="1"/>
            </p:cNvSpPr>
            <p:nvPr/>
          </p:nvSpPr>
          <p:spPr bwMode="auto">
            <a:xfrm>
              <a:off x="571" y="2529"/>
              <a:ext cx="2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chemeClr val="bg1"/>
                  </a:solidFill>
                </a:rPr>
                <a:t>如 </a:t>
              </a:r>
              <a:r>
                <a:rPr lang="en-US" altLang="zh-CN" sz="2800">
                  <a:solidFill>
                    <a:schemeClr val="bg1"/>
                  </a:solidFill>
                </a:rPr>
                <a:t>:JMP DWORD PTR [BX][DI]</a:t>
              </a:r>
            </a:p>
          </p:txBody>
        </p:sp>
      </p:grpSp>
      <p:sp>
        <p:nvSpPr>
          <p:cNvPr id="7" name="Rectangle 6"/>
          <p:cNvSpPr>
            <a:spLocks noChangeArrowheads="1"/>
          </p:cNvSpPr>
          <p:nvPr/>
        </p:nvSpPr>
        <p:spPr bwMode="auto">
          <a:xfrm>
            <a:off x="304800" y="2286000"/>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zh-CN" altLang="en-US" sz="2400">
                <a:solidFill>
                  <a:srgbClr val="000000"/>
                </a:solidFill>
              </a:rPr>
              <a:t>若</a:t>
            </a:r>
            <a:r>
              <a:rPr lang="en-US" altLang="zh-CN" sz="2400">
                <a:solidFill>
                  <a:srgbClr val="000000"/>
                </a:solidFill>
              </a:rPr>
              <a:t>(DS)=3000H</a:t>
            </a:r>
            <a:r>
              <a:rPr lang="zh-CN" altLang="en-US" sz="2400">
                <a:solidFill>
                  <a:srgbClr val="000000"/>
                </a:solidFill>
              </a:rPr>
              <a:t>，</a:t>
            </a:r>
            <a:r>
              <a:rPr lang="en-US" altLang="zh-CN" sz="2400">
                <a:solidFill>
                  <a:srgbClr val="000000"/>
                </a:solidFill>
              </a:rPr>
              <a:t>(BX)=1000H</a:t>
            </a:r>
            <a:r>
              <a:rPr lang="zh-CN" altLang="en-US" sz="2400">
                <a:solidFill>
                  <a:srgbClr val="000000"/>
                </a:solidFill>
              </a:rPr>
              <a:t>，</a:t>
            </a:r>
            <a:r>
              <a:rPr lang="en-US" altLang="zh-CN" sz="2400">
                <a:solidFill>
                  <a:srgbClr val="000000"/>
                </a:solidFill>
              </a:rPr>
              <a:t>(DI)=2000H,</a:t>
            </a:r>
            <a:r>
              <a:rPr lang="zh-CN" altLang="en-US" sz="2400">
                <a:solidFill>
                  <a:srgbClr val="000000"/>
                </a:solidFill>
              </a:rPr>
              <a:t>则：</a:t>
            </a:r>
          </a:p>
        </p:txBody>
      </p:sp>
      <p:grpSp>
        <p:nvGrpSpPr>
          <p:cNvPr id="8" name="Group 7"/>
          <p:cNvGrpSpPr>
            <a:grpSpLocks/>
          </p:cNvGrpSpPr>
          <p:nvPr/>
        </p:nvGrpSpPr>
        <p:grpSpPr bwMode="auto">
          <a:xfrm>
            <a:off x="7086600" y="2895600"/>
            <a:ext cx="1371600" cy="1066800"/>
            <a:chOff x="4464" y="1824"/>
            <a:chExt cx="864" cy="672"/>
          </a:xfrm>
        </p:grpSpPr>
        <p:sp>
          <p:nvSpPr>
            <p:cNvPr id="9" name="AutoShape 8"/>
            <p:cNvSpPr>
              <a:spLocks/>
            </p:cNvSpPr>
            <p:nvPr/>
          </p:nvSpPr>
          <p:spPr bwMode="auto">
            <a:xfrm rot="10800000">
              <a:off x="4464" y="1824"/>
              <a:ext cx="192" cy="672"/>
            </a:xfrm>
            <a:prstGeom prst="leftBrace">
              <a:avLst>
                <a:gd name="adj1" fmla="val 29167"/>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0" name="Rectangle 9"/>
            <p:cNvSpPr>
              <a:spLocks noChangeArrowheads="1"/>
            </p:cNvSpPr>
            <p:nvPr/>
          </p:nvSpPr>
          <p:spPr bwMode="auto">
            <a:xfrm>
              <a:off x="4992" y="20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400">
                  <a:solidFill>
                    <a:srgbClr val="FF2323"/>
                  </a:solidFill>
                </a:rPr>
                <a:t>IP</a:t>
              </a:r>
            </a:p>
          </p:txBody>
        </p:sp>
        <p:sp>
          <p:nvSpPr>
            <p:cNvPr id="11" name="Line 10"/>
            <p:cNvSpPr>
              <a:spLocks noChangeShapeType="1"/>
            </p:cNvSpPr>
            <p:nvPr/>
          </p:nvSpPr>
          <p:spPr bwMode="auto">
            <a:xfrm>
              <a:off x="4656" y="2160"/>
              <a:ext cx="384" cy="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2" name="Group 11"/>
          <p:cNvGrpSpPr>
            <a:grpSpLocks/>
          </p:cNvGrpSpPr>
          <p:nvPr/>
        </p:nvGrpSpPr>
        <p:grpSpPr bwMode="auto">
          <a:xfrm>
            <a:off x="7086600" y="3962400"/>
            <a:ext cx="1371600" cy="1066800"/>
            <a:chOff x="4464" y="2496"/>
            <a:chExt cx="864" cy="672"/>
          </a:xfrm>
        </p:grpSpPr>
        <p:sp>
          <p:nvSpPr>
            <p:cNvPr id="13" name="Rectangle 12"/>
            <p:cNvSpPr>
              <a:spLocks noChangeArrowheads="1"/>
            </p:cNvSpPr>
            <p:nvPr/>
          </p:nvSpPr>
          <p:spPr bwMode="auto">
            <a:xfrm>
              <a:off x="4992" y="268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400">
                  <a:solidFill>
                    <a:srgbClr val="FF2323"/>
                  </a:solidFill>
                </a:rPr>
                <a:t>CS</a:t>
              </a:r>
            </a:p>
          </p:txBody>
        </p:sp>
        <p:sp>
          <p:nvSpPr>
            <p:cNvPr id="14" name="AutoShape 13"/>
            <p:cNvSpPr>
              <a:spLocks/>
            </p:cNvSpPr>
            <p:nvPr/>
          </p:nvSpPr>
          <p:spPr bwMode="auto">
            <a:xfrm rot="10800000">
              <a:off x="4464" y="2496"/>
              <a:ext cx="192" cy="672"/>
            </a:xfrm>
            <a:prstGeom prst="leftBrace">
              <a:avLst>
                <a:gd name="adj1" fmla="val 29167"/>
                <a:gd name="adj2" fmla="val 50000"/>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sp>
          <p:nvSpPr>
            <p:cNvPr id="15" name="Line 14"/>
            <p:cNvSpPr>
              <a:spLocks noChangeShapeType="1"/>
            </p:cNvSpPr>
            <p:nvPr/>
          </p:nvSpPr>
          <p:spPr bwMode="auto">
            <a:xfrm>
              <a:off x="4656" y="2832"/>
              <a:ext cx="384" cy="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6" name="Line 15"/>
          <p:cNvSpPr>
            <a:spLocks noChangeShapeType="1"/>
          </p:cNvSpPr>
          <p:nvPr/>
        </p:nvSpPr>
        <p:spPr bwMode="auto">
          <a:xfrm>
            <a:off x="5334000" y="1828800"/>
            <a:ext cx="1588" cy="4995863"/>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en-US"/>
          </a:p>
        </p:txBody>
      </p:sp>
      <p:sp>
        <p:nvSpPr>
          <p:cNvPr id="17" name="Rectangle 16"/>
          <p:cNvSpPr>
            <a:spLocks noChangeArrowheads="1"/>
          </p:cNvSpPr>
          <p:nvPr/>
        </p:nvSpPr>
        <p:spPr bwMode="auto">
          <a:xfrm>
            <a:off x="5715000" y="4572000"/>
            <a:ext cx="1098550" cy="12715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6000">
                <a:solidFill>
                  <a:srgbClr val="27182A"/>
                </a:solidFill>
                <a:latin typeface="Courier New" pitchFamily="49" charset="0"/>
                <a:ea typeface="宋体" charset="-122"/>
              </a:rPr>
              <a:t>……</a:t>
            </a:r>
            <a:r>
              <a:rPr lang="en-US" altLang="zh-CN" sz="6000">
                <a:solidFill>
                  <a:srgbClr val="27182A"/>
                </a:solidFill>
                <a:latin typeface="宋体" charset="-122"/>
                <a:ea typeface="宋体" charset="-122"/>
              </a:rPr>
              <a:t>       </a:t>
            </a:r>
          </a:p>
        </p:txBody>
      </p:sp>
      <p:sp>
        <p:nvSpPr>
          <p:cNvPr id="18" name="Rectangle 17"/>
          <p:cNvSpPr>
            <a:spLocks noChangeArrowheads="1"/>
          </p:cNvSpPr>
          <p:nvPr/>
        </p:nvSpPr>
        <p:spPr bwMode="auto">
          <a:xfrm>
            <a:off x="5715000" y="5562600"/>
            <a:ext cx="1098550" cy="1295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6000">
                <a:solidFill>
                  <a:srgbClr val="27182A"/>
                </a:solidFill>
                <a:latin typeface="Courier New" pitchFamily="49" charset="0"/>
                <a:ea typeface="宋体" charset="-122"/>
              </a:rPr>
              <a:t>……</a:t>
            </a:r>
            <a:endParaRPr lang="en-US" altLang="zh-CN" sz="6000">
              <a:solidFill>
                <a:srgbClr val="27182A"/>
              </a:solidFill>
              <a:latin typeface="宋体" charset="-122"/>
              <a:ea typeface="宋体" charset="-122"/>
            </a:endParaRPr>
          </a:p>
        </p:txBody>
      </p:sp>
      <p:sp>
        <p:nvSpPr>
          <p:cNvPr id="19" name="Line 18"/>
          <p:cNvSpPr>
            <a:spLocks noChangeShapeType="1"/>
          </p:cNvSpPr>
          <p:nvPr/>
        </p:nvSpPr>
        <p:spPr bwMode="auto">
          <a:xfrm>
            <a:off x="7010400" y="1828800"/>
            <a:ext cx="1588" cy="4995863"/>
          </a:xfrm>
          <a:prstGeom prst="line">
            <a:avLst/>
          </a:prstGeom>
          <a:noFill/>
          <a:ln w="9525">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a:extLst>
            <a:ext uri="{909E8E84-426E-40DD-AFC4-6F175D3DCCD1}">
              <a14:hiddenFill xmlns:a14="http://schemas.microsoft.com/office/drawing/2010/main">
                <a:noFill/>
              </a14:hiddenFill>
            </a:ext>
          </a:extLst>
        </p:spPr>
        <p:txBody>
          <a:bodyPr wrap="none" anchor="ctr">
            <a:flatTx/>
          </a:bodyPr>
          <a:lstStyle/>
          <a:p>
            <a:endParaRPr lang="en-US"/>
          </a:p>
        </p:txBody>
      </p:sp>
      <p:sp>
        <p:nvSpPr>
          <p:cNvPr id="20" name="Rectangle 19"/>
          <p:cNvSpPr>
            <a:spLocks noChangeArrowheads="1"/>
          </p:cNvSpPr>
          <p:nvPr/>
        </p:nvSpPr>
        <p:spPr bwMode="auto">
          <a:xfrm>
            <a:off x="3962400" y="2895600"/>
            <a:ext cx="14128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a:solidFill>
                  <a:srgbClr val="000000"/>
                </a:solidFill>
              </a:rPr>
              <a:t>33000H</a:t>
            </a:r>
          </a:p>
        </p:txBody>
      </p:sp>
      <p:sp>
        <p:nvSpPr>
          <p:cNvPr id="21" name="Rectangle 20"/>
          <p:cNvSpPr>
            <a:spLocks noChangeArrowheads="1"/>
          </p:cNvSpPr>
          <p:nvPr/>
        </p:nvSpPr>
        <p:spPr bwMode="auto">
          <a:xfrm>
            <a:off x="3965575" y="5562600"/>
            <a:ext cx="14128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a:solidFill>
                  <a:srgbClr val="000000"/>
                </a:solidFill>
              </a:rPr>
              <a:t>82000H</a:t>
            </a:r>
          </a:p>
        </p:txBody>
      </p:sp>
      <p:grpSp>
        <p:nvGrpSpPr>
          <p:cNvPr id="22" name="Group 21"/>
          <p:cNvGrpSpPr>
            <a:grpSpLocks/>
          </p:cNvGrpSpPr>
          <p:nvPr/>
        </p:nvGrpSpPr>
        <p:grpSpPr bwMode="auto">
          <a:xfrm>
            <a:off x="5430838" y="4495800"/>
            <a:ext cx="1600200" cy="588963"/>
            <a:chOff x="2976" y="2256"/>
            <a:chExt cx="1008" cy="408"/>
          </a:xfrm>
        </p:grpSpPr>
        <p:grpSp>
          <p:nvGrpSpPr>
            <p:cNvPr id="23" name="Group 22"/>
            <p:cNvGrpSpPr>
              <a:grpSpLocks/>
            </p:cNvGrpSpPr>
            <p:nvPr/>
          </p:nvGrpSpPr>
          <p:grpSpPr bwMode="auto">
            <a:xfrm>
              <a:off x="2976" y="2256"/>
              <a:ext cx="1008" cy="384"/>
              <a:chOff x="2356" y="2642"/>
              <a:chExt cx="828" cy="342"/>
            </a:xfrm>
          </p:grpSpPr>
          <p:sp>
            <p:nvSpPr>
              <p:cNvPr id="25" name="Freeform 23"/>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4"/>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Rectangle 25"/>
              <p:cNvSpPr>
                <a:spLocks noChangeArrowheads="1"/>
              </p:cNvSpPr>
              <p:nvPr/>
            </p:nvSpPr>
            <p:spPr bwMode="auto">
              <a:xfrm>
                <a:off x="2356" y="2675"/>
                <a:ext cx="795" cy="30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24" name="Rectangle 26"/>
            <p:cNvSpPr>
              <a:spLocks noChangeArrowheads="1"/>
            </p:cNvSpPr>
            <p:nvPr/>
          </p:nvSpPr>
          <p:spPr bwMode="auto">
            <a:xfrm>
              <a:off x="3168" y="2304"/>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endParaRPr lang="zh-CN" altLang="zh-CN" sz="2800">
                <a:solidFill>
                  <a:schemeClr val="bg1"/>
                </a:solidFill>
              </a:endParaRPr>
            </a:p>
          </p:txBody>
        </p:sp>
      </p:grpSp>
      <p:sp>
        <p:nvSpPr>
          <p:cNvPr id="28" name="Rectangle 27"/>
          <p:cNvSpPr>
            <a:spLocks noChangeArrowheads="1"/>
          </p:cNvSpPr>
          <p:nvPr/>
        </p:nvSpPr>
        <p:spPr bwMode="auto">
          <a:xfrm>
            <a:off x="5715000" y="4495800"/>
            <a:ext cx="722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2800">
                <a:solidFill>
                  <a:schemeClr val="bg1"/>
                </a:solidFill>
              </a:rPr>
              <a:t>80H</a:t>
            </a:r>
          </a:p>
        </p:txBody>
      </p:sp>
      <p:grpSp>
        <p:nvGrpSpPr>
          <p:cNvPr id="29" name="Group 28"/>
          <p:cNvGrpSpPr>
            <a:grpSpLocks/>
          </p:cNvGrpSpPr>
          <p:nvPr/>
        </p:nvGrpSpPr>
        <p:grpSpPr bwMode="auto">
          <a:xfrm>
            <a:off x="5346700" y="5638800"/>
            <a:ext cx="1663700" cy="588963"/>
            <a:chOff x="3656" y="3648"/>
            <a:chExt cx="1048" cy="371"/>
          </a:xfrm>
        </p:grpSpPr>
        <p:grpSp>
          <p:nvGrpSpPr>
            <p:cNvPr id="30" name="Group 29"/>
            <p:cNvGrpSpPr>
              <a:grpSpLocks/>
            </p:cNvGrpSpPr>
            <p:nvPr/>
          </p:nvGrpSpPr>
          <p:grpSpPr bwMode="auto">
            <a:xfrm>
              <a:off x="3696" y="3648"/>
              <a:ext cx="1008" cy="371"/>
              <a:chOff x="2976" y="2640"/>
              <a:chExt cx="1008" cy="408"/>
            </a:xfrm>
          </p:grpSpPr>
          <p:grpSp>
            <p:nvGrpSpPr>
              <p:cNvPr id="32" name="Group 30"/>
              <p:cNvGrpSpPr>
                <a:grpSpLocks/>
              </p:cNvGrpSpPr>
              <p:nvPr/>
            </p:nvGrpSpPr>
            <p:grpSpPr bwMode="auto">
              <a:xfrm>
                <a:off x="2976" y="2640"/>
                <a:ext cx="1008" cy="384"/>
                <a:chOff x="2356" y="2642"/>
                <a:chExt cx="828" cy="342"/>
              </a:xfrm>
            </p:grpSpPr>
            <p:sp>
              <p:nvSpPr>
                <p:cNvPr id="34" name="Freeform 31"/>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32"/>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FF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Rectangle 33"/>
                <p:cNvSpPr>
                  <a:spLocks noChangeArrowheads="1"/>
                </p:cNvSpPr>
                <p:nvPr/>
              </p:nvSpPr>
              <p:spPr bwMode="auto">
                <a:xfrm>
                  <a:off x="2356" y="2675"/>
                  <a:ext cx="795" cy="309"/>
                </a:xfrm>
                <a:prstGeom prst="rect">
                  <a:avLst/>
                </a:prstGeom>
                <a:solidFill>
                  <a:srgbClr val="FF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33" name="Rectangle 34"/>
              <p:cNvSpPr>
                <a:spLocks noChangeArrowheads="1"/>
              </p:cNvSpPr>
              <p:nvPr/>
            </p:nvSpPr>
            <p:spPr bwMode="auto">
              <a:xfrm>
                <a:off x="3168" y="2688"/>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endParaRPr lang="zh-CN" altLang="zh-CN" sz="2800">
                  <a:solidFill>
                    <a:schemeClr val="bg1"/>
                  </a:solidFill>
                </a:endParaRPr>
              </a:p>
            </p:txBody>
          </p:sp>
        </p:grpSp>
        <p:sp>
          <p:nvSpPr>
            <p:cNvPr id="31" name="Rectangle 35"/>
            <p:cNvSpPr>
              <a:spLocks noChangeArrowheads="1"/>
            </p:cNvSpPr>
            <p:nvPr/>
          </p:nvSpPr>
          <p:spPr bwMode="auto">
            <a:xfrm>
              <a:off x="3656" y="364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zh-CN" altLang="en-US" sz="2800">
                  <a:solidFill>
                    <a:schemeClr val="bg1"/>
                  </a:solidFill>
                </a:rPr>
                <a:t>目的地址</a:t>
              </a:r>
            </a:p>
          </p:txBody>
        </p:sp>
      </p:grpSp>
      <p:grpSp>
        <p:nvGrpSpPr>
          <p:cNvPr id="37" name="Group 36"/>
          <p:cNvGrpSpPr>
            <a:grpSpLocks/>
          </p:cNvGrpSpPr>
          <p:nvPr/>
        </p:nvGrpSpPr>
        <p:grpSpPr bwMode="auto">
          <a:xfrm>
            <a:off x="5410200" y="3429000"/>
            <a:ext cx="1600200" cy="588963"/>
            <a:chOff x="3696" y="1872"/>
            <a:chExt cx="1008" cy="371"/>
          </a:xfrm>
        </p:grpSpPr>
        <p:grpSp>
          <p:nvGrpSpPr>
            <p:cNvPr id="38" name="Group 37"/>
            <p:cNvGrpSpPr>
              <a:grpSpLocks/>
            </p:cNvGrpSpPr>
            <p:nvPr/>
          </p:nvGrpSpPr>
          <p:grpSpPr bwMode="auto">
            <a:xfrm>
              <a:off x="3696" y="1872"/>
              <a:ext cx="1008" cy="349"/>
              <a:chOff x="2356" y="2642"/>
              <a:chExt cx="828" cy="342"/>
            </a:xfrm>
          </p:grpSpPr>
          <p:sp>
            <p:nvSpPr>
              <p:cNvPr id="40" name="Freeform 38"/>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39"/>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Rectangle 40"/>
              <p:cNvSpPr>
                <a:spLocks noChangeArrowheads="1"/>
              </p:cNvSpPr>
              <p:nvPr/>
            </p:nvSpPr>
            <p:spPr bwMode="auto">
              <a:xfrm>
                <a:off x="2356" y="2675"/>
                <a:ext cx="795" cy="30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39" name="Rectangle 41"/>
            <p:cNvSpPr>
              <a:spLocks noChangeArrowheads="1"/>
            </p:cNvSpPr>
            <p:nvPr/>
          </p:nvSpPr>
          <p:spPr bwMode="auto">
            <a:xfrm>
              <a:off x="3888" y="191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20H</a:t>
              </a:r>
            </a:p>
          </p:txBody>
        </p:sp>
      </p:grpSp>
      <p:grpSp>
        <p:nvGrpSpPr>
          <p:cNvPr id="43" name="Group 42"/>
          <p:cNvGrpSpPr>
            <a:grpSpLocks/>
          </p:cNvGrpSpPr>
          <p:nvPr/>
        </p:nvGrpSpPr>
        <p:grpSpPr bwMode="auto">
          <a:xfrm>
            <a:off x="5410200" y="3962400"/>
            <a:ext cx="1600200" cy="588963"/>
            <a:chOff x="2976" y="1872"/>
            <a:chExt cx="1008" cy="408"/>
          </a:xfrm>
        </p:grpSpPr>
        <p:grpSp>
          <p:nvGrpSpPr>
            <p:cNvPr id="44" name="Group 43"/>
            <p:cNvGrpSpPr>
              <a:grpSpLocks/>
            </p:cNvGrpSpPr>
            <p:nvPr/>
          </p:nvGrpSpPr>
          <p:grpSpPr bwMode="auto">
            <a:xfrm>
              <a:off x="2976" y="1872"/>
              <a:ext cx="1008" cy="384"/>
              <a:chOff x="2356" y="2642"/>
              <a:chExt cx="828" cy="342"/>
            </a:xfrm>
          </p:grpSpPr>
          <p:sp>
            <p:nvSpPr>
              <p:cNvPr id="46" name="Freeform 44"/>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45"/>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Rectangle 46"/>
              <p:cNvSpPr>
                <a:spLocks noChangeArrowheads="1"/>
              </p:cNvSpPr>
              <p:nvPr/>
            </p:nvSpPr>
            <p:spPr bwMode="auto">
              <a:xfrm>
                <a:off x="2356" y="2675"/>
                <a:ext cx="795" cy="3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45" name="Rectangle 47"/>
            <p:cNvSpPr>
              <a:spLocks noChangeArrowheads="1"/>
            </p:cNvSpPr>
            <p:nvPr/>
          </p:nvSpPr>
          <p:spPr bwMode="auto">
            <a:xfrm>
              <a:off x="3168" y="1920"/>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00H</a:t>
              </a:r>
            </a:p>
          </p:txBody>
        </p:sp>
      </p:grpSp>
      <p:grpSp>
        <p:nvGrpSpPr>
          <p:cNvPr id="49" name="Group 48"/>
          <p:cNvGrpSpPr>
            <a:grpSpLocks/>
          </p:cNvGrpSpPr>
          <p:nvPr/>
        </p:nvGrpSpPr>
        <p:grpSpPr bwMode="auto">
          <a:xfrm>
            <a:off x="5410200" y="2895600"/>
            <a:ext cx="1600200" cy="588963"/>
            <a:chOff x="3696" y="1536"/>
            <a:chExt cx="1008" cy="371"/>
          </a:xfrm>
        </p:grpSpPr>
        <p:sp>
          <p:nvSpPr>
            <p:cNvPr id="50" name="Rectangle 49"/>
            <p:cNvSpPr>
              <a:spLocks noChangeArrowheads="1"/>
            </p:cNvSpPr>
            <p:nvPr/>
          </p:nvSpPr>
          <p:spPr bwMode="auto">
            <a:xfrm>
              <a:off x="3888" y="158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05H</a:t>
              </a:r>
            </a:p>
          </p:txBody>
        </p:sp>
        <p:grpSp>
          <p:nvGrpSpPr>
            <p:cNvPr id="51" name="Group 50"/>
            <p:cNvGrpSpPr>
              <a:grpSpLocks/>
            </p:cNvGrpSpPr>
            <p:nvPr/>
          </p:nvGrpSpPr>
          <p:grpSpPr bwMode="auto">
            <a:xfrm>
              <a:off x="3696" y="1536"/>
              <a:ext cx="1008" cy="371"/>
              <a:chOff x="2976" y="1872"/>
              <a:chExt cx="1008" cy="408"/>
            </a:xfrm>
          </p:grpSpPr>
          <p:grpSp>
            <p:nvGrpSpPr>
              <p:cNvPr id="52" name="Group 51"/>
              <p:cNvGrpSpPr>
                <a:grpSpLocks/>
              </p:cNvGrpSpPr>
              <p:nvPr/>
            </p:nvGrpSpPr>
            <p:grpSpPr bwMode="auto">
              <a:xfrm>
                <a:off x="2976" y="1872"/>
                <a:ext cx="1008" cy="384"/>
                <a:chOff x="2356" y="2642"/>
                <a:chExt cx="828" cy="342"/>
              </a:xfrm>
            </p:grpSpPr>
            <p:sp>
              <p:nvSpPr>
                <p:cNvPr id="54" name="Freeform 52"/>
                <p:cNvSpPr>
                  <a:spLocks/>
                </p:cNvSpPr>
                <p:nvPr/>
              </p:nvSpPr>
              <p:spPr bwMode="auto">
                <a:xfrm>
                  <a:off x="3151" y="2642"/>
                  <a:ext cx="33" cy="342"/>
                </a:xfrm>
                <a:custGeom>
                  <a:avLst/>
                  <a:gdLst>
                    <a:gd name="T0" fmla="*/ 0 w 33"/>
                    <a:gd name="T1" fmla="*/ 342 h 342"/>
                    <a:gd name="T2" fmla="*/ 0 w 33"/>
                    <a:gd name="T3" fmla="*/ 33 h 342"/>
                    <a:gd name="T4" fmla="*/ 33 w 33"/>
                    <a:gd name="T5" fmla="*/ 0 h 342"/>
                    <a:gd name="T6" fmla="*/ 33 w 33"/>
                    <a:gd name="T7" fmla="*/ 309 h 342"/>
                    <a:gd name="T8" fmla="*/ 0 w 33"/>
                    <a:gd name="T9" fmla="*/ 342 h 342"/>
                    <a:gd name="T10" fmla="*/ 0 60000 65536"/>
                    <a:gd name="T11" fmla="*/ 0 60000 65536"/>
                    <a:gd name="T12" fmla="*/ 0 60000 65536"/>
                    <a:gd name="T13" fmla="*/ 0 60000 65536"/>
                    <a:gd name="T14" fmla="*/ 0 60000 65536"/>
                    <a:gd name="T15" fmla="*/ 0 w 33"/>
                    <a:gd name="T16" fmla="*/ 0 h 342"/>
                    <a:gd name="T17" fmla="*/ 33 w 33"/>
                    <a:gd name="T18" fmla="*/ 342 h 342"/>
                  </a:gdLst>
                  <a:ahLst/>
                  <a:cxnLst>
                    <a:cxn ang="T10">
                      <a:pos x="T0" y="T1"/>
                    </a:cxn>
                    <a:cxn ang="T11">
                      <a:pos x="T2" y="T3"/>
                    </a:cxn>
                    <a:cxn ang="T12">
                      <a:pos x="T4" y="T5"/>
                    </a:cxn>
                    <a:cxn ang="T13">
                      <a:pos x="T6" y="T7"/>
                    </a:cxn>
                    <a:cxn ang="T14">
                      <a:pos x="T8" y="T9"/>
                    </a:cxn>
                  </a:cxnLst>
                  <a:rect l="T15" t="T16" r="T17" b="T18"/>
                  <a:pathLst>
                    <a:path w="33" h="342">
                      <a:moveTo>
                        <a:pt x="0" y="342"/>
                      </a:moveTo>
                      <a:lnTo>
                        <a:pt x="0" y="33"/>
                      </a:lnTo>
                      <a:lnTo>
                        <a:pt x="33" y="0"/>
                      </a:lnTo>
                      <a:lnTo>
                        <a:pt x="33" y="309"/>
                      </a:ln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53"/>
                <p:cNvSpPr>
                  <a:spLocks/>
                </p:cNvSpPr>
                <p:nvPr/>
              </p:nvSpPr>
              <p:spPr bwMode="auto">
                <a:xfrm>
                  <a:off x="2356" y="2642"/>
                  <a:ext cx="828" cy="33"/>
                </a:xfrm>
                <a:custGeom>
                  <a:avLst/>
                  <a:gdLst>
                    <a:gd name="T0" fmla="*/ 795 w 828"/>
                    <a:gd name="T1" fmla="*/ 33 h 33"/>
                    <a:gd name="T2" fmla="*/ 0 w 828"/>
                    <a:gd name="T3" fmla="*/ 33 h 33"/>
                    <a:gd name="T4" fmla="*/ 33 w 828"/>
                    <a:gd name="T5" fmla="*/ 0 h 33"/>
                    <a:gd name="T6" fmla="*/ 828 w 828"/>
                    <a:gd name="T7" fmla="*/ 0 h 33"/>
                    <a:gd name="T8" fmla="*/ 795 w 828"/>
                    <a:gd name="T9" fmla="*/ 33 h 33"/>
                    <a:gd name="T10" fmla="*/ 0 60000 65536"/>
                    <a:gd name="T11" fmla="*/ 0 60000 65536"/>
                    <a:gd name="T12" fmla="*/ 0 60000 65536"/>
                    <a:gd name="T13" fmla="*/ 0 60000 65536"/>
                    <a:gd name="T14" fmla="*/ 0 60000 65536"/>
                    <a:gd name="T15" fmla="*/ 0 w 828"/>
                    <a:gd name="T16" fmla="*/ 0 h 33"/>
                    <a:gd name="T17" fmla="*/ 828 w 828"/>
                    <a:gd name="T18" fmla="*/ 33 h 33"/>
                  </a:gdLst>
                  <a:ahLst/>
                  <a:cxnLst>
                    <a:cxn ang="T10">
                      <a:pos x="T0" y="T1"/>
                    </a:cxn>
                    <a:cxn ang="T11">
                      <a:pos x="T2" y="T3"/>
                    </a:cxn>
                    <a:cxn ang="T12">
                      <a:pos x="T4" y="T5"/>
                    </a:cxn>
                    <a:cxn ang="T13">
                      <a:pos x="T6" y="T7"/>
                    </a:cxn>
                    <a:cxn ang="T14">
                      <a:pos x="T8" y="T9"/>
                    </a:cxn>
                  </a:cxnLst>
                  <a:rect l="T15" t="T16" r="T17" b="T18"/>
                  <a:pathLst>
                    <a:path w="828" h="33">
                      <a:moveTo>
                        <a:pt x="795" y="33"/>
                      </a:moveTo>
                      <a:lnTo>
                        <a:pt x="0" y="33"/>
                      </a:lnTo>
                      <a:lnTo>
                        <a:pt x="33" y="0"/>
                      </a:lnTo>
                      <a:lnTo>
                        <a:pt x="828" y="0"/>
                      </a:lnTo>
                      <a:lnTo>
                        <a:pt x="79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Rectangle 54"/>
                <p:cNvSpPr>
                  <a:spLocks noChangeArrowheads="1"/>
                </p:cNvSpPr>
                <p:nvPr/>
              </p:nvSpPr>
              <p:spPr bwMode="auto">
                <a:xfrm>
                  <a:off x="2356" y="2675"/>
                  <a:ext cx="795" cy="3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pSp>
          <p:sp>
            <p:nvSpPr>
              <p:cNvPr id="53" name="Rectangle 55"/>
              <p:cNvSpPr>
                <a:spLocks noChangeArrowheads="1"/>
              </p:cNvSpPr>
              <p:nvPr/>
            </p:nvSpPr>
            <p:spPr bwMode="auto">
              <a:xfrm>
                <a:off x="3168" y="1920"/>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en-US" altLang="zh-CN" sz="2800">
                    <a:solidFill>
                      <a:schemeClr val="bg1"/>
                    </a:solidFill>
                  </a:rPr>
                  <a:t>00H</a:t>
                </a:r>
              </a:p>
            </p:txBody>
          </p:sp>
        </p:grpSp>
      </p:grpSp>
      <p:sp>
        <p:nvSpPr>
          <p:cNvPr id="57" name="Rectangle 56"/>
          <p:cNvSpPr>
            <a:spLocks noChangeArrowheads="1"/>
          </p:cNvSpPr>
          <p:nvPr/>
        </p:nvSpPr>
        <p:spPr bwMode="auto">
          <a:xfrm rot="5400000">
            <a:off x="5973763" y="2179637"/>
            <a:ext cx="6413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6000">
                <a:solidFill>
                  <a:srgbClr val="27182A"/>
                </a:solidFill>
                <a:latin typeface="Courier New" pitchFamily="49" charset="0"/>
                <a:ea typeface="宋体" charset="-122"/>
              </a:rPr>
              <a:t>…</a:t>
            </a:r>
            <a:endParaRPr lang="en-US" altLang="zh-CN" sz="6000">
              <a:solidFill>
                <a:srgbClr val="27182A"/>
              </a:solidFill>
              <a:latin typeface="宋体" charset="-122"/>
              <a:ea typeface="宋体" charset="-122"/>
            </a:endParaRPr>
          </a:p>
        </p:txBody>
      </p:sp>
      <p:grpSp>
        <p:nvGrpSpPr>
          <p:cNvPr id="58" name="Group 57"/>
          <p:cNvGrpSpPr>
            <a:grpSpLocks/>
          </p:cNvGrpSpPr>
          <p:nvPr/>
        </p:nvGrpSpPr>
        <p:grpSpPr bwMode="auto">
          <a:xfrm>
            <a:off x="304800" y="3124200"/>
            <a:ext cx="3657600" cy="1828800"/>
            <a:chOff x="912" y="2928"/>
            <a:chExt cx="2304" cy="1152"/>
          </a:xfrm>
        </p:grpSpPr>
        <p:sp>
          <p:nvSpPr>
            <p:cNvPr id="59" name="Rectangle 58"/>
            <p:cNvSpPr>
              <a:spLocks noChangeArrowheads="1"/>
            </p:cNvSpPr>
            <p:nvPr/>
          </p:nvSpPr>
          <p:spPr bwMode="auto">
            <a:xfrm>
              <a:off x="912" y="2928"/>
              <a:ext cx="2304" cy="1152"/>
            </a:xfrm>
            <a:prstGeom prst="rect">
              <a:avLst/>
            </a:prstGeom>
            <a:gradFill rotWithShape="0">
              <a:gsLst>
                <a:gs pos="0">
                  <a:srgbClr val="FFCC99"/>
                </a:gs>
                <a:gs pos="100000">
                  <a:srgbClr val="FFFFFF"/>
                </a:gs>
              </a:gsLst>
              <a:lin ang="5400000" scaled="1"/>
            </a:gradFill>
            <a:ln w="9525">
              <a:solidFill>
                <a:srgbClr val="000000"/>
              </a:solidFill>
              <a:miter lim="800000"/>
              <a:headEnd/>
              <a:tailEnd/>
            </a:ln>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a:solidFill>
                    <a:srgbClr val="339933"/>
                  </a:solidFill>
                </a:rPr>
                <a:t> DS:</a:t>
              </a:r>
              <a:r>
                <a:rPr lang="en-US" altLang="zh-CN">
                  <a:solidFill>
                    <a:srgbClr val="000000"/>
                  </a:solidFill>
                </a:rPr>
                <a:t>  3 0 0 0   </a:t>
              </a:r>
            </a:p>
            <a:p>
              <a:pPr algn="ctr" eaLnBrk="1" hangingPunct="1"/>
              <a:r>
                <a:rPr lang="en-US" altLang="zh-CN">
                  <a:solidFill>
                    <a:srgbClr val="339933"/>
                  </a:solidFill>
                </a:rPr>
                <a:t>BX:</a:t>
              </a:r>
              <a:r>
                <a:rPr lang="en-US" altLang="zh-CN">
                  <a:solidFill>
                    <a:srgbClr val="000000"/>
                  </a:solidFill>
                </a:rPr>
                <a:t>    1 0 0 0</a:t>
              </a:r>
            </a:p>
            <a:p>
              <a:pPr algn="ctr" eaLnBrk="1" hangingPunct="1"/>
              <a:r>
                <a:rPr lang="en-US" altLang="zh-CN">
                  <a:solidFill>
                    <a:srgbClr val="339933"/>
                  </a:solidFill>
                </a:rPr>
                <a:t>DI:</a:t>
              </a:r>
              <a:r>
                <a:rPr lang="en-US" altLang="zh-CN">
                  <a:solidFill>
                    <a:srgbClr val="000000"/>
                  </a:solidFill>
                </a:rPr>
                <a:t>    2 0 0 0</a:t>
              </a:r>
            </a:p>
            <a:p>
              <a:pPr algn="ctr" eaLnBrk="1" hangingPunct="1"/>
              <a:r>
                <a:rPr lang="en-US" altLang="zh-CN">
                  <a:solidFill>
                    <a:srgbClr val="000000"/>
                  </a:solidFill>
                </a:rPr>
                <a:t>       </a:t>
              </a:r>
              <a:r>
                <a:rPr lang="en-US" altLang="zh-CN"/>
                <a:t>3 3 0 0 0 H</a:t>
              </a:r>
              <a:endParaRPr lang="en-US" altLang="zh-CN" sz="4400" b="0">
                <a:solidFill>
                  <a:schemeClr val="bg1"/>
                </a:solidFill>
                <a:latin typeface="华文行楷" pitchFamily="2" charset="-122"/>
                <a:ea typeface="华文行楷" pitchFamily="2" charset="-122"/>
              </a:endParaRPr>
            </a:p>
          </p:txBody>
        </p:sp>
        <p:sp>
          <p:nvSpPr>
            <p:cNvPr id="60" name="Line 59"/>
            <p:cNvSpPr>
              <a:spLocks noChangeShapeType="1"/>
            </p:cNvSpPr>
            <p:nvPr/>
          </p:nvSpPr>
          <p:spPr bwMode="auto">
            <a:xfrm>
              <a:off x="1008" y="3792"/>
              <a:ext cx="216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Rectangle 60"/>
            <p:cNvSpPr>
              <a:spLocks noChangeArrowheads="1"/>
            </p:cNvSpPr>
            <p:nvPr/>
          </p:nvSpPr>
          <p:spPr bwMode="auto">
            <a:xfrm>
              <a:off x="1440" y="3456"/>
              <a:ext cx="26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solidFill>
                    <a:srgbClr val="FF0101"/>
                  </a:solidFill>
                </a:rPr>
                <a:t>+</a:t>
              </a:r>
            </a:p>
          </p:txBody>
        </p:sp>
      </p:grpSp>
      <p:grpSp>
        <p:nvGrpSpPr>
          <p:cNvPr id="62" name="Group 61"/>
          <p:cNvGrpSpPr>
            <a:grpSpLocks/>
          </p:cNvGrpSpPr>
          <p:nvPr/>
        </p:nvGrpSpPr>
        <p:grpSpPr bwMode="auto">
          <a:xfrm>
            <a:off x="304800" y="5029200"/>
            <a:ext cx="3657600" cy="1676400"/>
            <a:chOff x="960" y="2880"/>
            <a:chExt cx="2304" cy="1152"/>
          </a:xfrm>
        </p:grpSpPr>
        <p:sp>
          <p:nvSpPr>
            <p:cNvPr id="63" name="Rectangle 62"/>
            <p:cNvSpPr>
              <a:spLocks noChangeArrowheads="1"/>
            </p:cNvSpPr>
            <p:nvPr/>
          </p:nvSpPr>
          <p:spPr bwMode="auto">
            <a:xfrm>
              <a:off x="960" y="2880"/>
              <a:ext cx="2304" cy="1152"/>
            </a:xfrm>
            <a:prstGeom prst="rect">
              <a:avLst/>
            </a:prstGeom>
            <a:gradFill rotWithShape="0">
              <a:gsLst>
                <a:gs pos="0">
                  <a:srgbClr val="FFCC99"/>
                </a:gs>
                <a:gs pos="100000">
                  <a:srgbClr val="FFFFFF"/>
                </a:gs>
              </a:gsLst>
              <a:lin ang="5400000" scaled="1"/>
            </a:gradFill>
            <a:ln w="9525">
              <a:solidFill>
                <a:srgbClr val="000000"/>
              </a:solidFill>
              <a:miter lim="800000"/>
              <a:headEnd/>
              <a:tailEnd/>
            </a:ln>
          </p:spPr>
          <p:txBody>
            <a:bodyPr wrap="none" anchor="ct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r>
                <a:rPr lang="en-US" altLang="zh-CN">
                  <a:solidFill>
                    <a:srgbClr val="339933"/>
                  </a:solidFill>
                </a:rPr>
                <a:t>CS:</a:t>
              </a:r>
              <a:r>
                <a:rPr lang="en-US" altLang="zh-CN">
                  <a:solidFill>
                    <a:srgbClr val="000000"/>
                  </a:solidFill>
                </a:rPr>
                <a:t>  8 0 0 0</a:t>
              </a:r>
            </a:p>
            <a:p>
              <a:pPr eaLnBrk="1" hangingPunct="1"/>
              <a:r>
                <a:rPr lang="en-US" altLang="zh-CN">
                  <a:solidFill>
                    <a:srgbClr val="339933"/>
                  </a:solidFill>
                </a:rPr>
                <a:t>IP:</a:t>
              </a:r>
              <a:r>
                <a:rPr lang="en-US" altLang="zh-CN">
                  <a:solidFill>
                    <a:srgbClr val="000000"/>
                  </a:solidFill>
                </a:rPr>
                <a:t>    2 0 0 0</a:t>
              </a:r>
            </a:p>
            <a:p>
              <a:pPr eaLnBrk="1" hangingPunct="1"/>
              <a:r>
                <a:rPr lang="en-US" altLang="zh-CN">
                  <a:solidFill>
                    <a:srgbClr val="000000"/>
                  </a:solidFill>
                </a:rPr>
                <a:t>     </a:t>
              </a:r>
              <a:r>
                <a:rPr lang="en-US" altLang="zh-CN"/>
                <a:t>8 2 0 0 0 H</a:t>
              </a:r>
              <a:endParaRPr lang="en-US" altLang="zh-CN" sz="4400" b="0">
                <a:solidFill>
                  <a:schemeClr val="bg1"/>
                </a:solidFill>
                <a:latin typeface="华文行楷" pitchFamily="2" charset="-122"/>
                <a:ea typeface="华文行楷" pitchFamily="2" charset="-122"/>
              </a:endParaRPr>
            </a:p>
          </p:txBody>
        </p:sp>
        <p:sp>
          <p:nvSpPr>
            <p:cNvPr id="64" name="Line 63"/>
            <p:cNvSpPr>
              <a:spLocks noChangeShapeType="1"/>
            </p:cNvSpPr>
            <p:nvPr/>
          </p:nvSpPr>
          <p:spPr bwMode="auto">
            <a:xfrm>
              <a:off x="1056" y="3600"/>
              <a:ext cx="216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Rectangle 64"/>
            <p:cNvSpPr>
              <a:spLocks noChangeArrowheads="1"/>
            </p:cNvSpPr>
            <p:nvPr/>
          </p:nvSpPr>
          <p:spPr bwMode="auto">
            <a:xfrm>
              <a:off x="1536" y="3264"/>
              <a:ext cx="26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algn="ctr" eaLnBrk="1" hangingPunct="1"/>
              <a:r>
                <a:rPr lang="en-US" altLang="zh-CN" sz="3600">
                  <a:solidFill>
                    <a:srgbClr val="FF0101"/>
                  </a:solidFill>
                </a:rPr>
                <a:t>+</a:t>
              </a:r>
            </a:p>
          </p:txBody>
        </p:sp>
      </p:grpSp>
      <p:sp>
        <p:nvSpPr>
          <p:cNvPr id="66" name="Arc 65"/>
          <p:cNvSpPr>
            <a:spLocks/>
          </p:cNvSpPr>
          <p:nvPr/>
        </p:nvSpPr>
        <p:spPr bwMode="auto">
          <a:xfrm rot="5400000">
            <a:off x="3591719" y="3190081"/>
            <a:ext cx="1981200" cy="1239838"/>
          </a:xfrm>
          <a:custGeom>
            <a:avLst/>
            <a:gdLst>
              <a:gd name="T0" fmla="*/ 55946245 w 21600"/>
              <a:gd name="T1" fmla="*/ 0 h 22905"/>
              <a:gd name="T2" fmla="*/ 180634809 w 21600"/>
              <a:gd name="T3" fmla="*/ 67111909 h 22905"/>
              <a:gd name="T4" fmla="*/ 0 w 21600"/>
              <a:gd name="T5" fmla="*/ 60214664 h 22905"/>
              <a:gd name="T6" fmla="*/ 0 60000 65536"/>
              <a:gd name="T7" fmla="*/ 0 60000 65536"/>
              <a:gd name="T8" fmla="*/ 0 60000 65536"/>
              <a:gd name="T9" fmla="*/ 0 w 21600"/>
              <a:gd name="T10" fmla="*/ 0 h 22905"/>
              <a:gd name="T11" fmla="*/ 21600 w 21600"/>
              <a:gd name="T12" fmla="*/ 22905 h 22905"/>
            </a:gdLst>
            <a:ahLst/>
            <a:cxnLst>
              <a:cxn ang="T6">
                <a:pos x="T0" y="T1"/>
              </a:cxn>
              <a:cxn ang="T7">
                <a:pos x="T2" y="T3"/>
              </a:cxn>
              <a:cxn ang="T8">
                <a:pos x="T4" y="T5"/>
              </a:cxn>
            </a:cxnLst>
            <a:rect l="T9" t="T10" r="T11" b="T12"/>
            <a:pathLst>
              <a:path w="21600" h="22905" fill="none" extrusionOk="0">
                <a:moveTo>
                  <a:pt x="6649" y="0"/>
                </a:moveTo>
                <a:cubicBezTo>
                  <a:pt x="15562" y="2884"/>
                  <a:pt x="21600" y="11183"/>
                  <a:pt x="21600" y="20551"/>
                </a:cubicBezTo>
                <a:cubicBezTo>
                  <a:pt x="21600" y="21337"/>
                  <a:pt x="21557" y="22123"/>
                  <a:pt x="21471" y="22905"/>
                </a:cubicBezTo>
              </a:path>
              <a:path w="21600" h="22905" stroke="0" extrusionOk="0">
                <a:moveTo>
                  <a:pt x="6649" y="0"/>
                </a:moveTo>
                <a:cubicBezTo>
                  <a:pt x="15562" y="2884"/>
                  <a:pt x="21600" y="11183"/>
                  <a:pt x="21600" y="20551"/>
                </a:cubicBezTo>
                <a:cubicBezTo>
                  <a:pt x="21600" y="21337"/>
                  <a:pt x="21557" y="22123"/>
                  <a:pt x="21471" y="22905"/>
                </a:cubicBezTo>
                <a:lnTo>
                  <a:pt x="0" y="20551"/>
                </a:lnTo>
                <a:lnTo>
                  <a:pt x="6649" y="0"/>
                </a:lnTo>
                <a:close/>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p:cNvSpPr>
            <a:spLocks/>
          </p:cNvSpPr>
          <p:nvPr/>
        </p:nvSpPr>
        <p:spPr bwMode="auto">
          <a:xfrm rot="5400000">
            <a:off x="3621088" y="4764088"/>
            <a:ext cx="2055812" cy="1370012"/>
          </a:xfrm>
          <a:custGeom>
            <a:avLst/>
            <a:gdLst>
              <a:gd name="T0" fmla="*/ 154403188 w 21600"/>
              <a:gd name="T1" fmla="*/ 0 h 15622"/>
              <a:gd name="T2" fmla="*/ 194496376 w 21600"/>
              <a:gd name="T3" fmla="*/ 120146773 h 15622"/>
              <a:gd name="T4" fmla="*/ 0 w 21600"/>
              <a:gd name="T5" fmla="*/ 102042479 h 15622"/>
              <a:gd name="T6" fmla="*/ 0 60000 65536"/>
              <a:gd name="T7" fmla="*/ 0 60000 65536"/>
              <a:gd name="T8" fmla="*/ 0 60000 65536"/>
              <a:gd name="T9" fmla="*/ 0 w 21600"/>
              <a:gd name="T10" fmla="*/ 0 h 15622"/>
              <a:gd name="T11" fmla="*/ 21600 w 21600"/>
              <a:gd name="T12" fmla="*/ 15622 h 15622"/>
            </a:gdLst>
            <a:ahLst/>
            <a:cxnLst>
              <a:cxn ang="T6">
                <a:pos x="T0" y="T1"/>
              </a:cxn>
              <a:cxn ang="T7">
                <a:pos x="T2" y="T3"/>
              </a:cxn>
              <a:cxn ang="T8">
                <a:pos x="T4" y="T5"/>
              </a:cxn>
            </a:cxnLst>
            <a:rect l="T9" t="T10" r="T11" b="T12"/>
            <a:pathLst>
              <a:path w="21600" h="15622" fill="none" extrusionOk="0">
                <a:moveTo>
                  <a:pt x="17044" y="0"/>
                </a:moveTo>
                <a:cubicBezTo>
                  <a:pt x="19997" y="3792"/>
                  <a:pt x="21600" y="8461"/>
                  <a:pt x="21600" y="13268"/>
                </a:cubicBezTo>
                <a:cubicBezTo>
                  <a:pt x="21600" y="14054"/>
                  <a:pt x="21557" y="14840"/>
                  <a:pt x="21471" y="15622"/>
                </a:cubicBezTo>
              </a:path>
              <a:path w="21600" h="15622" stroke="0" extrusionOk="0">
                <a:moveTo>
                  <a:pt x="17044" y="0"/>
                </a:moveTo>
                <a:cubicBezTo>
                  <a:pt x="19997" y="3792"/>
                  <a:pt x="21600" y="8461"/>
                  <a:pt x="21600" y="13268"/>
                </a:cubicBezTo>
                <a:cubicBezTo>
                  <a:pt x="21600" y="14054"/>
                  <a:pt x="21557" y="14840"/>
                  <a:pt x="21471" y="15622"/>
                </a:cubicBezTo>
                <a:lnTo>
                  <a:pt x="0" y="13268"/>
                </a:lnTo>
                <a:lnTo>
                  <a:pt x="17044" y="0"/>
                </a:lnTo>
                <a:close/>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2513662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3.</a:t>
            </a:r>
            <a:r>
              <a:rPr lang="zh-CN" altLang="en-US" dirty="0">
                <a:solidFill>
                  <a:srgbClr val="FFFF00"/>
                </a:solidFill>
                <a:effectLst>
                  <a:outerShdw blurRad="38100" dist="38100" dir="2700000" algn="tl">
                    <a:srgbClr val="000000"/>
                  </a:outerShdw>
                </a:effectLst>
                <a:latin typeface="黑体" pitchFamily="49" charset="-122"/>
                <a:ea typeface="黑体" pitchFamily="49" charset="-122"/>
              </a:rPr>
              <a:t> 转移地址的寻址方式</a:t>
            </a:r>
            <a:r>
              <a:rPr lang="en-US" altLang="zh-CN" dirty="0">
                <a:solidFill>
                  <a:srgbClr val="FFFF00"/>
                </a:solidFill>
                <a:effectLst>
                  <a:outerShdw blurRad="38100" dist="38100" dir="2700000" algn="tl">
                    <a:srgbClr val="000000"/>
                  </a:outerShdw>
                </a:effectLst>
                <a:latin typeface="黑体" pitchFamily="49" charset="-122"/>
                <a:ea typeface="黑体" pitchFamily="49" charset="-122"/>
              </a:rPr>
              <a:t> </a:t>
            </a:r>
            <a:endParaRPr lang="zh-CN" altLang="en-US" dirty="0">
              <a:solidFill>
                <a:srgbClr val="FFFF00"/>
              </a:solidFill>
            </a:endParaRPr>
          </a:p>
        </p:txBody>
      </p:sp>
      <p:sp>
        <p:nvSpPr>
          <p:cNvPr id="3" name="Text Box 3"/>
          <p:cNvSpPr txBox="1">
            <a:spLocks noChangeArrowheads="1"/>
          </p:cNvSpPr>
          <p:nvPr/>
        </p:nvSpPr>
        <p:spPr bwMode="auto">
          <a:xfrm>
            <a:off x="755650" y="1773238"/>
            <a:ext cx="79200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spcBef>
                <a:spcPct val="50000"/>
              </a:spcBef>
            </a:pPr>
            <a:r>
              <a:rPr lang="zh-CN" altLang="en-US"/>
              <a:t>综上所述，转移地址的</a:t>
            </a:r>
            <a:r>
              <a:rPr lang="en-US" altLang="zh-CN"/>
              <a:t>4</a:t>
            </a:r>
            <a:r>
              <a:rPr lang="zh-CN" altLang="en-US"/>
              <a:t>种寻址方式也可以从指令形式加以区分，即：</a:t>
            </a:r>
          </a:p>
        </p:txBody>
      </p:sp>
      <p:sp>
        <p:nvSpPr>
          <p:cNvPr id="4" name="Rectangle 4"/>
          <p:cNvSpPr>
            <a:spLocks noChangeArrowheads="1"/>
          </p:cNvSpPr>
          <p:nvPr/>
        </p:nvSpPr>
        <p:spPr bwMode="auto">
          <a:xfrm>
            <a:off x="0" y="281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200" b="1">
                <a:solidFill>
                  <a:srgbClr val="0000FF"/>
                </a:solidFill>
                <a:latin typeface="楷体_GB2312" pitchFamily="49" charset="-122"/>
                <a:ea typeface="楷体_GB2312" pitchFamily="49" charset="-122"/>
              </a:defRPr>
            </a:lvl1pPr>
            <a:lvl2pPr marL="742950" indent="-285750" eaLnBrk="0" hangingPunct="0">
              <a:defRPr kumimoji="1" sz="3200" b="1">
                <a:solidFill>
                  <a:srgbClr val="0000FF"/>
                </a:solidFill>
                <a:latin typeface="楷体_GB2312" pitchFamily="49" charset="-122"/>
                <a:ea typeface="楷体_GB2312" pitchFamily="49" charset="-122"/>
              </a:defRPr>
            </a:lvl2pPr>
            <a:lvl3pPr marL="1143000" indent="-228600" eaLnBrk="0" hangingPunct="0">
              <a:defRPr kumimoji="1" sz="3200" b="1">
                <a:solidFill>
                  <a:srgbClr val="0000FF"/>
                </a:solidFill>
                <a:latin typeface="楷体_GB2312" pitchFamily="49" charset="-122"/>
                <a:ea typeface="楷体_GB2312" pitchFamily="49" charset="-122"/>
              </a:defRPr>
            </a:lvl3pPr>
            <a:lvl4pPr marL="1600200" indent="-228600" eaLnBrk="0" hangingPunct="0">
              <a:defRPr kumimoji="1" sz="3200" b="1">
                <a:solidFill>
                  <a:srgbClr val="0000FF"/>
                </a:solidFill>
                <a:latin typeface="楷体_GB2312" pitchFamily="49" charset="-122"/>
                <a:ea typeface="楷体_GB2312" pitchFamily="49" charset="-122"/>
              </a:defRPr>
            </a:lvl4pPr>
            <a:lvl5pPr marL="2057400" indent="-228600" eaLnBrk="0" hangingPunct="0">
              <a:defRPr kumimoji="1" sz="3200" b="1">
                <a:solidFill>
                  <a:srgbClr val="0000FF"/>
                </a:solidFill>
                <a:latin typeface="楷体_GB2312" pitchFamily="49" charset="-122"/>
                <a:ea typeface="楷体_GB2312" pitchFamily="49" charset="-122"/>
              </a:defRPr>
            </a:lvl5pPr>
            <a:lvl6pPr marL="25146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6pPr>
            <a:lvl7pPr marL="29718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7pPr>
            <a:lvl8pPr marL="34290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8pPr>
            <a:lvl9pPr marL="3886200" indent="-228600" eaLnBrk="0" fontAlgn="base" hangingPunct="0">
              <a:spcBef>
                <a:spcPct val="0"/>
              </a:spcBef>
              <a:spcAft>
                <a:spcPct val="0"/>
              </a:spcAft>
              <a:defRPr kumimoji="1" sz="3200" b="1">
                <a:solidFill>
                  <a:srgbClr val="0000FF"/>
                </a:solidFill>
                <a:latin typeface="楷体_GB2312" pitchFamily="49" charset="-122"/>
                <a:ea typeface="楷体_GB2312" pitchFamily="49" charset="-122"/>
              </a:defRPr>
            </a:lvl9pPr>
          </a:lstStyle>
          <a:p>
            <a:pPr eaLnBrk="1" hangingPunct="1"/>
            <a:endParaRPr lang="zh-CN" altLang="en-US"/>
          </a:p>
        </p:txBody>
      </p:sp>
      <p:graphicFrame>
        <p:nvGraphicFramePr>
          <p:cNvPr id="5" name="Object 5"/>
          <p:cNvGraphicFramePr>
            <a:graphicFrameLocks noChangeAspect="1"/>
          </p:cNvGraphicFramePr>
          <p:nvPr/>
        </p:nvGraphicFramePr>
        <p:xfrm>
          <a:off x="179388" y="3213100"/>
          <a:ext cx="8964612" cy="2533650"/>
        </p:xfrm>
        <a:graphic>
          <a:graphicData uri="http://schemas.openxmlformats.org/presentationml/2006/ole">
            <mc:AlternateContent xmlns:mc="http://schemas.openxmlformats.org/markup-compatibility/2006">
              <mc:Choice xmlns:v="urn:schemas-microsoft-com:vml" Requires="v">
                <p:oleObj spid="_x0000_s4099" r:id="rId4" imgW="4318000" imgH="1219200" progId="Equation.DSMT4">
                  <p:embed/>
                </p:oleObj>
              </mc:Choice>
              <mc:Fallback>
                <p:oleObj r:id="rId4" imgW="4318000" imgH="1219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213100"/>
                        <a:ext cx="89646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99130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012tgp_global_light_v3">
  <a:themeElements>
    <a:clrScheme name="n012TGp_Global_light 2">
      <a:dk1>
        <a:srgbClr val="1D528D"/>
      </a:dk1>
      <a:lt1>
        <a:srgbClr val="FFFFFF"/>
      </a:lt1>
      <a:dk2>
        <a:srgbClr val="000000"/>
      </a:dk2>
      <a:lt2>
        <a:srgbClr val="DDDDDD"/>
      </a:lt2>
      <a:accent1>
        <a:srgbClr val="8AAECE"/>
      </a:accent1>
      <a:accent2>
        <a:srgbClr val="009999"/>
      </a:accent2>
      <a:accent3>
        <a:srgbClr val="FFFFFF"/>
      </a:accent3>
      <a:accent4>
        <a:srgbClr val="174578"/>
      </a:accent4>
      <a:accent5>
        <a:srgbClr val="C4D3E3"/>
      </a:accent5>
      <a:accent6>
        <a:srgbClr val="008A8A"/>
      </a:accent6>
      <a:hlink>
        <a:srgbClr val="CA3B1E"/>
      </a:hlink>
      <a:folHlink>
        <a:srgbClr val="003399"/>
      </a:folHlink>
    </a:clrScheme>
    <a:fontScheme name="n012TGp_Global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012TGp_Global_light 1">
        <a:dk1>
          <a:srgbClr val="29698D"/>
        </a:dk1>
        <a:lt1>
          <a:srgbClr val="FFFFFF"/>
        </a:lt1>
        <a:dk2>
          <a:srgbClr val="000000"/>
        </a:dk2>
        <a:lt2>
          <a:srgbClr val="D6E1E2"/>
        </a:lt2>
        <a:accent1>
          <a:srgbClr val="8F94A7"/>
        </a:accent1>
        <a:accent2>
          <a:srgbClr val="FF9933"/>
        </a:accent2>
        <a:accent3>
          <a:srgbClr val="FFFFFF"/>
        </a:accent3>
        <a:accent4>
          <a:srgbClr val="215978"/>
        </a:accent4>
        <a:accent5>
          <a:srgbClr val="C6C8D0"/>
        </a:accent5>
        <a:accent6>
          <a:srgbClr val="E78A2D"/>
        </a:accent6>
        <a:hlink>
          <a:srgbClr val="00CC99"/>
        </a:hlink>
        <a:folHlink>
          <a:srgbClr val="985CCE"/>
        </a:folHlink>
      </a:clrScheme>
      <a:clrMap bg1="lt1" tx1="dk1" bg2="lt2" tx2="dk2" accent1="accent1" accent2="accent2" accent3="accent3" accent4="accent4" accent5="accent5" accent6="accent6" hlink="hlink" folHlink="folHlink"/>
    </a:extraClrScheme>
    <a:extraClrScheme>
      <a:clrScheme name="n012TGp_Global_light 2">
        <a:dk1>
          <a:srgbClr val="1D528D"/>
        </a:dk1>
        <a:lt1>
          <a:srgbClr val="FFFFFF"/>
        </a:lt1>
        <a:dk2>
          <a:srgbClr val="000000"/>
        </a:dk2>
        <a:lt2>
          <a:srgbClr val="DDDDDD"/>
        </a:lt2>
        <a:accent1>
          <a:srgbClr val="8AAECE"/>
        </a:accent1>
        <a:accent2>
          <a:srgbClr val="009999"/>
        </a:accent2>
        <a:accent3>
          <a:srgbClr val="FFFFFF"/>
        </a:accent3>
        <a:accent4>
          <a:srgbClr val="174578"/>
        </a:accent4>
        <a:accent5>
          <a:srgbClr val="C4D3E3"/>
        </a:accent5>
        <a:accent6>
          <a:srgbClr val="008A8A"/>
        </a:accent6>
        <a:hlink>
          <a:srgbClr val="CA3B1E"/>
        </a:hlink>
        <a:folHlink>
          <a:srgbClr val="003399"/>
        </a:folHlink>
      </a:clrScheme>
      <a:clrMap bg1="lt1" tx1="dk1" bg2="lt2" tx2="dk2" accent1="accent1" accent2="accent2" accent3="accent3" accent4="accent4" accent5="accent5" accent6="accent6" hlink="hlink" folHlink="folHlink"/>
    </a:extraClrScheme>
    <a:extraClrScheme>
      <a:clrScheme name="n012TGp_Global_light 3">
        <a:dk1>
          <a:srgbClr val="666699"/>
        </a:dk1>
        <a:lt1>
          <a:srgbClr val="FFFFFF"/>
        </a:lt1>
        <a:dk2>
          <a:srgbClr val="000000"/>
        </a:dk2>
        <a:lt2>
          <a:srgbClr val="C0C0C0"/>
        </a:lt2>
        <a:accent1>
          <a:srgbClr val="59B2D1"/>
        </a:accent1>
        <a:accent2>
          <a:srgbClr val="C78DD7"/>
        </a:accent2>
        <a:accent3>
          <a:srgbClr val="FFFFFF"/>
        </a:accent3>
        <a:accent4>
          <a:srgbClr val="565682"/>
        </a:accent4>
        <a:accent5>
          <a:srgbClr val="B5D5E5"/>
        </a:accent5>
        <a:accent6>
          <a:srgbClr val="B47FC3"/>
        </a:accent6>
        <a:hlink>
          <a:srgbClr val="33B976"/>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25467</Words>
  <Application>Microsoft Office PowerPoint</Application>
  <PresentationFormat>全屏显示(4:3)</PresentationFormat>
  <Paragraphs>4561</Paragraphs>
  <Slides>431</Slides>
  <Notes>291</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431</vt:i4>
      </vt:variant>
    </vt:vector>
  </HeadingPairs>
  <TitlesOfParts>
    <vt:vector size="438" baseType="lpstr">
      <vt:lpstr>012tgp_global_light_v3</vt:lpstr>
      <vt:lpstr>Image</vt:lpstr>
      <vt:lpstr>公式</vt:lpstr>
      <vt:lpstr>MathType 6.0 Equation</vt:lpstr>
      <vt:lpstr>Equation</vt:lpstr>
      <vt:lpstr>Microsoft Office Visio 绘图</vt:lpstr>
      <vt:lpstr>VISIO</vt:lpstr>
      <vt:lpstr>8086CPU 指令系统</vt:lpstr>
      <vt:lpstr>提纲 </vt:lpstr>
      <vt:lpstr>1.  汇编语言基本概念</vt:lpstr>
      <vt:lpstr>1.  汇编语言基本概念</vt:lpstr>
      <vt:lpstr>PowerPoint 演示文稿</vt:lpstr>
      <vt:lpstr>1.  汇编语言基本概念</vt:lpstr>
      <vt:lpstr>1.  汇编语言基本概念</vt:lpstr>
      <vt:lpstr>1.  汇编语言基本概念</vt:lpstr>
      <vt:lpstr>1.  汇编语言基本概念</vt:lpstr>
      <vt:lpstr>1.  汇编语言基本概念</vt:lpstr>
      <vt:lpstr>2. 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2.汇编语言指令分类</vt:lpstr>
      <vt:lpstr>PowerPoint 演示文稿</vt:lpstr>
      <vt:lpstr>8086CPU 指令系统</vt:lpstr>
      <vt:lpstr>提纲 </vt:lpstr>
      <vt:lpstr>3.数据的寻址方式 </vt:lpstr>
      <vt:lpstr>3.数据的寻址方式 </vt:lpstr>
      <vt:lpstr>3.数据的寻址方式 </vt:lpstr>
      <vt:lpstr>3.数据的寻址方式 </vt:lpstr>
      <vt:lpstr>3.数据的寻址方式 </vt:lpstr>
      <vt:lpstr>3.数据址的寻址方式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3.数据的寻址方式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转移地址的寻址方式 </vt:lpstr>
      <vt:lpstr>3. 总结</vt:lpstr>
      <vt:lpstr>3. 转移地址的寻址方式 </vt:lpstr>
      <vt:lpstr>PowerPoint 演示文稿</vt:lpstr>
      <vt:lpstr>8086CPU 指令系统</vt:lpstr>
      <vt:lpstr>提纲 </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4.8086的指令系统</vt:lpstr>
      <vt:lpstr>PowerPoint 演示文稿</vt:lpstr>
      <vt:lpstr>8086CPU 指令系统</vt:lpstr>
      <vt:lpstr>提纲 </vt:lpstr>
      <vt:lpstr>回顾</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回顾上节内容</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4. 8086的指令系统</vt:lpstr>
      <vt:lpstr>PowerPoint 演示文稿</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lpstr>8086CPU 指令系统</vt:lpstr>
      <vt:lpstr>提纲 </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4. 8086的指令系统</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8086CPU 指令系统</dc:title>
  <dc:creator>maggietiantian wang</dc:creator>
  <cp:lastModifiedBy>wxtshrtina</cp:lastModifiedBy>
  <cp:revision>1</cp:revision>
  <dcterms:created xsi:type="dcterms:W3CDTF">2014-11-11T05:04:42Z</dcterms:created>
  <dcterms:modified xsi:type="dcterms:W3CDTF">2014-11-11T05:08:40Z</dcterms:modified>
</cp:coreProperties>
</file>